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1F8-D365-4F5E-8E39-2AD0608AF664}" type="datetimeFigureOut">
              <a:rPr lang="en-US" smtClean="0"/>
              <a:pPr/>
              <a:t>3/14/15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29AF447-7D0D-43AB-B27C-C710C1840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1F8-D365-4F5E-8E39-2AD0608AF664}" type="datetimeFigureOut">
              <a:rPr lang="en-US" smtClean="0"/>
              <a:pPr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F447-7D0D-43AB-B27C-C710C1840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1F8-D365-4F5E-8E39-2AD0608AF664}" type="datetimeFigureOut">
              <a:rPr lang="en-US" smtClean="0"/>
              <a:pPr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F447-7D0D-43AB-B27C-C710C1840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1F8-D365-4F5E-8E39-2AD0608AF664}" type="datetimeFigureOut">
              <a:rPr lang="en-US" smtClean="0"/>
              <a:pPr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F447-7D0D-43AB-B27C-C710C1840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1F8-D365-4F5E-8E39-2AD0608AF664}" type="datetimeFigureOut">
              <a:rPr lang="en-US" smtClean="0"/>
              <a:pPr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9AF447-7D0D-43AB-B27C-C710C1840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1F8-D365-4F5E-8E39-2AD0608AF664}" type="datetimeFigureOut">
              <a:rPr lang="en-US" smtClean="0"/>
              <a:pPr/>
              <a:t>3/14/15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F447-7D0D-43AB-B27C-C710C1840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1F8-D365-4F5E-8E39-2AD0608AF664}" type="datetimeFigureOut">
              <a:rPr lang="en-US" smtClean="0"/>
              <a:pPr/>
              <a:t>3/14/15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F447-7D0D-43AB-B27C-C710C1840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1F8-D365-4F5E-8E39-2AD0608AF664}" type="datetimeFigureOut">
              <a:rPr lang="en-US" smtClean="0"/>
              <a:pPr/>
              <a:t>3/14/15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F447-7D0D-43AB-B27C-C710C1840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1F8-D365-4F5E-8E39-2AD0608AF664}" type="datetimeFigureOut">
              <a:rPr lang="en-US" smtClean="0"/>
              <a:pPr/>
              <a:t>3/14/15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F447-7D0D-43AB-B27C-C710C1840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1F8-D365-4F5E-8E39-2AD0608AF664}" type="datetimeFigureOut">
              <a:rPr lang="en-US" smtClean="0"/>
              <a:pPr/>
              <a:t>3/14/15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F447-7D0D-43AB-B27C-C710C1840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1F8-D365-4F5E-8E39-2AD0608AF664}" type="datetimeFigureOut">
              <a:rPr lang="en-US" smtClean="0"/>
              <a:pPr/>
              <a:t>3/14/15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9AF447-7D0D-43AB-B27C-C710C1840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1F11F8-D365-4F5E-8E39-2AD0608AF664}" type="datetimeFigureOut">
              <a:rPr lang="en-US" smtClean="0"/>
              <a:pPr/>
              <a:t>3/14/15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29AF447-7D0D-43AB-B27C-C710C1840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latin typeface="+mj-lt"/>
              </a:rPr>
              <a:t>Martyrs: God’s Witnesses</a:t>
            </a:r>
            <a:endParaRPr lang="en-US" sz="6000" b="1" u="sng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 descr="rembrandt_steniging_stefanus_g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96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722"/>
            <a:ext cx="9157427" cy="6871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 Jewish Precedent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2672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The OT Response to God’s Servants:</a:t>
            </a:r>
          </a:p>
          <a:p>
            <a:pPr lvl="1">
              <a:spcBef>
                <a:spcPts val="1800"/>
              </a:spcBef>
            </a:pPr>
            <a:r>
              <a:rPr lang="en-US" sz="2800" b="1" dirty="0" smtClean="0">
                <a:solidFill>
                  <a:schemeClr val="accent2"/>
                </a:solidFill>
              </a:rPr>
              <a:t>Matt. 23:34f – </a:t>
            </a:r>
          </a:p>
          <a:p>
            <a:pPr lvl="2"/>
            <a:r>
              <a:rPr lang="en-US" sz="2400" b="1" dirty="0" smtClean="0">
                <a:solidFill>
                  <a:schemeClr val="accent2"/>
                </a:solidFill>
              </a:rPr>
              <a:t>Abel to Zechariah</a:t>
            </a:r>
          </a:p>
          <a:p>
            <a:pPr lvl="2"/>
            <a:r>
              <a:rPr lang="en-US" sz="2400" b="1" dirty="0" smtClean="0">
                <a:solidFill>
                  <a:schemeClr val="accent2"/>
                </a:solidFill>
              </a:rPr>
              <a:t>Genesis to 2 Chronicles</a:t>
            </a:r>
          </a:p>
          <a:p>
            <a:pPr lvl="1">
              <a:spcBef>
                <a:spcPts val="1800"/>
              </a:spcBef>
            </a:pPr>
            <a:r>
              <a:rPr lang="en-US" sz="2800" b="1" dirty="0" smtClean="0">
                <a:solidFill>
                  <a:schemeClr val="accent2"/>
                </a:solidFill>
              </a:rPr>
              <a:t>Heb. 11:35b-38 – </a:t>
            </a:r>
          </a:p>
          <a:p>
            <a:pPr lvl="2"/>
            <a:r>
              <a:rPr lang="en-US" sz="2400" b="1" dirty="0" smtClean="0">
                <a:solidFill>
                  <a:schemeClr val="accent2"/>
                </a:solidFill>
              </a:rPr>
              <a:t>Ultimate Faith</a:t>
            </a:r>
          </a:p>
          <a:p>
            <a:pPr lvl="1">
              <a:spcBef>
                <a:spcPts val="1800"/>
              </a:spcBef>
            </a:pPr>
            <a:r>
              <a:rPr lang="en-US" sz="2800" b="1" dirty="0" smtClean="0">
                <a:solidFill>
                  <a:schemeClr val="accent2"/>
                </a:solidFill>
              </a:rPr>
              <a:t>Mark 12:1-12 – </a:t>
            </a:r>
          </a:p>
          <a:p>
            <a:pPr lvl="2"/>
            <a:r>
              <a:rPr lang="en-US" sz="2400" b="1" dirty="0" smtClean="0">
                <a:solidFill>
                  <a:schemeClr val="accent2"/>
                </a:solidFill>
              </a:rPr>
              <a:t>Rejection and Murder</a:t>
            </a:r>
          </a:p>
          <a:p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34813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https://encrypted-tbn1.gstatic.com/images?q=tbn:ANd9GcQA2HHJSlmi3sjE1L1xhXi3gP1kdqKluzgnzSTIpGI_i3twGC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00200"/>
            <a:ext cx="3467100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722"/>
            <a:ext cx="9157427" cy="6871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Same Old Story in the New Testament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The Martyrdom of Jesus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Illegal Trial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Illegal Condemnation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Illegal Capital Punishment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All for No Cause</a:t>
            </a:r>
          </a:p>
          <a:p>
            <a:pPr lvl="1"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Jesus Ensures the Same Response to His Disciples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The Nature of It?		Matt. 10:28-34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The Reason?		John 15:18-16:4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https://encrypted-tbn2.gstatic.com/images?q=tbn:ANd9GcS_kCzT4bT9tVNbwguJ_MZJJ6tsVxnySajSP_Qo1aKzlIOE6EHn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3154680" cy="2091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722"/>
            <a:ext cx="9157427" cy="6871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New Testament Martyrdom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876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John the </a:t>
            </a:r>
            <a:r>
              <a:rPr lang="en-US" b="1" dirty="0" smtClean="0">
                <a:solidFill>
                  <a:schemeClr val="accent2"/>
                </a:solidFill>
              </a:rPr>
              <a:t>Baptist (Mt</a:t>
            </a:r>
            <a:r>
              <a:rPr lang="en-US" b="1" dirty="0" smtClean="0">
                <a:solidFill>
                  <a:schemeClr val="accent2"/>
                </a:solidFill>
              </a:rPr>
              <a:t>. 14:3-</a:t>
            </a:r>
            <a:r>
              <a:rPr lang="en-US" b="1" dirty="0" smtClean="0">
                <a:solidFill>
                  <a:schemeClr val="accent2"/>
                </a:solidFill>
              </a:rPr>
              <a:t>12)</a:t>
            </a:r>
            <a:endParaRPr lang="en-US" b="1" dirty="0" smtClean="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The Book of Acts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Stephen (7</a:t>
            </a:r>
            <a:r>
              <a:rPr lang="en-US" b="1" dirty="0" smtClean="0">
                <a:solidFill>
                  <a:schemeClr val="accent2"/>
                </a:solidFill>
              </a:rPr>
              <a:t>:52, 54-</a:t>
            </a:r>
            <a:r>
              <a:rPr lang="en-US" b="1" dirty="0" smtClean="0">
                <a:solidFill>
                  <a:schemeClr val="accent2"/>
                </a:solidFill>
              </a:rPr>
              <a:t>60)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After </a:t>
            </a:r>
            <a:r>
              <a:rPr lang="en-US" b="1" dirty="0" smtClean="0">
                <a:solidFill>
                  <a:schemeClr val="accent2"/>
                </a:solidFill>
              </a:rPr>
              <a:t>Stephen</a:t>
            </a:r>
            <a:r>
              <a:rPr lang="en-US" b="1" dirty="0" smtClean="0">
                <a:solidFill>
                  <a:schemeClr val="accent2"/>
                </a:solidFill>
              </a:rPr>
              <a:t> (</a:t>
            </a:r>
            <a:r>
              <a:rPr lang="en-US" b="1" dirty="0" smtClean="0">
                <a:solidFill>
                  <a:schemeClr val="accent2"/>
                </a:solidFill>
              </a:rPr>
              <a:t>8</a:t>
            </a:r>
            <a:r>
              <a:rPr lang="en-US" b="1" dirty="0" smtClean="0">
                <a:solidFill>
                  <a:schemeClr val="accent2"/>
                </a:solidFill>
              </a:rPr>
              <a:t>:1-3; 9:</a:t>
            </a:r>
            <a:r>
              <a:rPr lang="en-US" b="1" dirty="0" smtClean="0">
                <a:solidFill>
                  <a:schemeClr val="accent2"/>
                </a:solidFill>
              </a:rPr>
              <a:t>1)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James, the </a:t>
            </a:r>
            <a:r>
              <a:rPr lang="en-US" b="1" dirty="0" smtClean="0">
                <a:solidFill>
                  <a:schemeClr val="accent2"/>
                </a:solidFill>
              </a:rPr>
              <a:t>Apostle</a:t>
            </a:r>
            <a:r>
              <a:rPr lang="en-US" b="1" dirty="0" smtClean="0">
                <a:solidFill>
                  <a:schemeClr val="accent2"/>
                </a:solidFill>
              </a:rPr>
              <a:t> (12</a:t>
            </a:r>
            <a:r>
              <a:rPr lang="en-US" b="1" dirty="0" smtClean="0">
                <a:solidFill>
                  <a:schemeClr val="accent2"/>
                </a:solidFill>
              </a:rPr>
              <a:t>:1-</a:t>
            </a:r>
            <a:r>
              <a:rPr lang="en-US" b="1" dirty="0" smtClean="0">
                <a:solidFill>
                  <a:schemeClr val="accent2"/>
                </a:solidFill>
              </a:rPr>
              <a:t>3)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The Book of Revelation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Antipas (2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  <a:r>
              <a:rPr lang="en-US" b="1" dirty="0" smtClean="0">
                <a:solidFill>
                  <a:schemeClr val="accent2"/>
                </a:solidFill>
              </a:rPr>
              <a:t>12f)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The Souls </a:t>
            </a:r>
            <a:r>
              <a:rPr lang="en-US" b="1" dirty="0" smtClean="0">
                <a:solidFill>
                  <a:schemeClr val="accent2"/>
                </a:solidFill>
              </a:rPr>
              <a:t>Under </a:t>
            </a:r>
            <a:r>
              <a:rPr lang="en-US" b="1" dirty="0" smtClean="0">
                <a:solidFill>
                  <a:schemeClr val="accent2"/>
                </a:solidFill>
              </a:rPr>
              <a:t>the Altar of </a:t>
            </a:r>
            <a:r>
              <a:rPr lang="en-US" b="1" dirty="0" smtClean="0">
                <a:solidFill>
                  <a:schemeClr val="accent2"/>
                </a:solidFill>
              </a:rPr>
              <a:t>God (chapters 6</a:t>
            </a:r>
            <a:r>
              <a:rPr lang="en-US" b="1" dirty="0" smtClean="0">
                <a:solidFill>
                  <a:schemeClr val="accent2"/>
                </a:solidFill>
              </a:rPr>
              <a:t>, 17, </a:t>
            </a:r>
            <a:r>
              <a:rPr lang="en-US" b="1" dirty="0" smtClean="0">
                <a:solidFill>
                  <a:schemeClr val="accent2"/>
                </a:solidFill>
              </a:rPr>
              <a:t>20)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5" descr="ston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38400"/>
            <a:ext cx="3439886" cy="2675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722"/>
            <a:ext cx="9157427" cy="68717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Fox’s Book of Martyrs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Peter – Crucified Upside Down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Jude (Thaddeus) – Crucified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Bartholomew – Filleted Alive and then Crucified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Simon the Zealot – Crucified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Andrew – Crucified on an x-shaped cross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Thomas – By a Spear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Matthew – By a Halberd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Matthias – Stoned and then Beheaded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Philip – Crucified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Paul – Beheaded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Luke – Hanged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James, Jesus’ Brother – thrown off the Temple, stoned, and clubbed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Mark – Dragged through the city for two days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722"/>
            <a:ext cx="9157427" cy="68717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“Faithful Until Death”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487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Tacitus on the Persecution Under Nero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The Martyrdom of </a:t>
            </a:r>
            <a:r>
              <a:rPr lang="en-US" b="1" dirty="0" smtClean="0">
                <a:solidFill>
                  <a:schemeClr val="accent2"/>
                </a:solidFill>
              </a:rPr>
              <a:t>Polycarp </a:t>
            </a:r>
            <a:endParaRPr lang="en-US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Ignatius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“</a:t>
            </a:r>
            <a:r>
              <a:rPr lang="en-US" b="1" dirty="0" smtClean="0">
                <a:solidFill>
                  <a:schemeClr val="accent2"/>
                </a:solidFill>
              </a:rPr>
              <a:t>The seed of the church is built on the blood of the martyrs.”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Justin Martyr – “You can kill us, but you cannot hurt us!”</a:t>
            </a:r>
          </a:p>
          <a:p>
            <a:endParaRPr lang="en-US" dirty="0"/>
          </a:p>
        </p:txBody>
      </p:sp>
      <p:pic>
        <p:nvPicPr>
          <p:cNvPr id="2" name="Picture 1" descr="Ner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4053114"/>
            <a:ext cx="2819400" cy="2819400"/>
          </a:xfrm>
          <a:prstGeom prst="rect">
            <a:avLst/>
          </a:prstGeom>
        </p:spPr>
      </p:pic>
      <p:pic>
        <p:nvPicPr>
          <p:cNvPr id="3" name="Picture 2" descr="ks-domiti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70" y="4038600"/>
            <a:ext cx="2373829" cy="2819400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024142"/>
            <a:ext cx="2286000" cy="2833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722"/>
            <a:ext cx="9157427" cy="6871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Practical Applications for Us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267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Persecution Will Come So Be Prepared</a:t>
            </a:r>
          </a:p>
          <a:p>
            <a:pPr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This will involve various forms of mistreatment, 	some small, some not so small</a:t>
            </a:r>
          </a:p>
          <a:p>
            <a:pPr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We cannot allow this to separate us from God</a:t>
            </a:r>
          </a:p>
          <a:p>
            <a:pPr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Toil is </a:t>
            </a:r>
            <a:r>
              <a:rPr lang="en-US" b="1" dirty="0" smtClean="0">
                <a:solidFill>
                  <a:schemeClr val="accent2"/>
                </a:solidFill>
              </a:rPr>
              <a:t>temporary, has a goal, and brings a </a:t>
            </a:r>
            <a:r>
              <a:rPr lang="en-US" b="1" dirty="0" smtClean="0">
                <a:solidFill>
                  <a:schemeClr val="accent2"/>
                </a:solidFill>
              </a:rPr>
              <a:t>blessing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1139</TotalTime>
  <Words>311</Words>
  <Application>Microsoft Macintosh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Equity</vt:lpstr>
      <vt:lpstr>PowerPoint Presentation</vt:lpstr>
      <vt:lpstr>A Jewish Precedent</vt:lpstr>
      <vt:lpstr>Same Old Story in the New Testament</vt:lpstr>
      <vt:lpstr>New Testament Martyrdom</vt:lpstr>
      <vt:lpstr>Fox’s Book of Martyrs</vt:lpstr>
      <vt:lpstr>“Faithful Until Death”</vt:lpstr>
      <vt:lpstr>Practical Applications for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parker</dc:creator>
  <cp:lastModifiedBy>Eric Parker</cp:lastModifiedBy>
  <cp:revision>37</cp:revision>
  <dcterms:created xsi:type="dcterms:W3CDTF">2012-10-14T01:00:15Z</dcterms:created>
  <dcterms:modified xsi:type="dcterms:W3CDTF">2015-03-15T02:31:41Z</dcterms:modified>
</cp:coreProperties>
</file>