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4/26/15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4/26/15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4/26/15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4/26/15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Relationship Id="rId3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79463" y="3283863"/>
            <a:ext cx="7583487" cy="1044388"/>
          </a:xfrm>
        </p:spPr>
        <p:txBody>
          <a:bodyPr/>
          <a:lstStyle/>
          <a:p>
            <a:pPr algn="ctr"/>
            <a:r>
              <a:rPr lang="en-US" sz="16600" dirty="0" smtClean="0"/>
              <a:t>Pain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407080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79464" y="1091561"/>
            <a:ext cx="3657600" cy="772886"/>
          </a:xfrm>
        </p:spPr>
        <p:txBody>
          <a:bodyPr/>
          <a:lstStyle/>
          <a:p>
            <a:r>
              <a:rPr lang="en-US" sz="4000" b="1" u="sng" dirty="0" smtClean="0"/>
              <a:t>God vs. Pain</a:t>
            </a:r>
            <a:endParaRPr lang="en-US" sz="4000" b="1" u="sng" dirty="0"/>
          </a:p>
        </p:txBody>
      </p:sp>
      <p:pic>
        <p:nvPicPr>
          <p:cNvPr id="7" name="Content Placeholder 6" descr="Epicurus_bust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84" b="7184"/>
          <a:stretch>
            <a:fillRect/>
          </a:stretch>
        </p:blipFill>
        <p:spPr>
          <a:xfrm>
            <a:off x="5019596" y="0"/>
            <a:ext cx="4124403" cy="5986323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81426" y="2118450"/>
            <a:ext cx="4729313" cy="4500072"/>
          </a:xfrm>
        </p:spPr>
        <p:txBody>
          <a:bodyPr>
            <a:noAutofit/>
          </a:bodyPr>
          <a:lstStyle/>
          <a:p>
            <a:r>
              <a:rPr lang="en-US" sz="2400" i="1" dirty="0" smtClean="0">
                <a:latin typeface="Avenir Black"/>
                <a:cs typeface="Avenir Black"/>
              </a:rPr>
              <a:t>Is God willing to prevent evil, but not able? Then he is not </a:t>
            </a:r>
            <a:r>
              <a:rPr lang="en-US" sz="2400" i="1" dirty="0">
                <a:latin typeface="Avenir Black"/>
                <a:cs typeface="Avenir Black"/>
              </a:rPr>
              <a:t>o</a:t>
            </a:r>
            <a:r>
              <a:rPr lang="en-US" sz="2400" i="1" dirty="0" smtClean="0">
                <a:latin typeface="Avenir Black"/>
                <a:cs typeface="Avenir Black"/>
              </a:rPr>
              <a:t>mnipotent.</a:t>
            </a:r>
            <a:endParaRPr lang="en-US" sz="2400" i="1" dirty="0">
              <a:latin typeface="Avenir Black"/>
              <a:cs typeface="Avenir Black"/>
            </a:endParaRPr>
          </a:p>
          <a:p>
            <a:pPr>
              <a:spcBef>
                <a:spcPts val="1200"/>
              </a:spcBef>
            </a:pPr>
            <a:r>
              <a:rPr lang="en-US" sz="2400" i="1" dirty="0" smtClean="0">
                <a:latin typeface="Avenir Black"/>
                <a:cs typeface="Avenir Black"/>
              </a:rPr>
              <a:t>Is he able, but not willing? Then he is malevolent.</a:t>
            </a:r>
            <a:endParaRPr lang="en-US" sz="2400" i="1" dirty="0">
              <a:latin typeface="Avenir Black"/>
              <a:cs typeface="Avenir Black"/>
            </a:endParaRPr>
          </a:p>
          <a:p>
            <a:pPr>
              <a:spcBef>
                <a:spcPts val="1200"/>
              </a:spcBef>
            </a:pPr>
            <a:r>
              <a:rPr lang="en-US" sz="2400" i="1" dirty="0" smtClean="0">
                <a:latin typeface="Avenir Black"/>
                <a:cs typeface="Avenir Black"/>
              </a:rPr>
              <a:t>Is he both able and willing? Then whence cometh evil?</a:t>
            </a:r>
            <a:endParaRPr lang="en-US" sz="2400" i="1" dirty="0">
              <a:latin typeface="Avenir Black"/>
              <a:cs typeface="Avenir Black"/>
            </a:endParaRPr>
          </a:p>
          <a:p>
            <a:pPr>
              <a:spcBef>
                <a:spcPts val="1200"/>
              </a:spcBef>
            </a:pPr>
            <a:r>
              <a:rPr lang="en-US" sz="2400" i="1" dirty="0" smtClean="0">
                <a:latin typeface="Avenir Black"/>
                <a:cs typeface="Avenir Black"/>
              </a:rPr>
              <a:t>Is he neither able nor willing? Then why call him God?</a:t>
            </a:r>
            <a:endParaRPr lang="en-US" sz="2400" i="1" dirty="0">
              <a:latin typeface="Avenir Black"/>
              <a:cs typeface="Avenir Black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37739" y="5986323"/>
            <a:ext cx="4124403" cy="8716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Epicurus, 341-270 B.C.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85058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87894" y="381000"/>
            <a:ext cx="7583487" cy="1044388"/>
          </a:xfrm>
        </p:spPr>
        <p:txBody>
          <a:bodyPr/>
          <a:lstStyle/>
          <a:p>
            <a:pPr algn="r"/>
            <a:r>
              <a:rPr lang="en-US" b="1" u="sng" dirty="0" smtClean="0"/>
              <a:t>Is God To Blame?</a:t>
            </a:r>
            <a:endParaRPr lang="en-US" b="1" u="sng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727223" y="1520368"/>
            <a:ext cx="4962301" cy="486591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800" dirty="0"/>
              <a:t>Objective </a:t>
            </a:r>
            <a:r>
              <a:rPr lang="en-US" sz="2800" dirty="0" smtClean="0"/>
              <a:t>Standards</a:t>
            </a:r>
          </a:p>
          <a:p>
            <a:pPr marL="0" indent="0" algn="r">
              <a:buNone/>
            </a:pPr>
            <a:r>
              <a:rPr lang="en-US" sz="2800" dirty="0" smtClean="0"/>
              <a:t> </a:t>
            </a:r>
            <a:r>
              <a:rPr lang="en-US" sz="2800" i="1" dirty="0" smtClean="0"/>
              <a:t>“</a:t>
            </a:r>
            <a:r>
              <a:rPr lang="en-US" sz="2800" i="1" dirty="0"/>
              <a:t>The problem of reconciling human suffering with the existence of God who loves is only insoluble so long as we attach a trivial meaning to the word ‘love,’ and limit His wisdom by what seems to us to be wise.” </a:t>
            </a:r>
            <a:r>
              <a:rPr lang="en-US" sz="2800" dirty="0"/>
              <a:t>(C.S. </a:t>
            </a:r>
            <a:r>
              <a:rPr lang="en-US" sz="2800" dirty="0" smtClean="0"/>
              <a:t>Lewis)</a:t>
            </a:r>
          </a:p>
          <a:p>
            <a:pPr marL="0" indent="0" algn="r">
              <a:buNone/>
            </a:pPr>
            <a:endParaRPr lang="en-US" sz="2800" dirty="0"/>
          </a:p>
        </p:txBody>
      </p:sp>
      <p:pic>
        <p:nvPicPr>
          <p:cNvPr id="14" name="Picture 13" descr="anger-at-god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57" y="816428"/>
            <a:ext cx="3300866" cy="466271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26357" y="5479143"/>
            <a:ext cx="330086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Pain is </a:t>
            </a:r>
            <a:r>
              <a:rPr lang="en-US" sz="2800" b="1" u="sng" dirty="0" smtClean="0">
                <a:solidFill>
                  <a:schemeClr val="bg1"/>
                </a:solidFill>
              </a:rPr>
              <a:t>Sin’s</a:t>
            </a:r>
            <a:r>
              <a:rPr lang="en-US" sz="2800" b="1" dirty="0" smtClean="0">
                <a:solidFill>
                  <a:schemeClr val="bg1"/>
                </a:solidFill>
              </a:rPr>
              <a:t> Fruit!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25314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322" y="4630379"/>
            <a:ext cx="7583487" cy="1044388"/>
          </a:xfrm>
        </p:spPr>
        <p:txBody>
          <a:bodyPr/>
          <a:lstStyle/>
          <a:p>
            <a:r>
              <a:rPr lang="en-US" dirty="0" smtClean="0"/>
              <a:t>What God Has Done with Pain: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214" y="5794723"/>
            <a:ext cx="7583487" cy="776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 smtClean="0"/>
              <a:t>1. Pain Is God’s Megaphone</a:t>
            </a:r>
          </a:p>
        </p:txBody>
      </p:sp>
      <p:pic>
        <p:nvPicPr>
          <p:cNvPr id="4" name="Picture 3" descr="cs-quote.0011-e134555517751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758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322" y="4630379"/>
            <a:ext cx="7583487" cy="1044388"/>
          </a:xfrm>
        </p:spPr>
        <p:txBody>
          <a:bodyPr/>
          <a:lstStyle/>
          <a:p>
            <a:r>
              <a:rPr lang="en-US" dirty="0" smtClean="0"/>
              <a:t>What God Has Done with Pain: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214" y="5794723"/>
            <a:ext cx="7583487" cy="776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/>
              <a:t>2</a:t>
            </a:r>
            <a:r>
              <a:rPr lang="en-US" sz="3200" u="sng" dirty="0" smtClean="0"/>
              <a:t>. Pain Teaches Dependence</a:t>
            </a:r>
          </a:p>
        </p:txBody>
      </p:sp>
      <p:pic>
        <p:nvPicPr>
          <p:cNvPr id="5" name="Picture 4" descr="sf_loveLetter_06-300x22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92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430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955" y="109173"/>
            <a:ext cx="7963807" cy="1044388"/>
          </a:xfrm>
        </p:spPr>
        <p:txBody>
          <a:bodyPr/>
          <a:lstStyle/>
          <a:p>
            <a:pPr algn="ctr"/>
            <a:r>
              <a:rPr lang="en-US" dirty="0"/>
              <a:t>What God Has Done with Pain: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0905" y="1334990"/>
            <a:ext cx="5468319" cy="5523010"/>
          </a:xfrm>
        </p:spPr>
        <p:txBody>
          <a:bodyPr>
            <a:normAutofit lnSpcReduction="10000"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200" u="sng" dirty="0" smtClean="0"/>
              <a:t>3. Pain </a:t>
            </a:r>
            <a:r>
              <a:rPr lang="en-US" sz="3200" u="sng" dirty="0"/>
              <a:t>Gives </a:t>
            </a:r>
            <a:r>
              <a:rPr lang="en-US" sz="3200" u="sng" dirty="0" smtClean="0"/>
              <a:t>Perspective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en-US" sz="2400" i="1" dirty="0" smtClean="0"/>
              <a:t>“It’s </a:t>
            </a:r>
            <a:r>
              <a:rPr lang="en-US" sz="2400" i="1" dirty="0"/>
              <a:t>much harder to believe that the world is here just so I can party when a third of its people go to bed starving each night. It’s much harder to believe the purpose of life is to feel good when I see teenagers smashed on the freeway. If I try to escape the idea and merely enjoy life, suffering is there, haunting me, reminding me of how hollow life would be if this world were all I’ll ever know.” </a:t>
            </a:r>
            <a:r>
              <a:rPr lang="en-US" sz="2400" dirty="0"/>
              <a:t>(Philip Yancey, </a:t>
            </a:r>
            <a:r>
              <a:rPr lang="en-US" sz="2400" i="1" dirty="0"/>
              <a:t>Where Is God When It Hurts?</a:t>
            </a:r>
            <a:r>
              <a:rPr lang="en-US" sz="2400" dirty="0"/>
              <a:t>)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 descr="images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88" y="1334990"/>
            <a:ext cx="2078879" cy="2437621"/>
          </a:xfrm>
          <a:prstGeom prst="rect">
            <a:avLst/>
          </a:prstGeom>
        </p:spPr>
      </p:pic>
      <p:pic>
        <p:nvPicPr>
          <p:cNvPr id="6" name="Picture 5" descr="14b525092c5b13e1e67a7376da28d74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16" y="4019062"/>
            <a:ext cx="2027252" cy="234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572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1425388"/>
            <a:ext cx="7583487" cy="1044388"/>
          </a:xfrm>
        </p:spPr>
        <p:txBody>
          <a:bodyPr/>
          <a:lstStyle/>
          <a:p>
            <a:pPr algn="ctr"/>
            <a:r>
              <a:rPr lang="en-US" u="sng" dirty="0" smtClean="0"/>
              <a:t>Pain Can Only Be Beneficial If…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9034" y="2667000"/>
            <a:ext cx="4645251" cy="337073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Response is IMMEDIATE</a:t>
            </a:r>
          </a:p>
          <a:p>
            <a:pPr algn="ctr"/>
            <a:r>
              <a:rPr lang="en-US" sz="2800" dirty="0" smtClean="0"/>
              <a:t>APPROPRIATE Aid is Given</a:t>
            </a:r>
          </a:p>
          <a:p>
            <a:pPr algn="ctr"/>
            <a:r>
              <a:rPr lang="en-US" sz="2800" dirty="0" smtClean="0"/>
              <a:t>EFFORT is Made to Heal</a:t>
            </a:r>
          </a:p>
          <a:p>
            <a:pPr algn="ctr"/>
            <a:r>
              <a:rPr lang="en-US" sz="2800" dirty="0" smtClean="0"/>
              <a:t>TIME is Given to Recover</a:t>
            </a:r>
          </a:p>
        </p:txBody>
      </p:sp>
    </p:spTree>
    <p:extLst>
      <p:ext uri="{BB962C8B-B14F-4D97-AF65-F5344CB8AC3E}">
        <p14:creationId xmlns:p14="http://schemas.microsoft.com/office/powerpoint/2010/main" val="109698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80</TotalTime>
  <Words>292</Words>
  <Application>Microsoft Macintosh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Revolution</vt:lpstr>
      <vt:lpstr>Pain</vt:lpstr>
      <vt:lpstr>God vs. Pain</vt:lpstr>
      <vt:lpstr>Is God To Blame?</vt:lpstr>
      <vt:lpstr>What God Has Done with Pain:</vt:lpstr>
      <vt:lpstr>What God Has Done with Pain:</vt:lpstr>
      <vt:lpstr>What God Has Done with Pain:</vt:lpstr>
      <vt:lpstr>Pain Can Only Be Beneficial If…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vs. Pain</dc:title>
  <dc:creator>Eric Parker</dc:creator>
  <cp:lastModifiedBy>Eric Parker</cp:lastModifiedBy>
  <cp:revision>9</cp:revision>
  <dcterms:created xsi:type="dcterms:W3CDTF">2015-04-26T19:11:54Z</dcterms:created>
  <dcterms:modified xsi:type="dcterms:W3CDTF">2015-04-26T20:32:35Z</dcterms:modified>
</cp:coreProperties>
</file>