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91D8C5-7491-456E-8628-CB6DAC7997A3}"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1D8C5-7491-456E-8628-CB6DAC7997A3}"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1D8C5-7491-456E-8628-CB6DAC7997A3}"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91D8C5-7491-456E-8628-CB6DAC7997A3}"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91D8C5-7491-456E-8628-CB6DAC7997A3}" type="datetimeFigureOut">
              <a:rPr lang="en-US" smtClean="0"/>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91D8C5-7491-456E-8628-CB6DAC7997A3}"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91D8C5-7491-456E-8628-CB6DAC7997A3}" type="datetimeFigureOut">
              <a:rPr lang="en-US" smtClean="0"/>
              <a:t>4/1/15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91D8C5-7491-456E-8628-CB6DAC7997A3}" type="datetimeFigureOut">
              <a:rPr lang="en-US" smtClean="0"/>
              <a:t>4/1/15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1D8C5-7491-456E-8628-CB6DAC7997A3}" type="datetimeFigureOut">
              <a:rPr lang="en-US" smtClean="0"/>
              <a:t>4/1/15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1D8C5-7491-456E-8628-CB6DAC7997A3}"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1D8C5-7491-456E-8628-CB6DAC7997A3}" type="datetimeFigureOut">
              <a:rPr lang="en-US" smtClean="0"/>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10C0-02A0-487B-BFE2-5B75ED587590}"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1D8C5-7491-456E-8628-CB6DAC7997A3}" type="datetimeFigureOut">
              <a:rPr lang="en-US" smtClean="0"/>
              <a:t>4/1/15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F10C0-02A0-487B-BFE2-5B75ED587590}"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400"/>
            <a:ext cx="9144000" cy="1143000"/>
          </a:xfrm>
        </p:spPr>
        <p:txBody>
          <a:bodyPr>
            <a:noAutofit/>
          </a:bodyPr>
          <a:lstStyle/>
          <a:p>
            <a:pPr algn="ctr"/>
            <a:r>
              <a:rPr lang="en-US" sz="5400" b="1" i="1" dirty="0" smtClean="0">
                <a:solidFill>
                  <a:schemeClr val="accent4">
                    <a:lumMod val="75000"/>
                  </a:schemeClr>
                </a:solidFill>
              </a:rPr>
              <a:t>The Book of </a:t>
            </a:r>
            <a:r>
              <a:rPr lang="en-US" sz="5400" b="1" i="1" dirty="0" smtClean="0">
                <a:solidFill>
                  <a:schemeClr val="accent5">
                    <a:lumMod val="75000"/>
                  </a:schemeClr>
                </a:solidFill>
              </a:rPr>
              <a:t>Lamentations</a:t>
            </a:r>
            <a:endParaRPr lang="en-US" sz="5400" b="1" i="1" dirty="0">
              <a:solidFill>
                <a:schemeClr val="accent5">
                  <a:lumMod val="75000"/>
                </a:schemeClr>
              </a:solidFill>
            </a:endParaRPr>
          </a:p>
        </p:txBody>
      </p:sp>
      <p:pic>
        <p:nvPicPr>
          <p:cNvPr id="5" name="Picture 4" descr="mourn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33400"/>
            <a:ext cx="7848600" cy="471112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2000" cy="1143000"/>
          </a:xfrm>
        </p:spPr>
        <p:txBody>
          <a:bodyPr/>
          <a:lstStyle/>
          <a:p>
            <a:pPr algn="l"/>
            <a:r>
              <a:rPr lang="en-US" b="1" dirty="0" smtClean="0">
                <a:solidFill>
                  <a:schemeClr val="accent5">
                    <a:lumMod val="75000"/>
                  </a:schemeClr>
                </a:solidFill>
              </a:rPr>
              <a:t>Chapter 1</a:t>
            </a:r>
            <a:endParaRPr lang="en-US" b="1" dirty="0">
              <a:solidFill>
                <a:schemeClr val="accent5">
                  <a:lumMod val="75000"/>
                </a:schemeClr>
              </a:solidFill>
            </a:endParaRPr>
          </a:p>
        </p:txBody>
      </p:sp>
      <p:sp>
        <p:nvSpPr>
          <p:cNvPr id="3" name="Content Placeholder 2"/>
          <p:cNvSpPr>
            <a:spLocks noGrp="1"/>
          </p:cNvSpPr>
          <p:nvPr>
            <p:ph sz="half" idx="1"/>
          </p:nvPr>
        </p:nvSpPr>
        <p:spPr>
          <a:xfrm>
            <a:off x="457200" y="1524000"/>
            <a:ext cx="4572000" cy="5251387"/>
          </a:xfrm>
        </p:spPr>
        <p:txBody>
          <a:bodyPr>
            <a:noAutofit/>
          </a:bodyPr>
          <a:lstStyle/>
          <a:p>
            <a:pPr>
              <a:spcBef>
                <a:spcPts val="1200"/>
              </a:spcBef>
              <a:buClr>
                <a:schemeClr val="accent4">
                  <a:lumMod val="75000"/>
                </a:schemeClr>
              </a:buClr>
            </a:pPr>
            <a:r>
              <a:rPr lang="en-US" dirty="0" smtClean="0"/>
              <a:t>1</a:t>
            </a:r>
            <a:r>
              <a:rPr lang="en-US" baseline="30000" dirty="0" smtClean="0"/>
              <a:t>st</a:t>
            </a:r>
            <a:r>
              <a:rPr lang="en-US" dirty="0" smtClean="0"/>
              <a:t> person pronouns used 44x in 22 verses!</a:t>
            </a:r>
          </a:p>
          <a:p>
            <a:pPr>
              <a:spcBef>
                <a:spcPts val="1200"/>
              </a:spcBef>
              <a:buClr>
                <a:schemeClr val="accent4">
                  <a:lumMod val="75000"/>
                </a:schemeClr>
              </a:buClr>
            </a:pPr>
            <a:r>
              <a:rPr lang="en-US" dirty="0"/>
              <a:t>D</a:t>
            </a:r>
            <a:r>
              <a:rPr lang="en-US" dirty="0" smtClean="0"/>
              <a:t>escription of Judgment (vv. 11-16)</a:t>
            </a:r>
          </a:p>
          <a:p>
            <a:pPr>
              <a:spcBef>
                <a:spcPts val="1200"/>
              </a:spcBef>
              <a:buClr>
                <a:schemeClr val="accent4">
                  <a:lumMod val="75000"/>
                </a:schemeClr>
              </a:buClr>
            </a:pPr>
            <a:r>
              <a:rPr lang="en-US" dirty="0"/>
              <a:t>R</a:t>
            </a:r>
            <a:r>
              <a:rPr lang="en-US" dirty="0" smtClean="0"/>
              <a:t>easons for judgment     (vv. 17ff)</a:t>
            </a:r>
          </a:p>
          <a:p>
            <a:pPr>
              <a:spcBef>
                <a:spcPts val="1200"/>
              </a:spcBef>
              <a:buClr>
                <a:schemeClr val="accent4">
                  <a:lumMod val="75000"/>
                </a:schemeClr>
              </a:buClr>
            </a:pPr>
            <a:r>
              <a:rPr lang="en-US" dirty="0" smtClean="0"/>
              <a:t>Guilt of religious leaders    (v. 19)</a:t>
            </a:r>
          </a:p>
          <a:p>
            <a:pPr>
              <a:spcBef>
                <a:spcPts val="1200"/>
              </a:spcBef>
              <a:buClr>
                <a:schemeClr val="accent4">
                  <a:lumMod val="75000"/>
                </a:schemeClr>
              </a:buClr>
            </a:pPr>
            <a:r>
              <a:rPr lang="en-US" dirty="0" smtClean="0"/>
              <a:t>God is faithful (v. 18)</a:t>
            </a:r>
            <a:endParaRPr lang="en-US" dirty="0"/>
          </a:p>
        </p:txBody>
      </p:sp>
      <p:pic>
        <p:nvPicPr>
          <p:cNvPr id="5" name="Content Placeholder 4" descr="destruction-of-jewish-temple-70-ad-lg.jpg"/>
          <p:cNvPicPr>
            <a:picLocks noGrp="1" noChangeAspect="1"/>
          </p:cNvPicPr>
          <p:nvPr>
            <p:ph sz="half" idx="2"/>
          </p:nvPr>
        </p:nvPicPr>
        <p:blipFill>
          <a:blip r:embed="rId2">
            <a:extLst>
              <a:ext uri="{28A0092B-C50C-407E-A947-70E740481C1C}">
                <a14:useLocalDpi xmlns:a14="http://schemas.microsoft.com/office/drawing/2010/main" val="0"/>
              </a:ext>
            </a:extLst>
          </a:blip>
          <a:srcRect l="21060" r="21060"/>
          <a:stretch>
            <a:fillRect/>
          </a:stretch>
        </p:blipFill>
        <p:spPr>
          <a:xfrm>
            <a:off x="4800600" y="533400"/>
            <a:ext cx="4071596" cy="5791200"/>
          </a:xfr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b="1" dirty="0" smtClean="0">
                <a:solidFill>
                  <a:schemeClr val="accent5">
                    <a:lumMod val="75000"/>
                  </a:schemeClr>
                </a:solidFill>
              </a:rPr>
              <a:t>Chapter 2</a:t>
            </a:r>
            <a:endParaRPr lang="en-US" b="1" dirty="0">
              <a:solidFill>
                <a:schemeClr val="accent5">
                  <a:lumMod val="75000"/>
                </a:schemeClr>
              </a:solidFill>
            </a:endParaRPr>
          </a:p>
        </p:txBody>
      </p:sp>
      <p:sp>
        <p:nvSpPr>
          <p:cNvPr id="3" name="Content Placeholder 2"/>
          <p:cNvSpPr>
            <a:spLocks noGrp="1"/>
          </p:cNvSpPr>
          <p:nvPr>
            <p:ph idx="1"/>
          </p:nvPr>
        </p:nvSpPr>
        <p:spPr>
          <a:xfrm>
            <a:off x="228600" y="1752600"/>
            <a:ext cx="8686800" cy="2895600"/>
          </a:xfrm>
        </p:spPr>
        <p:txBody>
          <a:bodyPr numCol="2">
            <a:normAutofit fontScale="92500" lnSpcReduction="10000"/>
          </a:bodyPr>
          <a:lstStyle/>
          <a:p>
            <a:pPr>
              <a:buClr>
                <a:schemeClr val="accent4">
                  <a:lumMod val="75000"/>
                </a:schemeClr>
              </a:buClr>
            </a:pPr>
            <a:r>
              <a:rPr lang="en-US" i="1" dirty="0" smtClean="0"/>
              <a:t>The</a:t>
            </a:r>
            <a:r>
              <a:rPr lang="en-US" dirty="0" smtClean="0"/>
              <a:t> </a:t>
            </a:r>
            <a:r>
              <a:rPr lang="en-US" i="1" dirty="0" smtClean="0"/>
              <a:t>Wrath of God</a:t>
            </a:r>
          </a:p>
          <a:p>
            <a:pPr>
              <a:buClr>
                <a:schemeClr val="accent4">
                  <a:lumMod val="75000"/>
                </a:schemeClr>
              </a:buClr>
            </a:pPr>
            <a:r>
              <a:rPr lang="en-US" dirty="0" smtClean="0"/>
              <a:t>Sin’s Consequence</a:t>
            </a:r>
          </a:p>
          <a:p>
            <a:pPr lvl="1">
              <a:buClr>
                <a:schemeClr val="accent4">
                  <a:lumMod val="75000"/>
                </a:schemeClr>
              </a:buClr>
            </a:pPr>
            <a:r>
              <a:rPr lang="en-US" dirty="0" smtClean="0"/>
              <a:t>Who could stand?! (v. 2)</a:t>
            </a:r>
          </a:p>
          <a:p>
            <a:pPr lvl="1">
              <a:buClr>
                <a:schemeClr val="accent4">
                  <a:lumMod val="75000"/>
                </a:schemeClr>
              </a:buClr>
            </a:pPr>
            <a:r>
              <a:rPr lang="en-US" dirty="0" smtClean="0"/>
              <a:t>Famine (vv. 11f, 19f, 21)</a:t>
            </a:r>
          </a:p>
          <a:p>
            <a:pPr lvl="1">
              <a:buClr>
                <a:schemeClr val="accent4">
                  <a:lumMod val="75000"/>
                </a:schemeClr>
              </a:buClr>
            </a:pPr>
            <a:r>
              <a:rPr lang="en-US" dirty="0"/>
              <a:t>U</a:t>
            </a:r>
            <a:r>
              <a:rPr lang="en-US" dirty="0" smtClean="0"/>
              <a:t>pper class brought low (vv. 9f)</a:t>
            </a:r>
          </a:p>
          <a:p>
            <a:pPr>
              <a:buClr>
                <a:schemeClr val="accent4">
                  <a:lumMod val="75000"/>
                </a:schemeClr>
              </a:buClr>
            </a:pPr>
            <a:r>
              <a:rPr lang="en-US" dirty="0" smtClean="0"/>
              <a:t>False Hope Exposed (Jer. 7:4, 5-7; Lam. 2:6f)</a:t>
            </a:r>
          </a:p>
          <a:p>
            <a:pPr>
              <a:buClr>
                <a:schemeClr val="accent4">
                  <a:lumMod val="75000"/>
                </a:schemeClr>
              </a:buClr>
            </a:pPr>
            <a:endParaRPr lang="en-US" dirty="0" smtClean="0"/>
          </a:p>
          <a:p>
            <a:pPr>
              <a:buClr>
                <a:schemeClr val="accent4">
                  <a:lumMod val="75000"/>
                </a:schemeClr>
              </a:buClr>
            </a:pPr>
            <a:r>
              <a:rPr lang="en-US" dirty="0" smtClean="0"/>
              <a:t>God remains faithful to the covenant (v. 17)</a:t>
            </a:r>
            <a:endParaRPr lang="en-US" dirty="0"/>
          </a:p>
        </p:txBody>
      </p:sp>
      <p:pic>
        <p:nvPicPr>
          <p:cNvPr id="5" name="Picture 4" descr="Destruction-of-Jerusale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648200"/>
            <a:ext cx="8229600" cy="1905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amond(in)">
                                      <p:cBhvr>
                                        <p:cTn id="3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Chapter 3</a:t>
            </a:r>
            <a:endParaRPr lang="en-US" b="1" dirty="0">
              <a:solidFill>
                <a:schemeClr val="accent5">
                  <a:lumMod val="75000"/>
                </a:schemeClr>
              </a:solidFill>
            </a:endParaRPr>
          </a:p>
        </p:txBody>
      </p:sp>
      <p:sp>
        <p:nvSpPr>
          <p:cNvPr id="3" name="Content Placeholder 2"/>
          <p:cNvSpPr>
            <a:spLocks noGrp="1"/>
          </p:cNvSpPr>
          <p:nvPr>
            <p:ph idx="1"/>
          </p:nvPr>
        </p:nvSpPr>
        <p:spPr/>
        <p:txBody>
          <a:bodyPr/>
          <a:lstStyle/>
          <a:p>
            <a:pPr>
              <a:spcBef>
                <a:spcPts val="1200"/>
              </a:spcBef>
              <a:buClr>
                <a:schemeClr val="accent4">
                  <a:lumMod val="75000"/>
                </a:schemeClr>
              </a:buClr>
            </a:pPr>
            <a:r>
              <a:rPr lang="en-US" dirty="0"/>
              <a:t>T</a:t>
            </a:r>
            <a:r>
              <a:rPr lang="en-US" dirty="0" smtClean="0"/>
              <a:t>ransition from hopelessness to hope          	(vv. 18, 21, 24)</a:t>
            </a:r>
          </a:p>
          <a:p>
            <a:pPr>
              <a:spcBef>
                <a:spcPts val="1200"/>
              </a:spcBef>
              <a:buClr>
                <a:schemeClr val="accent4">
                  <a:lumMod val="75000"/>
                </a:schemeClr>
              </a:buClr>
            </a:pPr>
            <a:r>
              <a:rPr lang="en-US" dirty="0" smtClean="0"/>
              <a:t>1</a:t>
            </a:r>
            <a:r>
              <a:rPr lang="en-US" baseline="30000" dirty="0" smtClean="0"/>
              <a:t>st</a:t>
            </a:r>
            <a:r>
              <a:rPr lang="en-US" dirty="0" smtClean="0"/>
              <a:t> person pronouns abound (70x in 66 vv.)</a:t>
            </a:r>
          </a:p>
          <a:p>
            <a:pPr>
              <a:spcBef>
                <a:spcPts val="1200"/>
              </a:spcBef>
              <a:buClr>
                <a:schemeClr val="accent4">
                  <a:lumMod val="75000"/>
                </a:schemeClr>
              </a:buClr>
            </a:pPr>
            <a:r>
              <a:rPr lang="en-US" dirty="0" smtClean="0"/>
              <a:t>Sympathy for the People (vv. 1-7, 15f, 48f) </a:t>
            </a:r>
          </a:p>
          <a:p>
            <a:pPr>
              <a:spcBef>
                <a:spcPts val="1200"/>
              </a:spcBef>
              <a:buClr>
                <a:schemeClr val="accent4">
                  <a:lumMod val="75000"/>
                </a:schemeClr>
              </a:buClr>
            </a:pPr>
            <a:r>
              <a:rPr lang="en-US" dirty="0" smtClean="0"/>
              <a:t>Sin’s Effect on Prayer 					(vv. 8f, 44; contrast vv. 54-57)</a:t>
            </a:r>
          </a:p>
          <a:p>
            <a:pPr>
              <a:spcBef>
                <a:spcPts val="1200"/>
              </a:spcBef>
              <a:buClr>
                <a:schemeClr val="accent4">
                  <a:lumMod val="75000"/>
                </a:schemeClr>
              </a:buClr>
            </a:pPr>
            <a:r>
              <a:rPr lang="en-US" dirty="0" smtClean="0"/>
              <a:t>Jeremiah’s Call to Repentance (vv. 38f)</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81000"/>
            <a:ext cx="4114800" cy="1036638"/>
          </a:xfrm>
        </p:spPr>
        <p:txBody>
          <a:bodyPr/>
          <a:lstStyle/>
          <a:p>
            <a:pPr algn="r"/>
            <a:r>
              <a:rPr lang="en-US" b="1" dirty="0" smtClean="0">
                <a:solidFill>
                  <a:schemeClr val="accent5">
                    <a:lumMod val="75000"/>
                  </a:schemeClr>
                </a:solidFill>
              </a:rPr>
              <a:t>Chapter 4</a:t>
            </a:r>
            <a:endParaRPr lang="en-US" b="1" dirty="0">
              <a:solidFill>
                <a:schemeClr val="accent5">
                  <a:lumMod val="75000"/>
                </a:schemeClr>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r">
              <a:spcBef>
                <a:spcPts val="2400"/>
              </a:spcBef>
              <a:buClr>
                <a:schemeClr val="accent4">
                  <a:lumMod val="75000"/>
                </a:schemeClr>
              </a:buClr>
            </a:pPr>
            <a:r>
              <a:rPr lang="en-US" dirty="0"/>
              <a:t>H</a:t>
            </a:r>
            <a:r>
              <a:rPr lang="en-US" dirty="0" smtClean="0"/>
              <a:t>ideousness of Sin (vv. 4, 9f)</a:t>
            </a:r>
          </a:p>
          <a:p>
            <a:pPr algn="r">
              <a:spcBef>
                <a:spcPts val="2400"/>
              </a:spcBef>
              <a:buClr>
                <a:schemeClr val="accent4">
                  <a:lumMod val="75000"/>
                </a:schemeClr>
              </a:buClr>
            </a:pPr>
            <a:r>
              <a:rPr lang="en-US" dirty="0" smtClean="0"/>
              <a:t>Could anyone hide? (vv. 5, 13-15)</a:t>
            </a:r>
          </a:p>
          <a:p>
            <a:pPr algn="r">
              <a:spcBef>
                <a:spcPts val="2400"/>
              </a:spcBef>
              <a:buClr>
                <a:schemeClr val="accent4">
                  <a:lumMod val="75000"/>
                </a:schemeClr>
              </a:buClr>
            </a:pPr>
            <a:r>
              <a:rPr lang="en-US" dirty="0" smtClean="0"/>
              <a:t>Unfaithfulness Brought Punishment (v. 16)</a:t>
            </a:r>
          </a:p>
          <a:p>
            <a:pPr>
              <a:spcBef>
                <a:spcPts val="2400"/>
              </a:spcBef>
              <a:buClr>
                <a:schemeClr val="accent4">
                  <a:lumMod val="75000"/>
                </a:schemeClr>
              </a:buClr>
            </a:pPr>
            <a:r>
              <a:rPr lang="en-US" sz="3000" i="1" dirty="0" smtClean="0"/>
              <a:t>“After recounting the horrors of the siege and laying the blame for the depraved spirituality of the nation at the door of the priests and prophets, the poem looks towards the restoration of community life and the punishment of hereditary enemies, including the Edomites.”</a:t>
            </a:r>
            <a:r>
              <a:rPr lang="en-US" sz="3000" dirty="0"/>
              <a:t> </a:t>
            </a:r>
            <a:r>
              <a:rPr lang="en-US" sz="3000" dirty="0" smtClean="0"/>
              <a:t>      </a:t>
            </a:r>
            <a:r>
              <a:rPr lang="en-US" dirty="0" smtClean="0"/>
              <a:t>- R.K. Harrison, </a:t>
            </a:r>
            <a:r>
              <a:rPr lang="en-US" i="1" dirty="0" smtClean="0"/>
              <a:t>Lamentations, TOTC</a:t>
            </a:r>
            <a:endParaRPr lang="en-US" dirty="0" smtClean="0"/>
          </a:p>
          <a:p>
            <a:endParaRPr lang="en-US" dirty="0"/>
          </a:p>
        </p:txBody>
      </p:sp>
      <p:pic>
        <p:nvPicPr>
          <p:cNvPr id="6" name="Picture 5" descr="Yoke-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3169918" cy="1981199"/>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n_cry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00"/>
            <a:ext cx="9144000" cy="6869900"/>
          </a:xfrm>
          <a:prstGeom prst="rect">
            <a:avLst/>
          </a:prstGeom>
        </p:spPr>
      </p:pic>
      <p:sp>
        <p:nvSpPr>
          <p:cNvPr id="2" name="Title 1"/>
          <p:cNvSpPr>
            <a:spLocks noGrp="1"/>
          </p:cNvSpPr>
          <p:nvPr>
            <p:ph type="title"/>
          </p:nvPr>
        </p:nvSpPr>
        <p:spPr>
          <a:xfrm>
            <a:off x="457200" y="1143000"/>
            <a:ext cx="8534400" cy="1066800"/>
          </a:xfrm>
        </p:spPr>
        <p:txBody>
          <a:bodyPr/>
          <a:lstStyle/>
          <a:p>
            <a:pPr algn="r"/>
            <a:r>
              <a:rPr lang="en-US" b="1" dirty="0" smtClean="0">
                <a:solidFill>
                  <a:schemeClr val="accent5">
                    <a:lumMod val="75000"/>
                  </a:schemeClr>
                </a:solidFill>
              </a:rPr>
              <a:t>Chapter 5</a:t>
            </a:r>
            <a:endParaRPr lang="en-US" b="1" dirty="0">
              <a:solidFill>
                <a:schemeClr val="accent5">
                  <a:lumMod val="75000"/>
                </a:schemeClr>
              </a:solidFill>
            </a:endParaRPr>
          </a:p>
        </p:txBody>
      </p:sp>
      <p:sp>
        <p:nvSpPr>
          <p:cNvPr id="3" name="Content Placeholder 2"/>
          <p:cNvSpPr>
            <a:spLocks noGrp="1"/>
          </p:cNvSpPr>
          <p:nvPr>
            <p:ph idx="1"/>
          </p:nvPr>
        </p:nvSpPr>
        <p:spPr>
          <a:xfrm>
            <a:off x="457200" y="2249424"/>
            <a:ext cx="8534400" cy="4325112"/>
          </a:xfrm>
        </p:spPr>
        <p:txBody>
          <a:bodyPr/>
          <a:lstStyle/>
          <a:p>
            <a:pPr algn="r">
              <a:buClr>
                <a:schemeClr val="accent4">
                  <a:lumMod val="75000"/>
                </a:schemeClr>
              </a:buClr>
            </a:pPr>
            <a:r>
              <a:rPr lang="en-US" dirty="0" smtClean="0"/>
              <a:t>Intercessory Prayer</a:t>
            </a:r>
          </a:p>
          <a:p>
            <a:pPr algn="r">
              <a:buClr>
                <a:schemeClr val="accent4">
                  <a:lumMod val="75000"/>
                </a:schemeClr>
              </a:buClr>
              <a:buNone/>
            </a:pPr>
            <a:endParaRPr lang="en-US" dirty="0" smtClean="0"/>
          </a:p>
          <a:p>
            <a:pPr algn="r">
              <a:buClr>
                <a:schemeClr val="accent4">
                  <a:lumMod val="75000"/>
                </a:schemeClr>
              </a:buClr>
            </a:pPr>
            <a:r>
              <a:rPr lang="en-US" dirty="0" smtClean="0"/>
              <a:t>Ruin (vv. 1, 2-9, 10-14)</a:t>
            </a:r>
          </a:p>
          <a:p>
            <a:pPr algn="r">
              <a:buClr>
                <a:schemeClr val="accent4">
                  <a:lumMod val="75000"/>
                </a:schemeClr>
              </a:buClr>
              <a:buNone/>
            </a:pPr>
            <a:endParaRPr lang="en-US" dirty="0" smtClean="0"/>
          </a:p>
          <a:p>
            <a:pPr algn="r">
              <a:buClr>
                <a:schemeClr val="accent4">
                  <a:lumMod val="75000"/>
                </a:schemeClr>
              </a:buClr>
            </a:pPr>
            <a:r>
              <a:rPr lang="en-US" dirty="0" smtClean="0"/>
              <a:t>Preventable (Jer. 8:20-22)</a:t>
            </a:r>
          </a:p>
          <a:p>
            <a:pPr algn="r">
              <a:buClr>
                <a:schemeClr val="accent4">
                  <a:lumMod val="75000"/>
                </a:schemeClr>
              </a:buClr>
              <a:buNone/>
            </a:pPr>
            <a:endParaRPr lang="en-US" dirty="0" smtClean="0"/>
          </a:p>
          <a:p>
            <a:pPr algn="r">
              <a:buClr>
                <a:schemeClr val="accent4">
                  <a:lumMod val="75000"/>
                </a:schemeClr>
              </a:buClr>
            </a:pPr>
            <a:r>
              <a:rPr lang="en-US" dirty="0" smtClean="0"/>
              <a:t>God’s Faithfulness</a:t>
            </a:r>
            <a:r>
              <a:rPr lang="en-US" dirty="0"/>
              <a:t> </a:t>
            </a:r>
            <a:r>
              <a:rPr lang="en-US" dirty="0" smtClean="0"/>
              <a:t>(vv. 19ff)</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ox(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3145536"/>
          </a:xfrm>
        </p:spPr>
        <p:txBody>
          <a:bodyPr/>
          <a:lstStyle/>
          <a:p>
            <a:pPr marL="109728" indent="0" algn="ctr">
              <a:spcBef>
                <a:spcPts val="1200"/>
              </a:spcBef>
              <a:buNone/>
            </a:pPr>
            <a:r>
              <a:rPr lang="en-US" dirty="0" smtClean="0"/>
              <a:t>Personal &amp; Corporate Accountability</a:t>
            </a:r>
          </a:p>
          <a:p>
            <a:pPr marL="109728" indent="0" algn="ctr">
              <a:spcBef>
                <a:spcPts val="1200"/>
              </a:spcBef>
              <a:buNone/>
            </a:pPr>
            <a:r>
              <a:rPr lang="en-US" dirty="0" smtClean="0"/>
              <a:t>Sympathy + Compassion = Action</a:t>
            </a:r>
          </a:p>
          <a:p>
            <a:pPr marL="109728" indent="0" algn="ctr">
              <a:spcBef>
                <a:spcPts val="1200"/>
              </a:spcBef>
              <a:buNone/>
            </a:pPr>
            <a:r>
              <a:rPr lang="en-US" dirty="0" smtClean="0"/>
              <a:t>Knowledge + Opportunity = Responsibility</a:t>
            </a:r>
          </a:p>
          <a:p>
            <a:pPr marL="109728" indent="0" algn="ctr">
              <a:spcBef>
                <a:spcPts val="1200"/>
              </a:spcBef>
              <a:buNone/>
            </a:pPr>
            <a:r>
              <a:rPr lang="en-US" dirty="0" smtClean="0"/>
              <a:t>Add to Judgment or Aid in Prevention</a:t>
            </a:r>
          </a:p>
          <a:p>
            <a:pPr marL="109728" indent="0" algn="ctr">
              <a:spcBef>
                <a:spcPts val="1200"/>
              </a:spcBef>
              <a:buNone/>
            </a:pPr>
            <a:r>
              <a:rPr lang="en-US" dirty="0" smtClean="0"/>
              <a:t>God is </a:t>
            </a:r>
            <a:r>
              <a:rPr lang="en-US" dirty="0" smtClean="0"/>
              <a:t>faithful</a:t>
            </a:r>
            <a:r>
              <a:rPr lang="en-US" dirty="0" smtClean="0"/>
              <a:t>; Are we?</a:t>
            </a:r>
          </a:p>
          <a:p>
            <a:endParaRPr lang="en-US" dirty="0" smtClean="0"/>
          </a:p>
          <a:p>
            <a:endParaRPr lang="en-US" dirty="0"/>
          </a:p>
        </p:txBody>
      </p:sp>
      <p:pic>
        <p:nvPicPr>
          <p:cNvPr id="5" name="Picture 4" descr="The-Day-You-Stop-Learning-Is-The-Day-You-Stop-Earning-by-Peter-Thomps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003"/>
            <a:ext cx="9144000" cy="2934997"/>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505</TotalTime>
  <Words>278</Words>
  <Application>Microsoft Macintosh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Black</vt:lpstr>
      <vt:lpstr>The Book of Lamentations</vt:lpstr>
      <vt:lpstr>Chapter 1</vt:lpstr>
      <vt:lpstr>Chapter 2</vt:lpstr>
      <vt:lpstr>Chapter 3</vt:lpstr>
      <vt:lpstr>Chapter 4</vt:lpstr>
      <vt:lpstr>Chapter 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Lamentations</dc:title>
  <dc:creator>eric parker</dc:creator>
  <cp:lastModifiedBy>Eric Parker</cp:lastModifiedBy>
  <cp:revision>26</cp:revision>
  <dcterms:created xsi:type="dcterms:W3CDTF">2012-12-22T20:53:32Z</dcterms:created>
  <dcterms:modified xsi:type="dcterms:W3CDTF">2015-04-01T21:43:46Z</dcterms:modified>
</cp:coreProperties>
</file>