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64" r:id="rId5"/>
    <p:sldId id="265" r:id="rId6"/>
    <p:sldId id="259" r:id="rId7"/>
    <p:sldId id="266" r:id="rId8"/>
    <p:sldId id="260" r:id="rId9"/>
    <p:sldId id="267" r:id="rId10"/>
    <p:sldId id="261" r:id="rId11"/>
    <p:sldId id="268"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B065AF-ECF6-4E44-A837-728B0EC0E204}" type="datetimeFigureOut">
              <a:rPr lang="en-US" smtClean="0"/>
              <a:t>5/17/15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03ABE-4888-4E3B-B3E1-67F8AEC17AFB}" type="slidenum">
              <a:rPr lang="en-US" smtClean="0"/>
              <a:t>‹#›</a:t>
            </a:fld>
            <a:endParaRPr lang="en-US"/>
          </a:p>
        </p:txBody>
      </p:sp>
    </p:spTree>
    <p:extLst>
      <p:ext uri="{BB962C8B-B14F-4D97-AF65-F5344CB8AC3E}">
        <p14:creationId xmlns:p14="http://schemas.microsoft.com/office/powerpoint/2010/main" val="424909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703ABE-4888-4E3B-B3E1-67F8AEC17AFB}"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57089BC-5994-4E64-9C07-3A32F46D39F9}" type="datetimeFigureOut">
              <a:rPr lang="en-US" smtClean="0"/>
              <a:t>5/17/15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A63CC8A-2CCC-4E58-BE29-931B57A377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089BC-5994-4E64-9C07-3A32F46D39F9}"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089BC-5994-4E64-9C07-3A32F46D39F9}"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089BC-5994-4E64-9C07-3A32F46D39F9}"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089BC-5994-4E64-9C07-3A32F46D39F9}" type="datetimeFigureOut">
              <a:rPr lang="en-US" smtClean="0"/>
              <a:t>5/17/15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089BC-5994-4E64-9C07-3A32F46D39F9}"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57089BC-5994-4E64-9C07-3A32F46D39F9}" type="datetimeFigureOut">
              <a:rPr lang="en-US" smtClean="0"/>
              <a:t>5/17/15</a:t>
            </a:fld>
            <a:endParaRPr lang="en-US"/>
          </a:p>
        </p:txBody>
      </p:sp>
      <p:sp>
        <p:nvSpPr>
          <p:cNvPr id="27" name="Slide Number Placeholder 26"/>
          <p:cNvSpPr>
            <a:spLocks noGrp="1"/>
          </p:cNvSpPr>
          <p:nvPr>
            <p:ph type="sldNum" sz="quarter" idx="11"/>
          </p:nvPr>
        </p:nvSpPr>
        <p:spPr/>
        <p:txBody>
          <a:bodyPr rtlCol="0"/>
          <a:lstStyle/>
          <a:p>
            <a:fld id="{BA63CC8A-2CCC-4E58-BE29-931B57A3770E}"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57089BC-5994-4E64-9C07-3A32F46D39F9}" type="datetimeFigureOut">
              <a:rPr lang="en-US" smtClean="0"/>
              <a:t>5/17/15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A63CC8A-2CCC-4E58-BE29-931B57A377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089BC-5994-4E64-9C07-3A32F46D39F9}" type="datetimeFigureOut">
              <a:rPr lang="en-US" smtClean="0"/>
              <a:t>5/17/15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089BC-5994-4E64-9C07-3A32F46D39F9}"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089BC-5994-4E64-9C07-3A32F46D39F9}" type="datetimeFigureOut">
              <a:rPr lang="en-US" smtClean="0"/>
              <a:t>5/17/15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CC8A-2CCC-4E58-BE29-931B57A377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57089BC-5994-4E64-9C07-3A32F46D39F9}" type="datetimeFigureOut">
              <a:rPr lang="en-US" smtClean="0"/>
              <a:t>5/17/15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A63CC8A-2CCC-4E58-BE29-931B57A377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381"/>
            <a:ext cx="9147175" cy="6860381"/>
          </a:xfrm>
          <a:prstGeom prst="rect">
            <a:avLst/>
          </a:prstGeom>
        </p:spPr>
      </p:pic>
      <p:sp>
        <p:nvSpPr>
          <p:cNvPr id="2" name="Title 1"/>
          <p:cNvSpPr>
            <a:spLocks noGrp="1"/>
          </p:cNvSpPr>
          <p:nvPr>
            <p:ph type="ctrTitle"/>
          </p:nvPr>
        </p:nvSpPr>
        <p:spPr>
          <a:xfrm>
            <a:off x="457200" y="2133600"/>
            <a:ext cx="8458200" cy="1470025"/>
          </a:xfrm>
        </p:spPr>
        <p:txBody>
          <a:bodyPr>
            <a:normAutofit/>
          </a:bodyPr>
          <a:lstStyle/>
          <a:p>
            <a:r>
              <a:rPr lang="en-US" sz="6000" b="1" u="sng" dirty="0" smtClean="0"/>
              <a:t>The Resurrection:</a:t>
            </a:r>
            <a:endParaRPr lang="en-US" sz="6000" b="1" u="sng" dirty="0"/>
          </a:p>
        </p:txBody>
      </p:sp>
      <p:sp>
        <p:nvSpPr>
          <p:cNvPr id="3" name="Subtitle 2"/>
          <p:cNvSpPr>
            <a:spLocks noGrp="1"/>
          </p:cNvSpPr>
          <p:nvPr>
            <p:ph type="subTitle" idx="1"/>
          </p:nvPr>
        </p:nvSpPr>
        <p:spPr>
          <a:xfrm>
            <a:off x="457200" y="3657600"/>
            <a:ext cx="8534400" cy="1752600"/>
          </a:xfrm>
        </p:spPr>
        <p:txBody>
          <a:bodyPr>
            <a:normAutofit/>
          </a:bodyPr>
          <a:lstStyle/>
          <a:p>
            <a:r>
              <a:rPr lang="en-US" sz="3600" b="1" i="1" dirty="0" smtClean="0">
                <a:solidFill>
                  <a:schemeClr val="bg1"/>
                </a:solidFill>
              </a:rPr>
              <a:t>A Historically Minimal Approach</a:t>
            </a:r>
            <a:endParaRPr lang="en-US" sz="3600" b="1" i="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ctr"/>
            <a:r>
              <a:rPr lang="en-US" b="1" u="sng" dirty="0" smtClean="0"/>
              <a:t>James’ Conversion</a:t>
            </a:r>
            <a:endParaRPr lang="en-US" b="1" u="sng" dirty="0"/>
          </a:p>
        </p:txBody>
      </p:sp>
      <p:sp>
        <p:nvSpPr>
          <p:cNvPr id="3" name="Content Placeholder 2"/>
          <p:cNvSpPr>
            <a:spLocks noGrp="1"/>
          </p:cNvSpPr>
          <p:nvPr>
            <p:ph idx="1"/>
          </p:nvPr>
        </p:nvSpPr>
        <p:spPr>
          <a:xfrm>
            <a:off x="457200" y="1676400"/>
            <a:ext cx="8229600" cy="4745736"/>
          </a:xfrm>
        </p:spPr>
        <p:txBody>
          <a:bodyPr>
            <a:normAutofit/>
          </a:bodyPr>
          <a:lstStyle/>
          <a:p>
            <a:pPr>
              <a:lnSpc>
                <a:spcPct val="150000"/>
              </a:lnSpc>
            </a:pPr>
            <a:r>
              <a:rPr lang="en-US" dirty="0" smtClean="0"/>
              <a:t>More difficult than Paul’s to Substantiate</a:t>
            </a:r>
          </a:p>
          <a:p>
            <a:pPr>
              <a:lnSpc>
                <a:spcPct val="150000"/>
              </a:lnSpc>
            </a:pPr>
            <a:r>
              <a:rPr lang="en-US" dirty="0" smtClean="0"/>
              <a:t>Pre-Resurrection Reaction to Jesus’ Teaching</a:t>
            </a:r>
          </a:p>
          <a:p>
            <a:pPr lvl="1">
              <a:lnSpc>
                <a:spcPct val="150000"/>
              </a:lnSpc>
            </a:pPr>
            <a:r>
              <a:rPr lang="en-US" dirty="0" smtClean="0"/>
              <a:t>(Mark 3:21, 31; 6:3-4; John 7:5)</a:t>
            </a:r>
          </a:p>
          <a:p>
            <a:pPr>
              <a:lnSpc>
                <a:spcPct val="150000"/>
              </a:lnSpc>
            </a:pPr>
            <a:r>
              <a:rPr lang="en-US" dirty="0" smtClean="0"/>
              <a:t>The Reason and Nature of James’ Change </a:t>
            </a:r>
          </a:p>
          <a:p>
            <a:pPr lvl="1">
              <a:lnSpc>
                <a:spcPct val="150000"/>
              </a:lnSpc>
            </a:pPr>
            <a:r>
              <a:rPr lang="en-US" dirty="0" smtClean="0"/>
              <a:t>(1Cor. 15; Acts </a:t>
            </a:r>
            <a:r>
              <a:rPr lang="en-US" dirty="0"/>
              <a:t>15:12-21; Gal 1:19</a:t>
            </a:r>
            <a:r>
              <a:rPr lang="en-US" dirty="0" smtClean="0"/>
              <a:t>)</a:t>
            </a:r>
          </a:p>
          <a:p>
            <a:pPr>
              <a:lnSpc>
                <a:spcPct val="150000"/>
              </a:lnSpc>
            </a:pPr>
            <a:r>
              <a:rPr lang="en-US" dirty="0" smtClean="0"/>
              <a:t>Outside Sources of James’ Zeal:</a:t>
            </a:r>
          </a:p>
          <a:p>
            <a:pPr lvl="1">
              <a:lnSpc>
                <a:spcPct val="150000"/>
              </a:lnSpc>
            </a:pPr>
            <a:r>
              <a:rPr lang="en-US" dirty="0" smtClean="0"/>
              <a:t>Josephus, </a:t>
            </a:r>
            <a:r>
              <a:rPr lang="en-US" dirty="0" err="1" smtClean="0"/>
              <a:t>Hegesippus</a:t>
            </a:r>
            <a:r>
              <a:rPr lang="en-US" dirty="0" smtClean="0"/>
              <a:t>, and Clement of Alexandria</a:t>
            </a:r>
          </a:p>
          <a:p>
            <a:pPr lvl="1"/>
            <a:endParaRPr lang="en-US" dirty="0" smtClean="0"/>
          </a:p>
          <a:p>
            <a:endParaRPr lang="en-US" dirty="0" smtClean="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1000"/>
                                        <p:tgtEl>
                                          <p:spTgt spid="3">
                                            <p:txEl>
                                              <p:pRg st="3" end="3"/>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1000"/>
                                        <p:tgtEl>
                                          <p:spTgt spid="3">
                                            <p:txEl>
                                              <p:pRg st="5" end="5"/>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Josephus </a:t>
            </a:r>
            <a:r>
              <a:rPr lang="en-US" i="1" dirty="0" smtClean="0"/>
              <a:t>Ant. Of the Jews </a:t>
            </a:r>
            <a:r>
              <a:rPr lang="en-US" dirty="0" smtClean="0"/>
              <a:t>20:9</a:t>
            </a:r>
            <a:endParaRPr lang="en-US" dirty="0"/>
          </a:p>
        </p:txBody>
      </p:sp>
      <p:sp>
        <p:nvSpPr>
          <p:cNvPr id="3" name="Content Placeholder 2"/>
          <p:cNvSpPr>
            <a:spLocks noGrp="1"/>
          </p:cNvSpPr>
          <p:nvPr>
            <p:ph idx="1"/>
          </p:nvPr>
        </p:nvSpPr>
        <p:spPr/>
        <p:txBody>
          <a:bodyPr/>
          <a:lstStyle/>
          <a:p>
            <a:pPr marL="109728" indent="0" algn="ctr">
              <a:buNone/>
            </a:pPr>
            <a:r>
              <a:rPr lang="en-US" i="1" dirty="0" smtClean="0"/>
              <a:t>“Festus was now dead, and Albinus was but upon the road; so he assembled the </a:t>
            </a:r>
            <a:r>
              <a:rPr lang="en-US" i="1" dirty="0"/>
              <a:t>S</a:t>
            </a:r>
            <a:r>
              <a:rPr lang="en-US" i="1" dirty="0" smtClean="0"/>
              <a:t>anhedrin of judges, and brought before them the brother of Jesus, who was called Christ, whose name was James, and some others, [or, some of his companions]; and when he had formed an accusation against them as breakers of the law, he delivered them to be stoned…”</a:t>
            </a:r>
            <a:endParaRPr lang="en-US" i="1" dirty="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u="sng" dirty="0" smtClean="0"/>
              <a:t>The Empty Tomb</a:t>
            </a:r>
            <a:endParaRPr lang="en-US" b="1" u="sng" dirty="0"/>
          </a:p>
        </p:txBody>
      </p:sp>
      <p:sp>
        <p:nvSpPr>
          <p:cNvPr id="3" name="Content Placeholder 2"/>
          <p:cNvSpPr>
            <a:spLocks noGrp="1"/>
          </p:cNvSpPr>
          <p:nvPr>
            <p:ph idx="1"/>
          </p:nvPr>
        </p:nvSpPr>
        <p:spPr>
          <a:xfrm>
            <a:off x="457200" y="1600200"/>
            <a:ext cx="8229600" cy="4974336"/>
          </a:xfrm>
        </p:spPr>
        <p:txBody>
          <a:bodyPr/>
          <a:lstStyle/>
          <a:p>
            <a:pPr>
              <a:lnSpc>
                <a:spcPct val="150000"/>
              </a:lnSpc>
            </a:pPr>
            <a:r>
              <a:rPr lang="en-US" dirty="0" smtClean="0"/>
              <a:t>The 1</a:t>
            </a:r>
            <a:r>
              <a:rPr lang="en-US" baseline="30000" dirty="0" smtClean="0"/>
              <a:t>st</a:t>
            </a:r>
            <a:r>
              <a:rPr lang="en-US" dirty="0" smtClean="0"/>
              <a:t> Explanation</a:t>
            </a:r>
          </a:p>
          <a:p>
            <a:pPr>
              <a:lnSpc>
                <a:spcPct val="150000"/>
              </a:lnSpc>
            </a:pPr>
            <a:r>
              <a:rPr lang="en-US" dirty="0" smtClean="0"/>
              <a:t>Who Found the Tomb</a:t>
            </a:r>
          </a:p>
          <a:p>
            <a:pPr>
              <a:lnSpc>
                <a:spcPct val="150000"/>
              </a:lnSpc>
            </a:pPr>
            <a:r>
              <a:rPr lang="en-US" dirty="0" smtClean="0"/>
              <a:t>The Tomb Was New </a:t>
            </a:r>
          </a:p>
          <a:p>
            <a:pPr>
              <a:lnSpc>
                <a:spcPct val="150000"/>
              </a:lnSpc>
            </a:pPr>
            <a:r>
              <a:rPr lang="en-US" dirty="0" smtClean="0"/>
              <a:t>The Disciples Watched the Body</a:t>
            </a:r>
          </a:p>
          <a:p>
            <a:pPr>
              <a:lnSpc>
                <a:spcPct val="150000"/>
              </a:lnSpc>
            </a:pPr>
            <a:r>
              <a:rPr lang="en-US" dirty="0" smtClean="0"/>
              <a:t>Secured by Roman Soldiers </a:t>
            </a:r>
          </a:p>
          <a:p>
            <a:pPr>
              <a:lnSpc>
                <a:spcPct val="150000"/>
              </a:lnSpc>
            </a:pPr>
            <a:r>
              <a:rPr lang="en-US" dirty="0" smtClean="0"/>
              <a:t>If stolen by the Jews, why not present the body?</a:t>
            </a:r>
          </a:p>
        </p:txBody>
      </p:sp>
      <p:pic>
        <p:nvPicPr>
          <p:cNvPr id="5" name="Picture 4"/>
          <p:cNvPicPr>
            <a:picLocks noChangeAspect="1"/>
          </p:cNvPicPr>
          <p:nvPr/>
        </p:nvPicPr>
        <p:blipFill>
          <a:blip r:embed="rId2"/>
          <a:stretch>
            <a:fillRect/>
          </a:stretch>
        </p:blipFill>
        <p:spPr>
          <a:xfrm>
            <a:off x="4724400" y="1143000"/>
            <a:ext cx="4114800" cy="2429256"/>
          </a:xfrm>
          <a:prstGeom prst="rect">
            <a:avLst/>
          </a:prstGeom>
        </p:spPr>
      </p:pic>
    </p:spTree>
  </p:cSld>
  <p:clrMapOvr>
    <a:masterClrMapping/>
  </p:clrMapOvr>
  <p:transition xmlns:p14="http://schemas.microsoft.com/office/powerpoint/2010/main">
    <p:wheel spokes="3"/>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Logical Conclusion</a:t>
            </a:r>
            <a:endParaRPr lang="en-US" dirty="0"/>
          </a:p>
        </p:txBody>
      </p:sp>
      <p:sp>
        <p:nvSpPr>
          <p:cNvPr id="3" name="Content Placeholder 2"/>
          <p:cNvSpPr>
            <a:spLocks noGrp="1"/>
          </p:cNvSpPr>
          <p:nvPr>
            <p:ph idx="1"/>
          </p:nvPr>
        </p:nvSpPr>
        <p:spPr/>
        <p:txBody>
          <a:bodyPr/>
          <a:lstStyle/>
          <a:p>
            <a:r>
              <a:rPr lang="en-US" sz="2600" dirty="0" smtClean="0"/>
              <a:t>Historians’ Requirements &amp; the Bible’s Account</a:t>
            </a:r>
          </a:p>
          <a:p>
            <a:pPr>
              <a:buNone/>
            </a:pPr>
            <a:endParaRPr lang="en-US" sz="2600" dirty="0" smtClean="0"/>
          </a:p>
          <a:p>
            <a:r>
              <a:rPr lang="en-US" sz="2600" dirty="0" smtClean="0"/>
              <a:t>Who Has Power Over Death?</a:t>
            </a:r>
          </a:p>
          <a:p>
            <a:pPr>
              <a:buNone/>
            </a:pPr>
            <a:endParaRPr lang="en-US" sz="2600" dirty="0" smtClean="0"/>
          </a:p>
          <a:p>
            <a:r>
              <a:rPr lang="en-US" sz="2600" dirty="0" smtClean="0"/>
              <a:t>What Does that Mean to Man?</a:t>
            </a:r>
          </a:p>
          <a:p>
            <a:pPr>
              <a:buNone/>
            </a:pPr>
            <a:endParaRPr lang="en-US" sz="2600" dirty="0" smtClean="0"/>
          </a:p>
          <a:p>
            <a:r>
              <a:rPr lang="en-US" sz="2600" dirty="0" smtClean="0"/>
              <a:t>Man’s Duty to Jesus Christ</a:t>
            </a:r>
          </a:p>
          <a:p>
            <a:endParaRPr lang="en-US" dirty="0" smtClean="0"/>
          </a:p>
          <a:p>
            <a:endParaRPr lang="en-US" dirty="0"/>
          </a:p>
        </p:txBody>
      </p:sp>
      <p:sp>
        <p:nvSpPr>
          <p:cNvPr id="4" name="TextBox 3"/>
          <p:cNvSpPr txBox="1"/>
          <p:nvPr/>
        </p:nvSpPr>
        <p:spPr>
          <a:xfrm>
            <a:off x="5562600" y="2971800"/>
            <a:ext cx="3352800" cy="3539431"/>
          </a:xfrm>
          <a:prstGeom prst="rect">
            <a:avLst/>
          </a:prstGeom>
          <a:noFill/>
        </p:spPr>
        <p:txBody>
          <a:bodyPr wrap="square" rtlCol="0">
            <a:spAutoFit/>
          </a:bodyPr>
          <a:lstStyle/>
          <a:p>
            <a:pPr algn="ctr"/>
            <a:r>
              <a:rPr lang="en-US" sz="2800" i="1" u="sng" dirty="0" smtClean="0">
                <a:solidFill>
                  <a:srgbClr val="FF0000"/>
                </a:solidFill>
              </a:rPr>
              <a:t>“God has made Him both Lord and Christ, this Jesus whom you crucified…He is the firstfruits of the resurrection of all believers”</a:t>
            </a:r>
            <a:endParaRPr lang="en-US" sz="2800" i="1" u="sng" dirty="0">
              <a:solidFill>
                <a:srgbClr val="FF0000"/>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plus(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plus(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plus(in)">
                                      <p:cBhvr>
                                        <p:cTn id="22" dur="2000"/>
                                        <p:tgtEl>
                                          <p:spTgt spid="3">
                                            <p:txEl>
                                              <p:pRg st="6" end="6"/>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algn="ctr"/>
            <a:r>
              <a:rPr lang="en-US" b="1" dirty="0" smtClean="0"/>
              <a:t>The Historically Minimal Approach</a:t>
            </a:r>
            <a:endParaRPr lang="en-US" b="1" dirty="0"/>
          </a:p>
        </p:txBody>
      </p:sp>
      <p:sp>
        <p:nvSpPr>
          <p:cNvPr id="3" name="Content Placeholder 2"/>
          <p:cNvSpPr>
            <a:spLocks noGrp="1"/>
          </p:cNvSpPr>
          <p:nvPr>
            <p:ph sz="half" idx="1"/>
          </p:nvPr>
        </p:nvSpPr>
        <p:spPr>
          <a:xfrm>
            <a:off x="457200" y="1676400"/>
            <a:ext cx="4191000" cy="3352800"/>
          </a:xfrm>
        </p:spPr>
        <p:txBody>
          <a:bodyPr>
            <a:normAutofit fontScale="92500"/>
          </a:bodyPr>
          <a:lstStyle/>
          <a:p>
            <a:r>
              <a:rPr lang="en-US" sz="2800" b="1" dirty="0" smtClean="0"/>
              <a:t>Resurrection is Key!</a:t>
            </a:r>
          </a:p>
          <a:p>
            <a:pPr lvl="1"/>
            <a:r>
              <a:rPr lang="en-US" sz="2800" dirty="0" smtClean="0">
                <a:solidFill>
                  <a:schemeClr val="accent2"/>
                </a:solidFill>
              </a:rPr>
              <a:t>(1Cor. 15:3-7)</a:t>
            </a:r>
          </a:p>
          <a:p>
            <a:pPr>
              <a:spcBef>
                <a:spcPts val="1500"/>
              </a:spcBef>
            </a:pPr>
            <a:r>
              <a:rPr lang="en-US" sz="2800" b="1" dirty="0" smtClean="0"/>
              <a:t>The Burden of Proof</a:t>
            </a:r>
          </a:p>
          <a:p>
            <a:pPr marL="630936" lvl="2" indent="-256032">
              <a:buClr>
                <a:schemeClr val="accent3"/>
              </a:buClr>
              <a:buFont typeface="Georgia"/>
              <a:buChar char="•"/>
            </a:pPr>
            <a:r>
              <a:rPr lang="en-US" sz="2800" dirty="0">
                <a:solidFill>
                  <a:schemeClr val="accent2"/>
                </a:solidFill>
              </a:rPr>
              <a:t>(1Pet. 3:15</a:t>
            </a:r>
            <a:r>
              <a:rPr lang="en-US" sz="2800" dirty="0" smtClean="0">
                <a:solidFill>
                  <a:schemeClr val="accent2"/>
                </a:solidFill>
              </a:rPr>
              <a:t>)</a:t>
            </a:r>
          </a:p>
          <a:p>
            <a:pPr>
              <a:spcBef>
                <a:spcPts val="1500"/>
              </a:spcBef>
            </a:pPr>
            <a:r>
              <a:rPr lang="en-US" sz="2800" b="1" dirty="0" smtClean="0"/>
              <a:t>Five Points</a:t>
            </a:r>
          </a:p>
        </p:txBody>
      </p:sp>
      <p:sp>
        <p:nvSpPr>
          <p:cNvPr id="4" name="Content Placeholder 3"/>
          <p:cNvSpPr>
            <a:spLocks noGrp="1"/>
          </p:cNvSpPr>
          <p:nvPr>
            <p:ph sz="half" idx="2"/>
          </p:nvPr>
        </p:nvSpPr>
        <p:spPr>
          <a:xfrm>
            <a:off x="762000" y="4495800"/>
            <a:ext cx="7924800" cy="2209800"/>
          </a:xfrm>
        </p:spPr>
        <p:txBody>
          <a:bodyPr>
            <a:normAutofit fontScale="92500"/>
          </a:bodyPr>
          <a:lstStyle/>
          <a:p>
            <a:pPr marL="109728" indent="0" algn="ctr">
              <a:buNone/>
            </a:pPr>
            <a:r>
              <a:rPr lang="en-US" sz="2800" i="1" dirty="0"/>
              <a:t> “[the historically minimal] approach considers </a:t>
            </a:r>
            <a:r>
              <a:rPr lang="en-US" sz="2800" i="1" dirty="0" smtClean="0"/>
              <a:t>the </a:t>
            </a:r>
            <a:r>
              <a:rPr lang="en-US" sz="2800" i="1" dirty="0"/>
              <a:t>data that are so strongly </a:t>
            </a:r>
            <a:r>
              <a:rPr lang="en-US" sz="2800" i="1" dirty="0" smtClean="0"/>
              <a:t>attested historically </a:t>
            </a:r>
            <a:r>
              <a:rPr lang="en-US" sz="2800" i="1" dirty="0"/>
              <a:t>that they are granted by nearly </a:t>
            </a:r>
            <a:r>
              <a:rPr lang="en-US" sz="2800" i="1" dirty="0" smtClean="0"/>
              <a:t>every </a:t>
            </a:r>
            <a:r>
              <a:rPr lang="en-US" sz="2800" i="1" dirty="0"/>
              <a:t>scholar who studies the subject, even </a:t>
            </a:r>
            <a:r>
              <a:rPr lang="en-US" sz="2800" i="1" dirty="0" smtClean="0"/>
              <a:t>the </a:t>
            </a:r>
            <a:r>
              <a:rPr lang="en-US" sz="2800" i="1" dirty="0"/>
              <a:t>rather skeptical ones.”</a:t>
            </a:r>
          </a:p>
          <a:p>
            <a:pPr algn="ctr">
              <a:buNone/>
            </a:pPr>
            <a:r>
              <a:rPr lang="en-US" sz="2800" dirty="0" smtClean="0"/>
              <a:t> </a:t>
            </a:r>
            <a:r>
              <a:rPr lang="en-US" sz="2800" dirty="0" smtClean="0">
                <a:solidFill>
                  <a:schemeClr val="accent2"/>
                </a:solidFill>
              </a:rPr>
              <a:t>Gary </a:t>
            </a:r>
            <a:r>
              <a:rPr lang="en-US" sz="2800" dirty="0" err="1" smtClean="0">
                <a:solidFill>
                  <a:schemeClr val="accent2"/>
                </a:solidFill>
              </a:rPr>
              <a:t>Habermas</a:t>
            </a:r>
            <a:r>
              <a:rPr lang="en-US" sz="2800" dirty="0" smtClean="0">
                <a:solidFill>
                  <a:schemeClr val="accent2"/>
                </a:solidFill>
              </a:rPr>
              <a:t>, Michael </a:t>
            </a:r>
            <a:r>
              <a:rPr lang="en-US" sz="2800" dirty="0" err="1">
                <a:solidFill>
                  <a:schemeClr val="accent2"/>
                </a:solidFill>
              </a:rPr>
              <a:t>Licona</a:t>
            </a:r>
            <a:endParaRPr lang="en-US" sz="2800" dirty="0">
              <a:solidFill>
                <a:schemeClr val="accent2"/>
              </a:solidFill>
            </a:endParaRPr>
          </a:p>
          <a:p>
            <a:endParaRPr lang="en-US" dirty="0"/>
          </a:p>
        </p:txBody>
      </p:sp>
      <p:pic>
        <p:nvPicPr>
          <p:cNvPr id="5" name="Picture 4" descr="minimal-fac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1524000"/>
            <a:ext cx="4114801" cy="2819400"/>
          </a:xfrm>
          <a:prstGeom prst="rect">
            <a:avLst/>
          </a:prstGeo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u="sng" dirty="0" smtClean="0"/>
              <a:t>The Capital Punishment of Jesus</a:t>
            </a:r>
            <a:endParaRPr lang="en-US" b="1" u="sng" dirty="0"/>
          </a:p>
        </p:txBody>
      </p:sp>
      <p:sp>
        <p:nvSpPr>
          <p:cNvPr id="3" name="Content Placeholder 2"/>
          <p:cNvSpPr>
            <a:spLocks noGrp="1"/>
          </p:cNvSpPr>
          <p:nvPr>
            <p:ph idx="1"/>
          </p:nvPr>
        </p:nvSpPr>
        <p:spPr>
          <a:xfrm>
            <a:off x="457200" y="1371600"/>
            <a:ext cx="8229600" cy="5202936"/>
          </a:xfrm>
        </p:spPr>
        <p:txBody>
          <a:bodyPr/>
          <a:lstStyle/>
          <a:p>
            <a:pPr marL="109728" indent="0" algn="ctr">
              <a:buNone/>
            </a:pPr>
            <a:r>
              <a:rPr lang="en-US" dirty="0" smtClean="0"/>
              <a:t>“that [Jesus] was crucified is as sure as anything historical can ever be, since both Josephus, and Tacitus…agree with the Christian accounts on at least that basic fact.” </a:t>
            </a:r>
            <a:r>
              <a:rPr lang="en-US" dirty="0" smtClean="0">
                <a:solidFill>
                  <a:schemeClr val="accent2"/>
                </a:solidFill>
              </a:rPr>
              <a:t>-Jean Dominic </a:t>
            </a:r>
            <a:r>
              <a:rPr lang="en-US" dirty="0" err="1" smtClean="0">
                <a:solidFill>
                  <a:schemeClr val="accent2"/>
                </a:solidFill>
              </a:rPr>
              <a:t>Crossan</a:t>
            </a:r>
            <a:endParaRPr lang="en-US" dirty="0" smtClean="0">
              <a:solidFill>
                <a:schemeClr val="accent2"/>
              </a:solidFill>
            </a:endParaRPr>
          </a:p>
          <a:p>
            <a:pPr marL="109728" indent="0" algn="ctr">
              <a:spcBef>
                <a:spcPts val="1500"/>
              </a:spcBef>
              <a:buNone/>
            </a:pPr>
            <a:r>
              <a:rPr lang="en-US" dirty="0" smtClean="0"/>
              <a:t>Lucian, Mara-bar </a:t>
            </a:r>
            <a:r>
              <a:rPr lang="en-US" dirty="0" err="1" smtClean="0"/>
              <a:t>Serapion</a:t>
            </a:r>
            <a:r>
              <a:rPr lang="en-US" dirty="0" smtClean="0"/>
              <a:t>, &amp; the Bab. Talmud</a:t>
            </a:r>
          </a:p>
          <a:p>
            <a:pPr marL="109728" indent="0" algn="ctr">
              <a:buNone/>
            </a:pPr>
            <a:r>
              <a:rPr lang="en-US" dirty="0" smtClean="0"/>
              <a:t>Did it lead to death? Alternative Explanations…</a:t>
            </a:r>
          </a:p>
          <a:p>
            <a:pPr marL="109728" indent="0" algn="ctr">
              <a:buNone/>
            </a:pPr>
            <a:r>
              <a:rPr lang="en-US" dirty="0" smtClean="0"/>
              <a:t>- Problems: Defies Logic and Has No Evidence</a:t>
            </a:r>
          </a:p>
        </p:txBody>
      </p:sp>
      <p:pic>
        <p:nvPicPr>
          <p:cNvPr id="4" name="Picture 3" descr="3CrossesCovHB.jpg"/>
          <p:cNvPicPr>
            <a:picLocks noChangeAspect="1"/>
          </p:cNvPicPr>
          <p:nvPr/>
        </p:nvPicPr>
        <p:blipFill rotWithShape="1">
          <a:blip r:embed="rId2">
            <a:extLst>
              <a:ext uri="{28A0092B-C50C-407E-A947-70E740481C1C}">
                <a14:useLocalDpi xmlns:a14="http://schemas.microsoft.com/office/drawing/2010/main" val="0"/>
              </a:ext>
            </a:extLst>
          </a:blip>
          <a:srcRect t="65930"/>
          <a:stretch/>
        </p:blipFill>
        <p:spPr>
          <a:xfrm>
            <a:off x="0" y="4916714"/>
            <a:ext cx="9144000" cy="1941286"/>
          </a:xfrm>
          <a:prstGeom prst="rect">
            <a:avLst/>
          </a:prstGeom>
        </p:spPr>
      </p:pic>
    </p:spTree>
  </p:cSld>
  <p:clrMapOvr>
    <a:masterClrMapping/>
  </p:clrMapOvr>
  <p:transition xmlns:p14="http://schemas.microsoft.com/office/powerpoint/2010/main">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Josephus “Ant. of the Jews” 18.64</a:t>
            </a:r>
            <a:endParaRPr lang="en-US" dirty="0"/>
          </a:p>
        </p:txBody>
      </p:sp>
      <p:sp>
        <p:nvSpPr>
          <p:cNvPr id="3" name="Content Placeholder 2"/>
          <p:cNvSpPr>
            <a:spLocks noGrp="1"/>
          </p:cNvSpPr>
          <p:nvPr>
            <p:ph idx="1"/>
          </p:nvPr>
        </p:nvSpPr>
        <p:spPr/>
        <p:txBody>
          <a:bodyPr>
            <a:normAutofit/>
          </a:bodyPr>
          <a:lstStyle/>
          <a:p>
            <a:pPr algn="ctr" hangingPunct="0">
              <a:buNone/>
            </a:pPr>
            <a:r>
              <a:rPr lang="en-US" i="1" dirty="0" smtClean="0"/>
              <a:t>“And when Pilate, at the suggestion of the principal men among us, had condemned him to the cross, those that loved him at the first did not forsake him; for he appeared to them alive again the third day, as the divine prophets had foretold these and ten thousand other wonderful things concerning him. And the tribe of Christians, so named from him, are not extinct at this day.”</a:t>
            </a:r>
          </a:p>
          <a:p>
            <a:pPr>
              <a:buNone/>
            </a:pPr>
            <a:endParaRPr lang="en-US" dirty="0"/>
          </a:p>
        </p:txBody>
      </p:sp>
    </p:spTree>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Cornelius Tacitus </a:t>
            </a:r>
            <a:r>
              <a:rPr lang="en-US" i="1" dirty="0" smtClean="0"/>
              <a:t>Annals </a:t>
            </a:r>
            <a:r>
              <a:rPr lang="en-US" dirty="0" smtClean="0"/>
              <a:t>15.44</a:t>
            </a:r>
            <a:endParaRPr lang="en-US" dirty="0"/>
          </a:p>
        </p:txBody>
      </p:sp>
      <p:sp>
        <p:nvSpPr>
          <p:cNvPr id="3" name="Content Placeholder 2"/>
          <p:cNvSpPr>
            <a:spLocks noGrp="1"/>
          </p:cNvSpPr>
          <p:nvPr>
            <p:ph idx="1"/>
          </p:nvPr>
        </p:nvSpPr>
        <p:spPr/>
        <p:txBody>
          <a:bodyPr/>
          <a:lstStyle/>
          <a:p>
            <a:pPr algn="ctr" hangingPunct="0">
              <a:buNone/>
            </a:pPr>
            <a:r>
              <a:rPr lang="en-US" i="1" dirty="0" smtClean="0"/>
              <a:t>“Nero fastened the guilt [of the burning of Rome] and inflicted the most exquisite tortures on a class hated for their abominations, called Christians by the populace. Christus, from who the name had its origin, suffered the extreme penalty during the reign of </a:t>
            </a:r>
            <a:r>
              <a:rPr lang="en-US" i="1" dirty="0" err="1" smtClean="0"/>
              <a:t>Tiberias</a:t>
            </a:r>
            <a:r>
              <a:rPr lang="en-US" i="1" dirty="0" smtClean="0"/>
              <a:t>, at the hands of one of our procurators, Pontius Pilate.”</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ctr"/>
            <a:r>
              <a:rPr lang="en-US" b="1" u="sng" dirty="0" smtClean="0"/>
              <a:t>The Disciples’ Claim</a:t>
            </a:r>
            <a:endParaRPr lang="en-US" b="1" u="sng" dirty="0"/>
          </a:p>
        </p:txBody>
      </p:sp>
      <p:sp>
        <p:nvSpPr>
          <p:cNvPr id="3" name="Content Placeholder 2"/>
          <p:cNvSpPr>
            <a:spLocks noGrp="1"/>
          </p:cNvSpPr>
          <p:nvPr>
            <p:ph idx="1"/>
          </p:nvPr>
        </p:nvSpPr>
        <p:spPr>
          <a:xfrm>
            <a:off x="228600" y="1676400"/>
            <a:ext cx="8458200" cy="4898136"/>
          </a:xfrm>
        </p:spPr>
        <p:txBody>
          <a:bodyPr>
            <a:noAutofit/>
          </a:bodyPr>
          <a:lstStyle/>
          <a:p>
            <a:r>
              <a:rPr lang="en-US" sz="3200" dirty="0" smtClean="0">
                <a:solidFill>
                  <a:srgbClr val="000000"/>
                </a:solidFill>
              </a:rPr>
              <a:t>Stated Incorrugibly: The disciples </a:t>
            </a:r>
            <a:r>
              <a:rPr lang="en-US" sz="3200" b="1" u="sng" dirty="0" smtClean="0">
                <a:solidFill>
                  <a:srgbClr val="000000"/>
                </a:solidFill>
              </a:rPr>
              <a:t>claimed</a:t>
            </a:r>
            <a:r>
              <a:rPr lang="en-US" sz="3200" dirty="0" smtClean="0">
                <a:solidFill>
                  <a:srgbClr val="000000"/>
                </a:solidFill>
              </a:rPr>
              <a:t> to 	have seen Jesus alive after His death.</a:t>
            </a:r>
          </a:p>
          <a:p>
            <a:pPr>
              <a:spcBef>
                <a:spcPts val="1500"/>
              </a:spcBef>
            </a:pPr>
            <a:r>
              <a:rPr lang="en-US" sz="3200" dirty="0" smtClean="0">
                <a:solidFill>
                  <a:srgbClr val="000000"/>
                </a:solidFill>
              </a:rPr>
              <a:t>Sources:</a:t>
            </a:r>
          </a:p>
          <a:p>
            <a:pPr lvl="1"/>
            <a:r>
              <a:rPr lang="en-US" sz="2800" u="sng" dirty="0" smtClean="0">
                <a:solidFill>
                  <a:srgbClr val="000000"/>
                </a:solidFill>
              </a:rPr>
              <a:t>P</a:t>
            </a:r>
            <a:r>
              <a:rPr lang="en-US" sz="2800" dirty="0" smtClean="0">
                <a:solidFill>
                  <a:srgbClr val="000000"/>
                </a:solidFill>
              </a:rPr>
              <a:t>aul, </a:t>
            </a:r>
            <a:r>
              <a:rPr lang="en-US" sz="2800" u="sng" dirty="0" smtClean="0">
                <a:solidFill>
                  <a:srgbClr val="000000"/>
                </a:solidFill>
              </a:rPr>
              <a:t>O</a:t>
            </a:r>
            <a:r>
              <a:rPr lang="en-US" sz="2800" dirty="0" smtClean="0">
                <a:solidFill>
                  <a:srgbClr val="000000"/>
                </a:solidFill>
              </a:rPr>
              <a:t>ral, </a:t>
            </a:r>
            <a:r>
              <a:rPr lang="en-US" sz="2800" u="sng" dirty="0" smtClean="0">
                <a:solidFill>
                  <a:srgbClr val="000000"/>
                </a:solidFill>
              </a:rPr>
              <a:t>W</a:t>
            </a:r>
            <a:r>
              <a:rPr lang="en-US" sz="2800" dirty="0" smtClean="0">
                <a:solidFill>
                  <a:srgbClr val="000000"/>
                </a:solidFill>
              </a:rPr>
              <a:t>ritten</a:t>
            </a:r>
          </a:p>
          <a:p>
            <a:pPr lvl="2"/>
            <a:r>
              <a:rPr lang="en-US" sz="2800" dirty="0" smtClean="0">
                <a:solidFill>
                  <a:srgbClr val="000000"/>
                </a:solidFill>
              </a:rPr>
              <a:t>Undisputed Epistles</a:t>
            </a:r>
          </a:p>
          <a:p>
            <a:pPr lvl="3"/>
            <a:r>
              <a:rPr lang="en-US" sz="2400" dirty="0" smtClean="0">
                <a:solidFill>
                  <a:schemeClr val="accent2"/>
                </a:solidFill>
              </a:rPr>
              <a:t>Romans, 1 &amp; 2 Corinthians, Galatians, Philippians, 1 Thessalonians, and Philemon</a:t>
            </a:r>
          </a:p>
          <a:p>
            <a:pPr lvl="2"/>
            <a:r>
              <a:rPr lang="en-US" sz="2800" dirty="0" smtClean="0">
                <a:solidFill>
                  <a:srgbClr val="000000"/>
                </a:solidFill>
              </a:rPr>
              <a:t>Extra-biblical Sources: </a:t>
            </a:r>
          </a:p>
          <a:p>
            <a:pPr lvl="3"/>
            <a:r>
              <a:rPr lang="en-US" sz="2400" dirty="0" smtClean="0">
                <a:solidFill>
                  <a:schemeClr val="accent2"/>
                </a:solidFill>
              </a:rPr>
              <a:t>Clement of Rome, Polycarp, Ignatius, Dionysius of Corinth, Tertullian, &amp; Origen</a:t>
            </a: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Origen </a:t>
            </a:r>
            <a:r>
              <a:rPr lang="en-US" i="1" dirty="0" smtClean="0"/>
              <a:t>Contra </a:t>
            </a:r>
            <a:r>
              <a:rPr lang="en-US" i="1" dirty="0" err="1" smtClean="0"/>
              <a:t>Celsum</a:t>
            </a:r>
            <a:r>
              <a:rPr lang="en-US" i="1" dirty="0" smtClean="0"/>
              <a:t> </a:t>
            </a:r>
            <a:r>
              <a:rPr lang="en-US" dirty="0" smtClean="0"/>
              <a:t>4:454</a:t>
            </a:r>
            <a:endParaRPr lang="en-US" dirty="0"/>
          </a:p>
        </p:txBody>
      </p:sp>
      <p:sp>
        <p:nvSpPr>
          <p:cNvPr id="3" name="Content Placeholder 2"/>
          <p:cNvSpPr>
            <a:spLocks noGrp="1"/>
          </p:cNvSpPr>
          <p:nvPr>
            <p:ph idx="1"/>
          </p:nvPr>
        </p:nvSpPr>
        <p:spPr/>
        <p:txBody>
          <a:bodyPr>
            <a:normAutofit/>
          </a:bodyPr>
          <a:lstStyle/>
          <a:p>
            <a:pPr algn="ctr" hangingPunct="0">
              <a:buNone/>
            </a:pPr>
            <a:r>
              <a:rPr lang="en-US" i="1" dirty="0" smtClean="0"/>
              <a:t>“But a clear and unmistakable proof of the fact I hold to be the undertaking of His disciples, who devoted themselves to the teaching of a doctrine which was attended with danger to human life—a doctrine which they would not have taught with such courage had they invented the resurrection of Jesus from the dead, but were themselves the first to manifest their disregard for its terrors.”</a:t>
            </a:r>
          </a:p>
          <a:p>
            <a:endParaRPr lang="en-US" dirty="0"/>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u="sng" dirty="0" smtClean="0"/>
              <a:t>Saul’s Conversion</a:t>
            </a:r>
            <a:endParaRPr lang="en-US" b="1" u="sng" dirty="0"/>
          </a:p>
        </p:txBody>
      </p:sp>
      <p:sp>
        <p:nvSpPr>
          <p:cNvPr id="3" name="Content Placeholder 2"/>
          <p:cNvSpPr>
            <a:spLocks noGrp="1"/>
          </p:cNvSpPr>
          <p:nvPr>
            <p:ph idx="1"/>
          </p:nvPr>
        </p:nvSpPr>
        <p:spPr>
          <a:xfrm>
            <a:off x="457200" y="1600200"/>
            <a:ext cx="8229600" cy="5257800"/>
          </a:xfrm>
        </p:spPr>
        <p:txBody>
          <a:bodyPr numCol="2">
            <a:normAutofit lnSpcReduction="10000"/>
          </a:bodyPr>
          <a:lstStyle/>
          <a:p>
            <a:pPr>
              <a:lnSpc>
                <a:spcPct val="150000"/>
              </a:lnSpc>
            </a:pPr>
            <a:r>
              <a:rPr lang="en-US" dirty="0" smtClean="0"/>
              <a:t>His Zeal for Judaism </a:t>
            </a:r>
          </a:p>
          <a:p>
            <a:pPr>
              <a:lnSpc>
                <a:spcPct val="150000"/>
              </a:lnSpc>
            </a:pPr>
            <a:r>
              <a:rPr lang="en-US" dirty="0" smtClean="0"/>
              <a:t>His Reason for Change</a:t>
            </a:r>
            <a:endParaRPr lang="en-US" dirty="0" smtClean="0">
              <a:solidFill>
                <a:schemeClr val="accent2"/>
              </a:solidFill>
            </a:endParaRPr>
          </a:p>
          <a:p>
            <a:pPr>
              <a:lnSpc>
                <a:spcPct val="150000"/>
              </a:lnSpc>
            </a:pPr>
            <a:r>
              <a:rPr lang="en-US" dirty="0" smtClean="0"/>
              <a:t>Acts Threefold Record</a:t>
            </a:r>
          </a:p>
          <a:p>
            <a:pPr>
              <a:lnSpc>
                <a:spcPct val="150000"/>
              </a:lnSpc>
            </a:pPr>
            <a:r>
              <a:rPr lang="en-US" dirty="0" smtClean="0"/>
              <a:t>Sources: </a:t>
            </a:r>
          </a:p>
          <a:p>
            <a:pPr lvl="1">
              <a:lnSpc>
                <a:spcPct val="150000"/>
              </a:lnSpc>
            </a:pPr>
            <a:r>
              <a:rPr lang="en-US" dirty="0" smtClean="0">
                <a:solidFill>
                  <a:schemeClr val="accent2"/>
                </a:solidFill>
              </a:rPr>
              <a:t>Paul himself </a:t>
            </a:r>
          </a:p>
          <a:p>
            <a:pPr lvl="1">
              <a:lnSpc>
                <a:spcPct val="150000"/>
              </a:lnSpc>
            </a:pPr>
            <a:r>
              <a:rPr lang="en-US" dirty="0" smtClean="0">
                <a:solidFill>
                  <a:schemeClr val="accent2"/>
                </a:solidFill>
              </a:rPr>
              <a:t>Luke</a:t>
            </a:r>
          </a:p>
          <a:p>
            <a:pPr lvl="1">
              <a:lnSpc>
                <a:spcPct val="150000"/>
              </a:lnSpc>
            </a:pPr>
            <a:r>
              <a:rPr lang="en-US" dirty="0" smtClean="0">
                <a:solidFill>
                  <a:schemeClr val="accent2"/>
                </a:solidFill>
              </a:rPr>
              <a:t>Clement of Rome </a:t>
            </a:r>
            <a:endParaRPr lang="en-US" dirty="0"/>
          </a:p>
          <a:p>
            <a:pPr lvl="1">
              <a:lnSpc>
                <a:spcPct val="150000"/>
              </a:lnSpc>
            </a:pPr>
            <a:r>
              <a:rPr lang="en-US" dirty="0" smtClean="0">
                <a:solidFill>
                  <a:schemeClr val="accent2"/>
                </a:solidFill>
              </a:rPr>
              <a:t>Polycarp</a:t>
            </a:r>
          </a:p>
          <a:p>
            <a:pPr lvl="1">
              <a:lnSpc>
                <a:spcPct val="150000"/>
              </a:lnSpc>
            </a:pPr>
            <a:endParaRPr lang="en-US" dirty="0" smtClean="0">
              <a:solidFill>
                <a:schemeClr val="accent2"/>
              </a:solidFill>
            </a:endParaRPr>
          </a:p>
          <a:p>
            <a:pPr lvl="1">
              <a:lnSpc>
                <a:spcPct val="150000"/>
              </a:lnSpc>
            </a:pPr>
            <a:endParaRPr lang="en-US" dirty="0"/>
          </a:p>
          <a:p>
            <a:pPr lvl="1">
              <a:lnSpc>
                <a:spcPct val="150000"/>
              </a:lnSpc>
            </a:pPr>
            <a:endParaRPr lang="en-US" dirty="0" smtClean="0">
              <a:solidFill>
                <a:schemeClr val="accent2"/>
              </a:solidFill>
            </a:endParaRPr>
          </a:p>
          <a:p>
            <a:pPr lvl="1">
              <a:lnSpc>
                <a:spcPct val="150000"/>
              </a:lnSpc>
            </a:pPr>
            <a:endParaRPr lang="en-US" dirty="0"/>
          </a:p>
          <a:p>
            <a:pPr marL="411480" lvl="1" indent="0">
              <a:lnSpc>
                <a:spcPct val="150000"/>
              </a:lnSpc>
              <a:buNone/>
            </a:pPr>
            <a:endParaRPr lang="en-US" dirty="0"/>
          </a:p>
          <a:p>
            <a:pPr lvl="1">
              <a:lnSpc>
                <a:spcPct val="150000"/>
              </a:lnSpc>
            </a:pPr>
            <a:r>
              <a:rPr lang="en-US" dirty="0" smtClean="0">
                <a:solidFill>
                  <a:schemeClr val="accent2"/>
                </a:solidFill>
              </a:rPr>
              <a:t>Tertullian</a:t>
            </a:r>
          </a:p>
          <a:p>
            <a:pPr lvl="1">
              <a:lnSpc>
                <a:spcPct val="150000"/>
              </a:lnSpc>
            </a:pPr>
            <a:r>
              <a:rPr lang="en-US" dirty="0" smtClean="0">
                <a:solidFill>
                  <a:schemeClr val="accent2"/>
                </a:solidFill>
              </a:rPr>
              <a:t>Dionysius of Corinth</a:t>
            </a:r>
          </a:p>
          <a:p>
            <a:pPr lvl="1">
              <a:lnSpc>
                <a:spcPct val="150000"/>
              </a:lnSpc>
            </a:pPr>
            <a:r>
              <a:rPr lang="en-US" dirty="0" smtClean="0">
                <a:solidFill>
                  <a:schemeClr val="accent2"/>
                </a:solidFill>
              </a:rPr>
              <a:t>Origen</a:t>
            </a:r>
            <a:endParaRPr lang="en-US" dirty="0">
              <a:solidFill>
                <a:schemeClr val="accent2"/>
              </a:solidFill>
            </a:endParaRPr>
          </a:p>
        </p:txBody>
      </p:sp>
      <p:pic>
        <p:nvPicPr>
          <p:cNvPr id="6" name="Picture 5"/>
          <p:cNvPicPr>
            <a:picLocks noChangeAspect="1"/>
          </p:cNvPicPr>
          <p:nvPr/>
        </p:nvPicPr>
        <p:blipFill>
          <a:blip r:embed="rId3"/>
          <a:stretch>
            <a:fillRect/>
          </a:stretch>
        </p:blipFill>
        <p:spPr>
          <a:xfrm>
            <a:off x="5029200" y="762000"/>
            <a:ext cx="3657600" cy="3657600"/>
          </a:xfrm>
          <a:prstGeom prst="rect">
            <a:avLst/>
          </a:prstGeom>
        </p:spPr>
      </p:pic>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circle(in)">
                                      <p:cBhvr>
                                        <p:cTn id="47" dur="1000"/>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circle(in)">
                                      <p:cBhvr>
                                        <p:cTn id="52" dur="1000"/>
                                        <p:tgtEl>
                                          <p:spTgt spid="3">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circle(in)">
                                      <p:cBhvr>
                                        <p:cTn id="57" dur="1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smtClean="0"/>
              <a:t>Tertullian </a:t>
            </a:r>
            <a:r>
              <a:rPr lang="en-US" i="1" dirty="0" err="1" smtClean="0"/>
              <a:t>Scorpiace</a:t>
            </a:r>
            <a:r>
              <a:rPr lang="en-US" i="1" dirty="0" smtClean="0"/>
              <a:t> </a:t>
            </a:r>
            <a:r>
              <a:rPr lang="en-US" dirty="0" smtClean="0"/>
              <a:t>15</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algn="ctr" hangingPunct="0">
              <a:buNone/>
            </a:pPr>
            <a:r>
              <a:rPr lang="en-US" i="1" dirty="0" smtClean="0"/>
              <a:t>“That Paul is beheaded has been written in their own blood. And if a heretic wishes his confidence to rest upon a public record, the archives of the empire will speak, as would the stones of Jerusalem. We read the lives of the Caesars: At Rome Nero was the first who stained with blood the rising faith. Then is Peter girt by another, when he is made fast to the cross. Then does Paul obtain a birth suited to Roman citizenship, when in Rome he springs to life again ennobled by martyrdom.”</a:t>
            </a:r>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143</TotalTime>
  <Words>792</Words>
  <Application>Microsoft Macintosh PowerPoint</Application>
  <PresentationFormat>On-screen Show (4:3)</PresentationFormat>
  <Paragraphs>75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The Resurrection:</vt:lpstr>
      <vt:lpstr>The Historically Minimal Approach</vt:lpstr>
      <vt:lpstr>The Capital Punishment of Jesus</vt:lpstr>
      <vt:lpstr>Josephus “Ant. of the Jews” 18.64</vt:lpstr>
      <vt:lpstr>Cornelius Tacitus Annals 15.44</vt:lpstr>
      <vt:lpstr>The Disciples’ Claim</vt:lpstr>
      <vt:lpstr>Origen Contra Celsum 4:454</vt:lpstr>
      <vt:lpstr>Saul’s Conversion</vt:lpstr>
      <vt:lpstr>Tertullian Scorpiace 15</vt:lpstr>
      <vt:lpstr>James’ Conversion</vt:lpstr>
      <vt:lpstr>Josephus Ant. Of the Jews 20:9</vt:lpstr>
      <vt:lpstr>The Empty Tomb</vt:lpstr>
      <vt:lpstr>The Logical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Resurrection</dc:title>
  <dc:creator>eric parker</dc:creator>
  <cp:lastModifiedBy>Eric Parker</cp:lastModifiedBy>
  <cp:revision>28</cp:revision>
  <dcterms:created xsi:type="dcterms:W3CDTF">2012-09-01T23:37:29Z</dcterms:created>
  <dcterms:modified xsi:type="dcterms:W3CDTF">2015-05-17T12:35:16Z</dcterms:modified>
</cp:coreProperties>
</file>