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E80666-FB37-4B36-9149-507F3B0178E3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5C615B-2B1B-4EC7-AFFF-2EE132DE51ED}" type="datetimeFigureOut">
              <a:rPr lang="en-US" smtClean="0"/>
              <a:pPr/>
              <a:t>11/9/13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23764F-B997-4179-BBCB-420893C75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Self-Evident: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7406640" cy="4267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Creation’s Revelation of God</a:t>
            </a:r>
          </a:p>
          <a:p>
            <a:endParaRPr lang="en-US" sz="4000" dirty="0" smtClean="0"/>
          </a:p>
          <a:p>
            <a:pPr algn="ctr"/>
            <a:r>
              <a:rPr lang="en-US" sz="4000" dirty="0" smtClean="0"/>
              <a:t>Scripture Reading:</a:t>
            </a:r>
          </a:p>
          <a:p>
            <a:pPr algn="ctr"/>
            <a:r>
              <a:rPr lang="en-US" sz="4000" dirty="0" smtClean="0"/>
              <a:t>Isaiah 40:12-26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Some Methods to Prove God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The Biblical Method </a:t>
            </a:r>
          </a:p>
          <a:p>
            <a:pPr lvl="1"/>
            <a:r>
              <a:rPr lang="en-US" sz="2600" dirty="0" smtClean="0"/>
              <a:t>Fulfillment of Prophecy or the Resurrection</a:t>
            </a:r>
          </a:p>
          <a:p>
            <a:pPr lvl="1"/>
            <a:r>
              <a:rPr lang="en-US" sz="2600" dirty="0" smtClean="0"/>
              <a:t>E.g. Isaiah 53.</a:t>
            </a:r>
          </a:p>
          <a:p>
            <a:pPr lvl="2"/>
            <a:r>
              <a:rPr lang="en-US" sz="2200" dirty="0" smtClean="0"/>
              <a:t>Christ met every one of the </a:t>
            </a:r>
            <a:r>
              <a:rPr lang="en-US" sz="2200" dirty="0" smtClean="0"/>
              <a:t>qualifications</a:t>
            </a:r>
            <a:r>
              <a:rPr lang="en-US" sz="2200" dirty="0"/>
              <a:t> </a:t>
            </a:r>
            <a:r>
              <a:rPr lang="en-US" sz="2200" dirty="0" smtClean="0"/>
              <a:t>Isaiah </a:t>
            </a:r>
            <a:r>
              <a:rPr lang="en-US" sz="2200" dirty="0" smtClean="0"/>
              <a:t>discussed </a:t>
            </a:r>
            <a:r>
              <a:rPr lang="en-US" sz="2200" smtClean="0"/>
              <a:t>over </a:t>
            </a:r>
            <a:r>
              <a:rPr lang="en-US" sz="2200" smtClean="0"/>
              <a:t>750 </a:t>
            </a:r>
            <a:r>
              <a:rPr lang="en-US" sz="2200" smtClean="0"/>
              <a:t>years </a:t>
            </a:r>
            <a:r>
              <a:rPr lang="en-US" sz="2200" smtClean="0"/>
              <a:t>prior!</a:t>
            </a:r>
            <a:endParaRPr lang="en-US" sz="2200" dirty="0" smtClean="0"/>
          </a:p>
          <a:p>
            <a:r>
              <a:rPr lang="en-US" sz="3000" dirty="0" smtClean="0"/>
              <a:t>The Classical Method (Natural Theology)*</a:t>
            </a:r>
          </a:p>
          <a:p>
            <a:pPr lvl="1"/>
            <a:r>
              <a:rPr lang="en-US" sz="2600" dirty="0" smtClean="0"/>
              <a:t>Cosmological and Teleological Argument</a:t>
            </a:r>
          </a:p>
          <a:p>
            <a:pPr lvl="1"/>
            <a:r>
              <a:rPr lang="en-US" sz="2600" dirty="0" smtClean="0"/>
              <a:t>For example: Look Around You!</a:t>
            </a:r>
          </a:p>
          <a:p>
            <a:r>
              <a:rPr lang="en-US" sz="3000" dirty="0" smtClean="0"/>
              <a:t>The Argument from Morality</a:t>
            </a:r>
          </a:p>
          <a:p>
            <a:pPr lvl="1"/>
            <a:r>
              <a:rPr lang="en-US" sz="2600" dirty="0" smtClean="0"/>
              <a:t>Having a standard for right and wrong.</a:t>
            </a:r>
          </a:p>
          <a:p>
            <a:pPr lvl="1"/>
            <a:r>
              <a:rPr lang="en-US" sz="2600" dirty="0" smtClean="0"/>
              <a:t>E.g.</a:t>
            </a:r>
            <a:r>
              <a:rPr lang="en-US" sz="2600" dirty="0" smtClean="0"/>
              <a:t>:  Why is something OBJECTIVELY wrong</a:t>
            </a:r>
            <a:r>
              <a:rPr lang="en-US" sz="2600" dirty="0" smtClean="0"/>
              <a:t>?</a:t>
            </a:r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</a:t>
            </a:r>
            <a:r>
              <a:rPr lang="en-US" dirty="0" smtClean="0"/>
              <a:t>Foolish! </a:t>
            </a:r>
            <a:r>
              <a:rPr lang="en-US" dirty="0" smtClean="0"/>
              <a:t>(Ps. 14:1-3 &amp; 53:1-3)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Foolish thinking leads to a foolish lifestyle</a:t>
            </a:r>
          </a:p>
          <a:p>
            <a:pPr lvl="1"/>
            <a:r>
              <a:rPr lang="en-US" dirty="0" smtClean="0"/>
              <a:t>(Ps. 10:3f, 6-11; Rom. 1:21-24, 26-31)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Einstein’s Humble Acknowledgment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Darwin’s Admission of Failure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Albert Einstein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“My religion consists of a humble admiration of the illuminate superior Spirit who reveals himself in the slight details </a:t>
            </a:r>
            <a:r>
              <a:rPr lang="en-US" u="sng" dirty="0" smtClean="0"/>
              <a:t>we are able to perceive</a:t>
            </a:r>
            <a:r>
              <a:rPr lang="en-US" dirty="0" smtClean="0"/>
              <a:t> with our frail and feeble minds. That deeply emotional conviction of </a:t>
            </a:r>
            <a:r>
              <a:rPr lang="en-US" u="sng" dirty="0" smtClean="0"/>
              <a:t>the presence of a superior reasoning power</a:t>
            </a:r>
            <a:r>
              <a:rPr lang="en-US" dirty="0" smtClean="0"/>
              <a:t>, </a:t>
            </a:r>
            <a:r>
              <a:rPr lang="en-US" u="sng" dirty="0" smtClean="0"/>
              <a:t>which is revealed in the incomprehensible universe</a:t>
            </a:r>
            <a:r>
              <a:rPr lang="en-US" dirty="0" smtClean="0"/>
              <a:t>, forms my idea of god.”</a:t>
            </a:r>
            <a:endParaRPr lang="en-US" dirty="0"/>
          </a:p>
        </p:txBody>
      </p:sp>
      <p:pic>
        <p:nvPicPr>
          <p:cNvPr id="2050" name="Picture 2" descr="C:\Users\eric parker\AppData\Local\Microsoft\Windows\Temporary Internet Files\Content.IE5\XB6PI53X\MC90005518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8600"/>
            <a:ext cx="2133600" cy="181535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“To suppose that the eye, with so many parts all working together…could have formed by natural selection, seems, I freely confess, </a:t>
            </a:r>
            <a:r>
              <a:rPr lang="en-US" u="sng" dirty="0" smtClean="0"/>
              <a:t>absurd</a:t>
            </a:r>
            <a:r>
              <a:rPr lang="en-US" dirty="0" smtClean="0"/>
              <a:t> in the highest degree.” </a:t>
            </a:r>
            <a:endParaRPr lang="en-US" dirty="0"/>
          </a:p>
        </p:txBody>
      </p:sp>
      <p:pic>
        <p:nvPicPr>
          <p:cNvPr id="1026" name="Picture 2" descr="C:\Users\eric parker\AppData\Local\Microsoft\Windows\Temporary Internet Files\Content.IE5\7W0VHXPW\MP9004486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5433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“The heavens declare His handiwork” </a:t>
            </a:r>
            <a:br>
              <a:rPr lang="en-US" sz="4000" b="1" dirty="0" smtClean="0"/>
            </a:br>
            <a:r>
              <a:rPr lang="en-US" sz="4000" b="1" dirty="0" smtClean="0"/>
              <a:t>(Ps. 19:1-6)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God’s power and wisdom </a:t>
            </a:r>
          </a:p>
          <a:p>
            <a:pPr lvl="1"/>
            <a:r>
              <a:rPr lang="en-US" dirty="0" smtClean="0"/>
              <a:t>(Gen. 1:1; Ps. 33:6; 102:25)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Perfect Design – Water!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/>
              <a:t>Fine Tuning”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Darwin’s Black 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038600"/>
            <a:ext cx="3225800" cy="24193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“…displayed </a:t>
            </a:r>
            <a:r>
              <a:rPr lang="en-US" sz="2800" b="1" dirty="0" smtClean="0"/>
              <a:t>Your splendor above the heavens” (Ps. 8)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Nature of God’s glory </a:t>
            </a:r>
          </a:p>
          <a:p>
            <a:pPr lvl="1">
              <a:buNone/>
            </a:pPr>
            <a:r>
              <a:rPr lang="en-US" dirty="0" smtClean="0"/>
              <a:t>					 (Matthew 21:33ff; 22:1-14)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“He has set eternity in the hearts of men”</a:t>
            </a:r>
          </a:p>
          <a:p>
            <a:pPr lvl="1">
              <a:buNone/>
            </a:pPr>
            <a:r>
              <a:rPr lang="en-US" dirty="0" smtClean="0"/>
              <a:t>						   (Ecclesiastes 3:11)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Acceptance or Denial? Foolish or Wise?</a:t>
            </a:r>
          </a:p>
          <a:p>
            <a:pPr lvl="1">
              <a:buNone/>
            </a:pPr>
            <a:r>
              <a:rPr lang="en-US" dirty="0" smtClean="0"/>
              <a:t>					        (Rom. 1:18-20, 25, 32)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Trust in God’s Power and Knowledge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one who says there is no God is a fool. He denies proof all around him.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existence of God gives our lives meaning. To deny God is to deny meaning.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existence of God necessitates a choice: to have a relationship with this Creator or to not have a relationship.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139</TotalTime>
  <Words>363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Self-Evident:</vt:lpstr>
      <vt:lpstr>Some Methods to Prove God</vt:lpstr>
      <vt:lpstr>How Foolish! (Ps. 14:1-3 &amp; 53:1-3)</vt:lpstr>
      <vt:lpstr>Albert Einstein</vt:lpstr>
      <vt:lpstr>Charles Darwin</vt:lpstr>
      <vt:lpstr>“The heavens declare His handiwork”  (Ps. 19:1-6) </vt:lpstr>
      <vt:lpstr>“…displayed Your splendor above the heavens” (Ps. 8)</vt:lpstr>
      <vt:lpstr>So…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Self-Evident:</dc:title>
  <dc:creator>eric parker</dc:creator>
  <cp:lastModifiedBy>Eric Parker</cp:lastModifiedBy>
  <cp:revision>18</cp:revision>
  <dcterms:created xsi:type="dcterms:W3CDTF">2012-08-26T01:18:48Z</dcterms:created>
  <dcterms:modified xsi:type="dcterms:W3CDTF">2013-11-10T04:58:32Z</dcterms:modified>
</cp:coreProperties>
</file>