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u="sng" dirty="0" smtClean="0"/>
              <a:t>Heartbreak For </a:t>
            </a:r>
            <a:r>
              <a:rPr lang="en-US" sz="5400" u="sng" dirty="0"/>
              <a:t>A</a:t>
            </a:r>
            <a:r>
              <a:rPr lang="en-US" sz="5400" u="sng" dirty="0" smtClean="0"/>
              <a:t> Man After God’s Own Heart</a:t>
            </a:r>
            <a:endParaRPr lang="en-US" sz="54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/>
              <a:t>Psalm 51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88910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651351"/>
            <a:ext cx="8229600" cy="1143000"/>
          </a:xfrm>
        </p:spPr>
        <p:txBody>
          <a:bodyPr/>
          <a:lstStyle/>
          <a:p>
            <a:r>
              <a:rPr lang="en-US" dirty="0" smtClean="0"/>
              <a:t>Your </a:t>
            </a:r>
            <a:r>
              <a:rPr lang="en-US" smtClean="0"/>
              <a:t>Opportunity </a:t>
            </a:r>
            <a:r>
              <a:rPr lang="en-US" smtClean="0"/>
              <a:t>Is Now…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58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Psalm 51: The Background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8351"/>
            <a:ext cx="4677228" cy="4708527"/>
          </a:xfrm>
        </p:spPr>
        <p:txBody>
          <a:bodyPr>
            <a:normAutofit/>
          </a:bodyPr>
          <a:lstStyle/>
          <a:p>
            <a:r>
              <a:rPr lang="en-US" dirty="0" smtClean="0"/>
              <a:t>David, One of the Few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David’s Chief Desire</a:t>
            </a:r>
          </a:p>
          <a:p>
            <a:pPr lvl="1"/>
            <a:r>
              <a:rPr lang="en-US" i="1" dirty="0" smtClean="0"/>
              <a:t>1Sam. 13:14; Acts 13:22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David’s Catastrophe </a:t>
            </a:r>
            <a:endParaRPr lang="en-US" dirty="0" smtClean="0"/>
          </a:p>
          <a:p>
            <a:pPr marL="742950" lvl="2" indent="-342900">
              <a:spcBef>
                <a:spcPts val="1800"/>
              </a:spcBef>
            </a:pPr>
            <a:r>
              <a:rPr lang="en-US" i="1" dirty="0"/>
              <a:t>2Sam. </a:t>
            </a:r>
            <a:r>
              <a:rPr lang="en-US" i="1" dirty="0" smtClean="0"/>
              <a:t>11</a:t>
            </a:r>
            <a:endParaRPr lang="en-US" dirty="0" smtClean="0"/>
          </a:p>
          <a:p>
            <a:pPr marL="342900" lvl="1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i="1" dirty="0"/>
              <a:t>The Valley of the Shadow of </a:t>
            </a:r>
            <a:r>
              <a:rPr lang="en-US" i="1" dirty="0" smtClean="0"/>
              <a:t>Death</a:t>
            </a:r>
            <a:endParaRPr lang="en-US" dirty="0" smtClean="0"/>
          </a:p>
        </p:txBody>
      </p:sp>
      <p:pic>
        <p:nvPicPr>
          <p:cNvPr id="4" name="Picture 3" descr="dav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28" y="1417637"/>
            <a:ext cx="3692362" cy="504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8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Psalm 51: The Importance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Ash and Miller in the </a:t>
            </a:r>
            <a:r>
              <a:rPr lang="en-US" i="1" u="sng" dirty="0"/>
              <a:t>Living Word </a:t>
            </a:r>
            <a:r>
              <a:rPr lang="en-US" i="1" u="sng" dirty="0" smtClean="0"/>
              <a:t>Commentary</a:t>
            </a:r>
            <a:r>
              <a:rPr lang="en-US" dirty="0" smtClean="0"/>
              <a:t> (p. 180) give </a:t>
            </a:r>
            <a:r>
              <a:rPr lang="en-US" dirty="0"/>
              <a:t>an apt description of the psalm: </a:t>
            </a:r>
            <a:endParaRPr lang="en-US" i="1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en-US" i="1" dirty="0" smtClean="0"/>
              <a:t>“</a:t>
            </a:r>
            <a:r>
              <a:rPr lang="en-US" i="1" dirty="0"/>
              <a:t>This is the </a:t>
            </a:r>
            <a:r>
              <a:rPr lang="en-US" i="1" u="sng" dirty="0"/>
              <a:t>zenith</a:t>
            </a:r>
            <a:r>
              <a:rPr lang="en-US" i="1" dirty="0"/>
              <a:t> of the </a:t>
            </a:r>
            <a:r>
              <a:rPr lang="en-US" i="1" dirty="0" smtClean="0"/>
              <a:t>penitential </a:t>
            </a:r>
            <a:r>
              <a:rPr lang="en-US" i="1" dirty="0"/>
              <a:t>psalms (6, 32, 38, 102, 130, 143). There may be </a:t>
            </a:r>
            <a:r>
              <a:rPr lang="en-US" i="1" u="sng" dirty="0"/>
              <a:t>no more </a:t>
            </a:r>
            <a:r>
              <a:rPr lang="en-US" i="1" u="sng" dirty="0" smtClean="0"/>
              <a:t>impassioned </a:t>
            </a:r>
            <a:r>
              <a:rPr lang="en-US" i="1" u="sng" dirty="0"/>
              <a:t>or beautiful prayer for forgiveness and renewal in the Bible </a:t>
            </a:r>
            <a:r>
              <a:rPr lang="en-US" i="1" dirty="0" smtClean="0"/>
              <a:t>than </a:t>
            </a:r>
            <a:r>
              <a:rPr lang="en-US" i="1" dirty="0"/>
              <a:t>here. The poet’s wrongdoing has overwhelmed him. His remorse and his </a:t>
            </a:r>
            <a:r>
              <a:rPr lang="en-US" i="1" dirty="0" smtClean="0"/>
              <a:t>plea </a:t>
            </a:r>
            <a:r>
              <a:rPr lang="en-US" i="1" dirty="0"/>
              <a:t>are </a:t>
            </a:r>
            <a:r>
              <a:rPr lang="en-US" i="1" u="sng" dirty="0"/>
              <a:t>intense</a:t>
            </a:r>
            <a:r>
              <a:rPr lang="en-US" i="1" dirty="0"/>
              <a:t>. There are multiplied uses of the imperative, as well as </a:t>
            </a:r>
            <a:r>
              <a:rPr lang="en-US" i="1" dirty="0" smtClean="0"/>
              <a:t>tremendous </a:t>
            </a:r>
            <a:r>
              <a:rPr lang="en-US" i="1" u="sng" dirty="0"/>
              <a:t>stress</a:t>
            </a:r>
            <a:r>
              <a:rPr lang="en-US" i="1" dirty="0"/>
              <a:t> on the personal relation to God which he wished fully </a:t>
            </a:r>
            <a:r>
              <a:rPr lang="en-US" i="1" dirty="0" smtClean="0"/>
              <a:t>restored</a:t>
            </a:r>
            <a:r>
              <a:rPr lang="en-US" i="1" dirty="0"/>
              <a:t>. The honesty of the psalm is at times </a:t>
            </a:r>
            <a:r>
              <a:rPr lang="en-US" i="1" u="sng" dirty="0" smtClean="0"/>
              <a:t>painful</a:t>
            </a:r>
            <a:r>
              <a:rPr lang="en-US" i="1" dirty="0" smtClean="0"/>
              <a:t>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68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Psalm 51: The Superscription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0716"/>
            <a:ext cx="8229600" cy="4838020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“For the choir director. A Psalm of David</a:t>
            </a:r>
            <a:r>
              <a:rPr lang="en-US" i="1" dirty="0" smtClean="0"/>
              <a:t>, when </a:t>
            </a:r>
            <a:r>
              <a:rPr lang="en-US" i="1" dirty="0"/>
              <a:t>Nathan the prophet came to him, after he had gone in to Bathsheba.” </a:t>
            </a:r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14"/>
            <a:ext cx="9144000" cy="35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8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Strophe I: Verses 1-4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2446791"/>
          </a:xfrm>
        </p:spPr>
        <p:txBody>
          <a:bodyPr>
            <a:normAutofit/>
          </a:bodyPr>
          <a:lstStyle/>
          <a:p>
            <a:r>
              <a:rPr lang="en-US" dirty="0" smtClean="0"/>
              <a:t>“the blackest of scars”</a:t>
            </a:r>
          </a:p>
          <a:p>
            <a:r>
              <a:rPr lang="en-US" dirty="0" smtClean="0"/>
              <a:t>Response (2Sam. 12)</a:t>
            </a:r>
          </a:p>
          <a:p>
            <a:r>
              <a:rPr lang="en-US" dirty="0" smtClean="0"/>
              <a:t>Strong Parallelism </a:t>
            </a:r>
          </a:p>
          <a:p>
            <a:r>
              <a:rPr lang="en-US" dirty="0" smtClean="0"/>
              <a:t>Not His Initial Reaction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36140" y="1487712"/>
            <a:ext cx="4626432" cy="14877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600" i="1" dirty="0"/>
              <a:t>“His </a:t>
            </a:r>
            <a:r>
              <a:rPr lang="en-US" sz="2600" i="1" dirty="0" smtClean="0"/>
              <a:t>conscience </a:t>
            </a:r>
            <a:r>
              <a:rPr lang="en-US" sz="2600" i="1" dirty="0"/>
              <a:t>unceasingly accuses him, and we sense his agony.” </a:t>
            </a:r>
          </a:p>
        </p:txBody>
      </p:sp>
      <p:pic>
        <p:nvPicPr>
          <p:cNvPr id="7" name="Picture 6" descr="psalm5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6"/>
          <a:stretch/>
        </p:blipFill>
        <p:spPr>
          <a:xfrm>
            <a:off x="4408712" y="3038884"/>
            <a:ext cx="4444999" cy="33724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9145" y="3608979"/>
            <a:ext cx="384628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200"/>
              </a:spcBef>
            </a:pPr>
            <a:r>
              <a:rPr lang="en-US" sz="2600" i="1" dirty="0"/>
              <a:t>It is easy to float in the demonic doldrums of doubt, guilt, &amp; depression. It is the recognition &amp; appreciation of divine grace that billows our sails. Remember Him!</a:t>
            </a:r>
          </a:p>
        </p:txBody>
      </p:sp>
    </p:spTree>
    <p:extLst>
      <p:ext uri="{BB962C8B-B14F-4D97-AF65-F5344CB8AC3E}">
        <p14:creationId xmlns:p14="http://schemas.microsoft.com/office/powerpoint/2010/main" val="74259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Strophe II: Verses 5-9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771" y="1095626"/>
            <a:ext cx="4038600" cy="5308801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v</a:t>
            </a:r>
            <a:r>
              <a:rPr lang="en-US" dirty="0" smtClean="0"/>
              <a:t>. 5 – Self-Abnegation</a:t>
            </a:r>
          </a:p>
          <a:p>
            <a:pPr>
              <a:lnSpc>
                <a:spcPct val="200000"/>
              </a:lnSpc>
            </a:pPr>
            <a:r>
              <a:rPr lang="en-US" dirty="0"/>
              <a:t>v</a:t>
            </a:r>
            <a:r>
              <a:rPr lang="en-US" dirty="0" smtClean="0"/>
              <a:t>. 6 – Praise in Comfort</a:t>
            </a:r>
          </a:p>
          <a:p>
            <a:pPr>
              <a:lnSpc>
                <a:spcPct val="200000"/>
              </a:lnSpc>
            </a:pPr>
            <a:r>
              <a:rPr lang="en-US" dirty="0"/>
              <a:t>v</a:t>
            </a:r>
            <a:r>
              <a:rPr lang="en-US" dirty="0" smtClean="0"/>
              <a:t>. 7 – Truest Cleansing</a:t>
            </a:r>
          </a:p>
          <a:p>
            <a:pPr>
              <a:lnSpc>
                <a:spcPct val="200000"/>
              </a:lnSpc>
            </a:pPr>
            <a:r>
              <a:rPr lang="en-US" dirty="0"/>
              <a:t>v</a:t>
            </a:r>
            <a:r>
              <a:rPr lang="en-US" dirty="0" smtClean="0"/>
              <a:t>v. 8-9 – Divine Burden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i="1" dirty="0" smtClean="0"/>
              <a:t>Spiritual Depression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i="1" dirty="0" smtClean="0"/>
              <a:t>Pricked Conscience</a:t>
            </a:r>
            <a:endParaRPr lang="en-US" i="1" dirty="0"/>
          </a:p>
        </p:txBody>
      </p:sp>
      <p:pic>
        <p:nvPicPr>
          <p:cNvPr id="5" name="Picture 4" descr="976a32dc2338a45596e72d707cca37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1494773"/>
            <a:ext cx="4339771" cy="490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Strophe III: Verses 10-13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708525"/>
          </a:xfrm>
        </p:spPr>
        <p:txBody>
          <a:bodyPr/>
          <a:lstStyle/>
          <a:p>
            <a:r>
              <a:rPr lang="en-US" dirty="0" smtClean="0"/>
              <a:t>vv. 11-12 – 4 petitions: 2 negative pairs, 2 positive pairs</a:t>
            </a:r>
          </a:p>
          <a:p>
            <a:r>
              <a:rPr lang="en-US" dirty="0" smtClean="0"/>
              <a:t>Prayer for restoration; A believer’s petition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708525"/>
          </a:xfrm>
        </p:spPr>
        <p:txBody>
          <a:bodyPr/>
          <a:lstStyle/>
          <a:p>
            <a:r>
              <a:rPr lang="en-US" dirty="0" smtClean="0"/>
              <a:t>God is Deliverer</a:t>
            </a:r>
          </a:p>
          <a:p>
            <a:r>
              <a:rPr lang="en-US" dirty="0" smtClean="0"/>
              <a:t>Threefold Spiritual Focus in vv. 10-13</a:t>
            </a:r>
          </a:p>
          <a:p>
            <a:r>
              <a:rPr lang="en-US" dirty="0" smtClean="0"/>
              <a:t>V. 13 – Vow of Service</a:t>
            </a:r>
            <a:endParaRPr lang="en-US" dirty="0"/>
          </a:p>
        </p:txBody>
      </p:sp>
      <p:pic>
        <p:nvPicPr>
          <p:cNvPr id="5" name="Picture 4" descr="15982610748_624795b881_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5144"/>
            <a:ext cx="9144000" cy="29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6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Strophe IV: Verses 14-17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88144"/>
            <a:ext cx="8229601" cy="3156858"/>
          </a:xfrm>
        </p:spPr>
        <p:txBody>
          <a:bodyPr/>
          <a:lstStyle/>
          <a:p>
            <a:r>
              <a:rPr lang="en-US" dirty="0" smtClean="0"/>
              <a:t>David Anticipated Jesus!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Do we appreciate grace?</a:t>
            </a:r>
          </a:p>
          <a:p>
            <a:pPr marL="457200" lvl="1" indent="0" algn="ctr">
              <a:buNone/>
            </a:pPr>
            <a:r>
              <a:rPr lang="en-US" sz="2600" i="1" dirty="0" smtClean="0"/>
              <a:t>“</a:t>
            </a:r>
            <a:r>
              <a:rPr lang="en-US" sz="2600" i="1" dirty="0"/>
              <a:t>Nothing in my hand I bring, Simply to Thy cross I cling.” </a:t>
            </a:r>
            <a:r>
              <a:rPr lang="en-US" sz="2600" dirty="0"/>
              <a:t>(Augustus M. </a:t>
            </a:r>
            <a:r>
              <a:rPr lang="en-US" sz="2600" dirty="0" err="1"/>
              <a:t>Toplady</a:t>
            </a:r>
            <a:r>
              <a:rPr lang="en-US" sz="2600" dirty="0"/>
              <a:t>) </a:t>
            </a:r>
            <a:endParaRPr lang="en-US" sz="2600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The Result of a Broken </a:t>
            </a:r>
            <a:r>
              <a:rPr lang="en-US" dirty="0"/>
              <a:t>H</a:t>
            </a:r>
            <a:r>
              <a:rPr lang="en-US" dirty="0" smtClean="0"/>
              <a:t>eart (v. 17; cf. 32:3-4)</a:t>
            </a:r>
            <a:endParaRPr lang="en-US" dirty="0"/>
          </a:p>
        </p:txBody>
      </p:sp>
      <p:pic>
        <p:nvPicPr>
          <p:cNvPr id="5" name="Picture 4" descr="295516_587059994654735_1110209662_n-470x26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8"/>
          <a:stretch/>
        </p:blipFill>
        <p:spPr>
          <a:xfrm>
            <a:off x="0" y="4281714"/>
            <a:ext cx="9144000" cy="257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Strophe V: Verses 18-19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2794252"/>
          </a:xfrm>
        </p:spPr>
        <p:txBody>
          <a:bodyPr>
            <a:noAutofit/>
          </a:bodyPr>
          <a:lstStyle/>
          <a:p>
            <a:r>
              <a:rPr lang="en-US" dirty="0" smtClean="0"/>
              <a:t>Out of Place?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Interrelationship 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God’s Forgiveness Enables Service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3344" y="1346198"/>
            <a:ext cx="4038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700" i="1" dirty="0"/>
              <a:t>God is </a:t>
            </a:r>
            <a:r>
              <a:rPr lang="en-US" sz="2700" i="1" dirty="0" smtClean="0"/>
              <a:t>big </a:t>
            </a:r>
            <a:r>
              <a:rPr lang="en-US" sz="2700" i="1" dirty="0"/>
              <a:t>enough to lift us from the pits of Hades; He </a:t>
            </a:r>
            <a:r>
              <a:rPr lang="en-US" sz="2700" i="1" dirty="0" smtClean="0"/>
              <a:t>is powerful </a:t>
            </a:r>
            <a:r>
              <a:rPr lang="en-US" sz="2700" i="1" dirty="0"/>
              <a:t>enough to </a:t>
            </a:r>
            <a:r>
              <a:rPr lang="en-US" sz="2700" i="1" dirty="0" smtClean="0"/>
              <a:t>forgive </a:t>
            </a:r>
            <a:r>
              <a:rPr lang="en-US" sz="2700" i="1" dirty="0"/>
              <a:t>our sins (w/e they may be); and He is merciful </a:t>
            </a:r>
            <a:r>
              <a:rPr lang="en-US" sz="2700" i="1" dirty="0" smtClean="0"/>
              <a:t>enough to always </a:t>
            </a:r>
            <a:r>
              <a:rPr lang="en-US" sz="2700" i="1" dirty="0"/>
              <a:t>desire a relationship with us; He is wise enough to allow </a:t>
            </a:r>
            <a:r>
              <a:rPr lang="en-US" sz="2700" i="1" dirty="0" smtClean="0"/>
              <a:t>our</a:t>
            </a:r>
            <a:r>
              <a:rPr lang="en-US" sz="2700" i="1" dirty="0"/>
              <a:t> </a:t>
            </a:r>
            <a:r>
              <a:rPr lang="en-US" sz="2700" i="1" dirty="0" smtClean="0"/>
              <a:t>experiences</a:t>
            </a:r>
            <a:r>
              <a:rPr lang="en-US" sz="2700" i="1" dirty="0"/>
              <a:t>, spiritual disasters, and restorations to lead others to His </a:t>
            </a:r>
            <a:r>
              <a:rPr lang="en-US" sz="2700" i="1" dirty="0" smtClean="0"/>
              <a:t>forgiveness</a:t>
            </a:r>
            <a:r>
              <a:rPr lang="en-US" sz="2700" i="1" dirty="0"/>
              <a:t>. </a:t>
            </a:r>
          </a:p>
        </p:txBody>
      </p:sp>
      <p:pic>
        <p:nvPicPr>
          <p:cNvPr id="5" name="Picture 4" descr="building-a-wall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1"/>
          <a:stretch/>
        </p:blipFill>
        <p:spPr>
          <a:xfrm>
            <a:off x="290286" y="3955142"/>
            <a:ext cx="4372428" cy="25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3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95</TotalTime>
  <Words>501</Words>
  <Application>Microsoft Macintosh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 Black </vt:lpstr>
      <vt:lpstr>Heartbreak For A Man After God’s Own Heart</vt:lpstr>
      <vt:lpstr>Psalm 51: The Background</vt:lpstr>
      <vt:lpstr>Psalm 51: The Importance</vt:lpstr>
      <vt:lpstr>Psalm 51: The Superscription</vt:lpstr>
      <vt:lpstr>Strophe I: Verses 1-4</vt:lpstr>
      <vt:lpstr>Strophe II: Verses 5-9</vt:lpstr>
      <vt:lpstr>Strophe III: Verses 10-13</vt:lpstr>
      <vt:lpstr>Strophe IV: Verses 14-17</vt:lpstr>
      <vt:lpstr>Strophe V: Verses 18-19</vt:lpstr>
      <vt:lpstr>Your Opportunity Is Now…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Heartbreak For A Man After God’s Own Heart</dc:title>
  <dc:creator>Eric Parker</dc:creator>
  <cp:lastModifiedBy>Eric Parker</cp:lastModifiedBy>
  <cp:revision>12</cp:revision>
  <dcterms:created xsi:type="dcterms:W3CDTF">2015-08-09T01:04:39Z</dcterms:created>
  <dcterms:modified xsi:type="dcterms:W3CDTF">2015-08-09T12:40:57Z</dcterms:modified>
</cp:coreProperties>
</file>