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6" r:id="rId5"/>
    <p:sldId id="267" r:id="rId6"/>
    <p:sldId id="258" r:id="rId7"/>
    <p:sldId id="269" r:id="rId8"/>
    <p:sldId id="270" r:id="rId9"/>
    <p:sldId id="259" r:id="rId10"/>
    <p:sldId id="268"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6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05596265_1aff86041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9144000" cy="6858000"/>
          </a:xfrm>
          <a:prstGeom prst="rect">
            <a:avLst/>
          </a:prstGeom>
        </p:spPr>
      </p:pic>
      <p:sp>
        <p:nvSpPr>
          <p:cNvPr id="2" name="Title 1"/>
          <p:cNvSpPr>
            <a:spLocks noGrp="1"/>
          </p:cNvSpPr>
          <p:nvPr>
            <p:ph type="ctrTitle"/>
          </p:nvPr>
        </p:nvSpPr>
        <p:spPr>
          <a:xfrm>
            <a:off x="322944" y="631825"/>
            <a:ext cx="4470550" cy="2561318"/>
          </a:xfrm>
        </p:spPr>
        <p:txBody>
          <a:bodyPr>
            <a:noAutofit/>
          </a:bodyPr>
          <a:lstStyle/>
          <a:p>
            <a:r>
              <a:rPr lang="en-US" sz="6000" b="1" u="sng" dirty="0" smtClean="0">
                <a:solidFill>
                  <a:srgbClr val="FFFFFF"/>
                </a:solidFill>
                <a:latin typeface="Avenir Black Oblique"/>
                <a:cs typeface="Avenir Black Oblique"/>
              </a:rPr>
              <a:t>Three Crosses on Golgotha</a:t>
            </a:r>
            <a:endParaRPr lang="en-US" sz="6000" b="1" u="sng" dirty="0">
              <a:solidFill>
                <a:srgbClr val="FFFFFF"/>
              </a:solidFill>
              <a:latin typeface="Avenir Black Oblique"/>
              <a:cs typeface="Avenir Black Oblique"/>
            </a:endParaRPr>
          </a:p>
        </p:txBody>
      </p:sp>
    </p:spTree>
    <p:extLst>
      <p:ext uri="{BB962C8B-B14F-4D97-AF65-F5344CB8AC3E}">
        <p14:creationId xmlns:p14="http://schemas.microsoft.com/office/powerpoint/2010/main" val="12928879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255"/>
            <a:ext cx="8229600" cy="1143000"/>
          </a:xfrm>
        </p:spPr>
        <p:txBody>
          <a:bodyPr>
            <a:normAutofit/>
          </a:bodyPr>
          <a:lstStyle/>
          <a:p>
            <a:r>
              <a:rPr lang="en-US" sz="4800" b="1" dirty="0" smtClean="0"/>
              <a:t>One Died </a:t>
            </a:r>
            <a:r>
              <a:rPr lang="en-US" sz="4800" b="1" u="sng" dirty="0" smtClean="0"/>
              <a:t>TO</a:t>
            </a:r>
            <a:r>
              <a:rPr lang="en-US" sz="4800" b="1" dirty="0" smtClean="0"/>
              <a:t> His Sins</a:t>
            </a:r>
            <a:endParaRPr lang="en-US" sz="4800" b="1" dirty="0"/>
          </a:p>
        </p:txBody>
      </p:sp>
      <p:sp>
        <p:nvSpPr>
          <p:cNvPr id="3" name="Content Placeholder 2"/>
          <p:cNvSpPr>
            <a:spLocks noGrp="1"/>
          </p:cNvSpPr>
          <p:nvPr>
            <p:ph idx="1"/>
          </p:nvPr>
        </p:nvSpPr>
        <p:spPr>
          <a:xfrm>
            <a:off x="457200" y="1212767"/>
            <a:ext cx="8229600" cy="3273869"/>
          </a:xfrm>
        </p:spPr>
        <p:txBody>
          <a:bodyPr>
            <a:noAutofit/>
          </a:bodyPr>
          <a:lstStyle/>
          <a:p>
            <a:pPr marL="0" indent="0" algn="ctr">
              <a:buNone/>
            </a:pPr>
            <a:r>
              <a:rPr lang="en-US" sz="2600" i="1" dirty="0" smtClean="0"/>
              <a:t>“…when </a:t>
            </a:r>
            <a:r>
              <a:rPr lang="en-US" sz="2600" i="1" dirty="0"/>
              <a:t>there was no other earthly tribunal to which he could appeal, he had  </a:t>
            </a:r>
            <a:r>
              <a:rPr lang="en-US" sz="2600" i="1" dirty="0" smtClean="0"/>
              <a:t>suddenly </a:t>
            </a:r>
            <a:r>
              <a:rPr lang="en-US" sz="2600" i="1" dirty="0"/>
              <a:t>discovered that there was another Throne, higher than the throne </a:t>
            </a:r>
            <a:r>
              <a:rPr lang="en-US" sz="2600" i="1" dirty="0" smtClean="0"/>
              <a:t>of </a:t>
            </a:r>
            <a:r>
              <a:rPr lang="en-US" sz="2600" i="1" dirty="0"/>
              <a:t>the Caesars, another realm where there was a Father, who could extend </a:t>
            </a:r>
            <a:r>
              <a:rPr lang="en-US" sz="2600" i="1" dirty="0" smtClean="0"/>
              <a:t>mercy</a:t>
            </a:r>
            <a:r>
              <a:rPr lang="en-US" sz="2600" i="1" dirty="0"/>
              <a:t>. He saw in Jesus, the One Who had the right of appeal to that Throne, </a:t>
            </a:r>
            <a:r>
              <a:rPr lang="en-US" sz="2600" i="1" dirty="0" smtClean="0"/>
              <a:t>to </a:t>
            </a:r>
            <a:r>
              <a:rPr lang="en-US" sz="2600" i="1" dirty="0"/>
              <a:t>that Father, and he flung himself out into that wider area, into that higher </a:t>
            </a:r>
            <a:r>
              <a:rPr lang="en-US" sz="2600" i="1" dirty="0" smtClean="0"/>
              <a:t>reach </a:t>
            </a:r>
            <a:r>
              <a:rPr lang="en-US" sz="2600" i="1" dirty="0"/>
              <a:t>of being.” </a:t>
            </a:r>
            <a:r>
              <a:rPr lang="en-US" sz="2600" dirty="0" smtClean="0"/>
              <a:t>(G. Campbell Morgan, </a:t>
            </a:r>
            <a:r>
              <a:rPr lang="en-US" sz="2600" i="1" dirty="0" smtClean="0"/>
              <a:t>Luke</a:t>
            </a:r>
            <a:r>
              <a:rPr lang="en-US" sz="2600" dirty="0"/>
              <a:t>, 272). </a:t>
            </a:r>
          </a:p>
        </p:txBody>
      </p:sp>
      <p:pic>
        <p:nvPicPr>
          <p:cNvPr id="5" name="Picture 4" descr="keys-452889_64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91507"/>
            <a:ext cx="9123562" cy="2166492"/>
          </a:xfrm>
          <a:prstGeom prst="rect">
            <a:avLst/>
          </a:prstGeom>
        </p:spPr>
      </p:pic>
    </p:spTree>
    <p:extLst>
      <p:ext uri="{BB962C8B-B14F-4D97-AF65-F5344CB8AC3E}">
        <p14:creationId xmlns:p14="http://schemas.microsoft.com/office/powerpoint/2010/main" val="37130367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5144"/>
            <a:ext cx="8229600" cy="6858000"/>
          </a:xfrm>
        </p:spPr>
        <p:txBody>
          <a:bodyPr>
            <a:noAutofit/>
          </a:bodyPr>
          <a:lstStyle/>
          <a:p>
            <a:pPr>
              <a:spcBef>
                <a:spcPts val="1200"/>
              </a:spcBef>
            </a:pPr>
            <a:r>
              <a:rPr lang="en-US" sz="2600" i="1" dirty="0"/>
              <a:t>Three men shared death upon a hill, </a:t>
            </a:r>
            <a:br>
              <a:rPr lang="en-US" sz="2600" i="1" dirty="0"/>
            </a:br>
            <a:r>
              <a:rPr lang="en-US" sz="2600" i="1" dirty="0"/>
              <a:t>But only one man died; </a:t>
            </a:r>
            <a:br>
              <a:rPr lang="en-US" sz="2600" i="1" dirty="0"/>
            </a:br>
            <a:r>
              <a:rPr lang="en-US" sz="2600" i="1" dirty="0"/>
              <a:t>The other two—</a:t>
            </a:r>
            <a:br>
              <a:rPr lang="en-US" sz="2600" i="1" dirty="0"/>
            </a:br>
            <a:r>
              <a:rPr lang="en-US" sz="2600" i="1" dirty="0"/>
              <a:t>A thief and God Himself—</a:t>
            </a:r>
            <a:br>
              <a:rPr lang="en-US" sz="2600" i="1" dirty="0"/>
            </a:br>
            <a:r>
              <a:rPr lang="en-US" sz="2600" i="1" dirty="0"/>
              <a:t>Made rendezvous</a:t>
            </a:r>
            <a:r>
              <a:rPr lang="en-US" sz="2600" i="1" dirty="0" smtClean="0"/>
              <a:t>.</a:t>
            </a:r>
            <a:r>
              <a:rPr lang="en-US" sz="2600" i="1" dirty="0"/>
              <a:t>  </a:t>
            </a:r>
            <a:br>
              <a:rPr lang="en-US" sz="2600" i="1" dirty="0"/>
            </a:br>
            <a:r>
              <a:rPr lang="en-US" sz="2600" i="1" dirty="0"/>
              <a:t>Three crosses still</a:t>
            </a:r>
            <a:br>
              <a:rPr lang="en-US" sz="2600" i="1" dirty="0"/>
            </a:br>
            <a:r>
              <a:rPr lang="en-US" sz="2600" i="1" dirty="0"/>
              <a:t>Are borne on Calvary’s Hill,</a:t>
            </a:r>
            <a:br>
              <a:rPr lang="en-US" sz="2600" i="1" dirty="0"/>
            </a:br>
            <a:r>
              <a:rPr lang="en-US" sz="2600" i="1" dirty="0"/>
              <a:t>Where Sin still lifts them high;</a:t>
            </a:r>
            <a:br>
              <a:rPr lang="en-US" sz="2600" i="1" dirty="0"/>
            </a:br>
            <a:r>
              <a:rPr lang="en-US" sz="2600" i="1" dirty="0"/>
              <a:t>Upon the one, sag broken men</a:t>
            </a:r>
            <a:br>
              <a:rPr lang="en-US" sz="2600" i="1" dirty="0"/>
            </a:br>
            <a:r>
              <a:rPr lang="en-US" sz="2600" i="1" dirty="0"/>
              <a:t>Who cursing, die;</a:t>
            </a:r>
            <a:br>
              <a:rPr lang="en-US" sz="2600" i="1" dirty="0"/>
            </a:br>
            <a:r>
              <a:rPr lang="en-US" sz="2600" i="1" dirty="0"/>
              <a:t>Another holds the praying thief, </a:t>
            </a:r>
            <a:br>
              <a:rPr lang="en-US" sz="2600" i="1" dirty="0"/>
            </a:br>
            <a:r>
              <a:rPr lang="en-US" sz="2600" i="1" dirty="0"/>
              <a:t>Or those who, penitent as he,</a:t>
            </a:r>
            <a:br>
              <a:rPr lang="en-US" sz="2600" i="1" dirty="0"/>
            </a:br>
            <a:r>
              <a:rPr lang="en-US" sz="2600" i="1" dirty="0"/>
              <a:t>Still find the Christ</a:t>
            </a:r>
            <a:br>
              <a:rPr lang="en-US" sz="2600" i="1" dirty="0"/>
            </a:br>
            <a:r>
              <a:rPr lang="en-US" sz="2600" i="1" dirty="0"/>
              <a:t>Beside them on the tree.</a:t>
            </a:r>
            <a:br>
              <a:rPr lang="en-US" sz="2600" i="1" dirty="0"/>
            </a:br>
            <a:endParaRPr lang="en-US" sz="2600" i="1" dirty="0"/>
          </a:p>
        </p:txBody>
      </p:sp>
      <p:cxnSp>
        <p:nvCxnSpPr>
          <p:cNvPr id="6" name="Straight Connector 5"/>
          <p:cNvCxnSpPr/>
          <p:nvPr/>
        </p:nvCxnSpPr>
        <p:spPr>
          <a:xfrm>
            <a:off x="1106191" y="1065320"/>
            <a:ext cx="0" cy="4896377"/>
          </a:xfrm>
          <a:prstGeom prst="line">
            <a:avLst/>
          </a:prstGeom>
          <a:ln w="152400" cmpd="sng"/>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018647" y="1065320"/>
            <a:ext cx="0" cy="4896377"/>
          </a:xfrm>
          <a:prstGeom prst="line">
            <a:avLst/>
          </a:prstGeom>
          <a:ln w="152400"/>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25335" y="2663301"/>
            <a:ext cx="1782197" cy="20487"/>
          </a:xfrm>
          <a:prstGeom prst="line">
            <a:avLst/>
          </a:prstGeom>
          <a:ln w="152400"/>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137791" y="2683788"/>
            <a:ext cx="1782197" cy="20487"/>
          </a:xfrm>
          <a:prstGeom prst="line">
            <a:avLst/>
          </a:prstGeom>
          <a:ln w="15240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692559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94"/>
            <a:ext cx="8229600" cy="1143000"/>
          </a:xfrm>
        </p:spPr>
        <p:txBody>
          <a:bodyPr>
            <a:normAutofit/>
          </a:bodyPr>
          <a:lstStyle/>
          <a:p>
            <a:r>
              <a:rPr lang="en-US" sz="4800" b="1" dirty="0" smtClean="0"/>
              <a:t>One Died </a:t>
            </a:r>
            <a:r>
              <a:rPr lang="en-US" sz="4800" b="1" u="sng" dirty="0" smtClean="0"/>
              <a:t>FOR</a:t>
            </a:r>
            <a:r>
              <a:rPr lang="en-US" sz="4800" b="1" dirty="0" smtClean="0"/>
              <a:t> Sin</a:t>
            </a:r>
            <a:endParaRPr lang="en-US" sz="4800" b="1" dirty="0"/>
          </a:p>
        </p:txBody>
      </p:sp>
      <p:sp>
        <p:nvSpPr>
          <p:cNvPr id="3" name="Content Placeholder 2"/>
          <p:cNvSpPr>
            <a:spLocks noGrp="1"/>
          </p:cNvSpPr>
          <p:nvPr>
            <p:ph idx="1"/>
          </p:nvPr>
        </p:nvSpPr>
        <p:spPr>
          <a:xfrm>
            <a:off x="225336" y="1171795"/>
            <a:ext cx="5900838" cy="5424998"/>
          </a:xfrm>
        </p:spPr>
        <p:txBody>
          <a:bodyPr>
            <a:noAutofit/>
          </a:bodyPr>
          <a:lstStyle/>
          <a:p>
            <a:pPr marL="0" indent="0" algn="ctr">
              <a:lnSpc>
                <a:spcPct val="120000"/>
              </a:lnSpc>
              <a:spcBef>
                <a:spcPts val="1800"/>
              </a:spcBef>
              <a:buNone/>
            </a:pPr>
            <a:r>
              <a:rPr lang="en-US" sz="2600" i="1" dirty="0" smtClean="0"/>
              <a:t>Now </a:t>
            </a:r>
            <a:r>
              <a:rPr lang="en-US" sz="2600" i="1" dirty="0"/>
              <a:t>the chief priests and the whole Council kept </a:t>
            </a:r>
            <a:r>
              <a:rPr lang="en-US" sz="2600" i="1" u="sng" dirty="0"/>
              <a:t>trying to obtain testimon</a:t>
            </a:r>
            <a:r>
              <a:rPr lang="en-US" sz="2600" i="1" dirty="0"/>
              <a:t>y against Jesus </a:t>
            </a:r>
            <a:r>
              <a:rPr lang="en-US" sz="2600" i="1" dirty="0" smtClean="0"/>
              <a:t>…and </a:t>
            </a:r>
            <a:r>
              <a:rPr lang="en-US" sz="2600" i="1" dirty="0"/>
              <a:t>they were </a:t>
            </a:r>
            <a:r>
              <a:rPr lang="en-US" sz="2600" i="1" u="sng" dirty="0"/>
              <a:t>not finding any</a:t>
            </a:r>
            <a:r>
              <a:rPr lang="en-US" sz="2600" i="1" dirty="0"/>
              <a:t>. </a:t>
            </a:r>
            <a:r>
              <a:rPr lang="en-US" sz="2600" i="1" dirty="0" smtClean="0"/>
              <a:t>For </a:t>
            </a:r>
            <a:r>
              <a:rPr lang="en-US" sz="2600" i="1" dirty="0"/>
              <a:t>many were giving </a:t>
            </a:r>
            <a:r>
              <a:rPr lang="en-US" sz="2600" i="1" u="sng" dirty="0"/>
              <a:t>false testimon</a:t>
            </a:r>
            <a:r>
              <a:rPr lang="en-US" sz="2600" i="1" dirty="0"/>
              <a:t>y against Him, but their </a:t>
            </a:r>
            <a:r>
              <a:rPr lang="en-US" sz="2600" i="1" u="sng" dirty="0"/>
              <a:t>testimony was not consisten</a:t>
            </a:r>
            <a:r>
              <a:rPr lang="en-US" sz="2600" i="1" dirty="0"/>
              <a:t>t</a:t>
            </a:r>
            <a:r>
              <a:rPr lang="en-US" sz="2600" i="1" dirty="0" smtClean="0"/>
              <a:t>.</a:t>
            </a:r>
            <a:r>
              <a:rPr lang="en-US" sz="2600" b="1" i="1" dirty="0"/>
              <a:t> </a:t>
            </a:r>
            <a:r>
              <a:rPr lang="en-US" sz="2600" i="1" dirty="0"/>
              <a:t>Some stood up and began to give </a:t>
            </a:r>
            <a:r>
              <a:rPr lang="en-US" sz="2600" i="1" u="sng" dirty="0"/>
              <a:t>false testimon</a:t>
            </a:r>
            <a:r>
              <a:rPr lang="en-US" sz="2600" i="1" dirty="0"/>
              <a:t>y against </a:t>
            </a:r>
            <a:r>
              <a:rPr lang="en-US" sz="2600" i="1" dirty="0" smtClean="0"/>
              <a:t>Him…</a:t>
            </a:r>
            <a:r>
              <a:rPr lang="en-US" sz="2600" b="1" i="1" u="sng" dirty="0"/>
              <a:t> </a:t>
            </a:r>
            <a:r>
              <a:rPr lang="en-US" sz="2600" i="1" u="sng" dirty="0"/>
              <a:t>Not even in this respect was their testimony consistent</a:t>
            </a:r>
            <a:r>
              <a:rPr lang="en-US" sz="2600" i="1" dirty="0" smtClean="0"/>
              <a:t>. </a:t>
            </a:r>
          </a:p>
          <a:p>
            <a:pPr marL="0" indent="0" algn="ctr">
              <a:lnSpc>
                <a:spcPct val="120000"/>
              </a:lnSpc>
              <a:spcBef>
                <a:spcPts val="1800"/>
              </a:spcBef>
              <a:buNone/>
            </a:pPr>
            <a:r>
              <a:rPr lang="en-US" sz="2600" dirty="0" smtClean="0"/>
              <a:t>(Mark </a:t>
            </a:r>
            <a:r>
              <a:rPr lang="en-US" sz="2600" dirty="0"/>
              <a:t>14:55-</a:t>
            </a:r>
            <a:r>
              <a:rPr lang="en-US" sz="2600" dirty="0" smtClean="0"/>
              <a:t>59; compare Luke 23:13-14)</a:t>
            </a:r>
            <a:endParaRPr lang="en-US" sz="2600" i="1" dirty="0" smtClean="0"/>
          </a:p>
        </p:txBody>
      </p:sp>
      <p:pic>
        <p:nvPicPr>
          <p:cNvPr id="4" name="Picture 3" descr="4_jesus-crush-serpent.jpg"/>
          <p:cNvPicPr>
            <a:picLocks noChangeAspect="1"/>
          </p:cNvPicPr>
          <p:nvPr/>
        </p:nvPicPr>
        <p:blipFill rotWithShape="1">
          <a:blip r:embed="rId2">
            <a:extLst>
              <a:ext uri="{28A0092B-C50C-407E-A947-70E740481C1C}">
                <a14:useLocalDpi xmlns:a14="http://schemas.microsoft.com/office/drawing/2010/main" val="0"/>
              </a:ext>
            </a:extLst>
          </a:blip>
          <a:srcRect l="19858" r="12934"/>
          <a:stretch/>
        </p:blipFill>
        <p:spPr>
          <a:xfrm>
            <a:off x="6126173" y="1171794"/>
            <a:ext cx="2805295" cy="5424997"/>
          </a:xfrm>
          <a:prstGeom prst="rect">
            <a:avLst/>
          </a:prstGeom>
        </p:spPr>
      </p:pic>
    </p:spTree>
    <p:extLst>
      <p:ext uri="{BB962C8B-B14F-4D97-AF65-F5344CB8AC3E}">
        <p14:creationId xmlns:p14="http://schemas.microsoft.com/office/powerpoint/2010/main" val="1681197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94"/>
            <a:ext cx="8229600" cy="1143000"/>
          </a:xfrm>
        </p:spPr>
        <p:txBody>
          <a:bodyPr>
            <a:normAutofit/>
          </a:bodyPr>
          <a:lstStyle/>
          <a:p>
            <a:r>
              <a:rPr lang="en-US" sz="4800" b="1" dirty="0" smtClean="0"/>
              <a:t>One Died </a:t>
            </a:r>
            <a:r>
              <a:rPr lang="en-US" sz="4800" b="1" u="sng" dirty="0" smtClean="0"/>
              <a:t>FOR</a:t>
            </a:r>
            <a:r>
              <a:rPr lang="en-US" sz="4800" b="1" dirty="0" smtClean="0"/>
              <a:t> Sin</a:t>
            </a:r>
            <a:endParaRPr lang="en-US" sz="4800" b="1" dirty="0"/>
          </a:p>
        </p:txBody>
      </p:sp>
      <p:sp>
        <p:nvSpPr>
          <p:cNvPr id="3" name="Content Placeholder 2"/>
          <p:cNvSpPr>
            <a:spLocks noGrp="1"/>
          </p:cNvSpPr>
          <p:nvPr>
            <p:ph idx="1"/>
          </p:nvPr>
        </p:nvSpPr>
        <p:spPr>
          <a:xfrm>
            <a:off x="225336" y="1171794"/>
            <a:ext cx="5900838" cy="5424998"/>
          </a:xfrm>
        </p:spPr>
        <p:txBody>
          <a:bodyPr>
            <a:noAutofit/>
          </a:bodyPr>
          <a:lstStyle/>
          <a:p>
            <a:pPr marL="0" indent="0" algn="ctr">
              <a:buNone/>
            </a:pPr>
            <a:r>
              <a:rPr lang="en-US" sz="2600" i="1" dirty="0"/>
              <a:t>But He was pierced through for </a:t>
            </a:r>
            <a:r>
              <a:rPr lang="en-US" sz="2600" i="1" u="sng" dirty="0"/>
              <a:t>our transgressions</a:t>
            </a:r>
            <a:r>
              <a:rPr lang="en-US" sz="2600" i="1" dirty="0" smtClean="0"/>
              <a:t>, He </a:t>
            </a:r>
            <a:r>
              <a:rPr lang="en-US" sz="2600" i="1" dirty="0"/>
              <a:t>was crushed for </a:t>
            </a:r>
            <a:r>
              <a:rPr lang="en-US" sz="2600" i="1" u="sng" dirty="0"/>
              <a:t>our iniquities</a:t>
            </a:r>
            <a:r>
              <a:rPr lang="en-US" sz="2600" i="1" dirty="0" smtClean="0"/>
              <a:t>; The </a:t>
            </a:r>
            <a:r>
              <a:rPr lang="en-US" sz="2600" i="1" u="sng" dirty="0"/>
              <a:t>chastening for our well-bein</a:t>
            </a:r>
            <a:r>
              <a:rPr lang="en-US" sz="2600" i="1" dirty="0"/>
              <a:t>g fell upon Him</a:t>
            </a:r>
            <a:r>
              <a:rPr lang="en-US" sz="2600" i="1" dirty="0" smtClean="0"/>
              <a:t>, And </a:t>
            </a:r>
            <a:r>
              <a:rPr lang="en-US" sz="2600" i="1" dirty="0"/>
              <a:t>by His scourging we are healed</a:t>
            </a:r>
            <a:r>
              <a:rPr lang="en-US" sz="2600" i="1" dirty="0" smtClean="0"/>
              <a:t>. </a:t>
            </a:r>
          </a:p>
          <a:p>
            <a:pPr marL="0" indent="0" algn="ctr">
              <a:spcBef>
                <a:spcPts val="0"/>
              </a:spcBef>
              <a:buNone/>
            </a:pPr>
            <a:r>
              <a:rPr lang="en-US" sz="2600" dirty="0" smtClean="0"/>
              <a:t>(Isaiah 53:5; compare Romans 5:8)</a:t>
            </a:r>
          </a:p>
          <a:p>
            <a:pPr marL="0" indent="0" algn="ctr">
              <a:spcBef>
                <a:spcPts val="1776"/>
              </a:spcBef>
              <a:buNone/>
            </a:pPr>
            <a:r>
              <a:rPr lang="en-US" sz="2600" i="1" dirty="0" smtClean="0">
                <a:solidFill>
                  <a:srgbClr val="FFFFFF"/>
                </a:solidFill>
              </a:rPr>
              <a:t>Therefore</a:t>
            </a:r>
            <a:r>
              <a:rPr lang="en-US" sz="2600" i="1" dirty="0">
                <a:solidFill>
                  <a:srgbClr val="FFFFFF"/>
                </a:solidFill>
              </a:rPr>
              <a:t>, since the children share in flesh and blood, He Himself likewise also partook of the same, that through death He might render powerless him who had the power of death, that is, the </a:t>
            </a:r>
            <a:r>
              <a:rPr lang="en-US" sz="2600" i="1" dirty="0" smtClean="0">
                <a:solidFill>
                  <a:srgbClr val="FFFFFF"/>
                </a:solidFill>
              </a:rPr>
              <a:t>devil… </a:t>
            </a:r>
            <a:r>
              <a:rPr lang="en-US" sz="2600" dirty="0" smtClean="0">
                <a:solidFill>
                  <a:srgbClr val="FFFFFF"/>
                </a:solidFill>
              </a:rPr>
              <a:t>(Hebrews 2:14)</a:t>
            </a:r>
          </a:p>
        </p:txBody>
      </p:sp>
      <p:pic>
        <p:nvPicPr>
          <p:cNvPr id="4" name="Picture 3" descr="4_jesus-crush-serpent.jpg"/>
          <p:cNvPicPr>
            <a:picLocks noChangeAspect="1"/>
          </p:cNvPicPr>
          <p:nvPr/>
        </p:nvPicPr>
        <p:blipFill rotWithShape="1">
          <a:blip r:embed="rId2">
            <a:extLst>
              <a:ext uri="{28A0092B-C50C-407E-A947-70E740481C1C}">
                <a14:useLocalDpi xmlns:a14="http://schemas.microsoft.com/office/drawing/2010/main" val="0"/>
              </a:ext>
            </a:extLst>
          </a:blip>
          <a:srcRect l="19858" r="12934"/>
          <a:stretch/>
        </p:blipFill>
        <p:spPr>
          <a:xfrm>
            <a:off x="6126173" y="1171794"/>
            <a:ext cx="2805295" cy="5424997"/>
          </a:xfrm>
          <a:prstGeom prst="rect">
            <a:avLst/>
          </a:prstGeom>
        </p:spPr>
      </p:pic>
    </p:spTree>
    <p:extLst>
      <p:ext uri="{BB962C8B-B14F-4D97-AF65-F5344CB8AC3E}">
        <p14:creationId xmlns:p14="http://schemas.microsoft.com/office/powerpoint/2010/main" val="2034624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94"/>
            <a:ext cx="8229600" cy="1143000"/>
          </a:xfrm>
        </p:spPr>
        <p:txBody>
          <a:bodyPr>
            <a:normAutofit/>
          </a:bodyPr>
          <a:lstStyle/>
          <a:p>
            <a:r>
              <a:rPr lang="en-US" sz="4800" b="1" dirty="0" smtClean="0"/>
              <a:t>One Died </a:t>
            </a:r>
            <a:r>
              <a:rPr lang="en-US" sz="4800" b="1" u="sng" dirty="0" smtClean="0"/>
              <a:t>FOR</a:t>
            </a:r>
            <a:r>
              <a:rPr lang="en-US" sz="4800" b="1" dirty="0" smtClean="0"/>
              <a:t> Sin</a:t>
            </a:r>
            <a:endParaRPr lang="en-US" sz="4800" b="1" dirty="0"/>
          </a:p>
        </p:txBody>
      </p:sp>
      <p:sp>
        <p:nvSpPr>
          <p:cNvPr id="3" name="Content Placeholder 2"/>
          <p:cNvSpPr>
            <a:spLocks noGrp="1"/>
          </p:cNvSpPr>
          <p:nvPr>
            <p:ph idx="1"/>
          </p:nvPr>
        </p:nvSpPr>
        <p:spPr>
          <a:xfrm>
            <a:off x="225336" y="1393111"/>
            <a:ext cx="5900838" cy="5203682"/>
          </a:xfrm>
        </p:spPr>
        <p:txBody>
          <a:bodyPr>
            <a:noAutofit/>
          </a:bodyPr>
          <a:lstStyle/>
          <a:p>
            <a:pPr marL="0" indent="0" algn="ctr">
              <a:spcBef>
                <a:spcPts val="1800"/>
              </a:spcBef>
              <a:buNone/>
            </a:pPr>
            <a:r>
              <a:rPr lang="en-US" sz="2600" i="1" dirty="0" smtClean="0"/>
              <a:t>“And </a:t>
            </a:r>
            <a:r>
              <a:rPr lang="en-US" sz="2600" i="1" dirty="0"/>
              <a:t>I, if I am lifted up from the earth, will draw all men to Myself.” </a:t>
            </a:r>
            <a:r>
              <a:rPr lang="en-US" sz="2600" dirty="0"/>
              <a:t>(</a:t>
            </a:r>
            <a:r>
              <a:rPr lang="en-US" sz="2600" dirty="0" smtClean="0"/>
              <a:t>John </a:t>
            </a:r>
            <a:r>
              <a:rPr lang="en-US" sz="2600" dirty="0"/>
              <a:t>12:32)</a:t>
            </a:r>
          </a:p>
          <a:p>
            <a:pPr marL="0" indent="0" algn="ctr">
              <a:spcBef>
                <a:spcPts val="2400"/>
              </a:spcBef>
              <a:buNone/>
            </a:pPr>
            <a:r>
              <a:rPr lang="en-US" sz="2600" i="1" dirty="0"/>
              <a:t>but we preach Christ crucified, to Jews a stumbling block and to Gentiles foolishness, </a:t>
            </a:r>
            <a:r>
              <a:rPr lang="en-US" sz="2600" dirty="0"/>
              <a:t>(</a:t>
            </a:r>
            <a:r>
              <a:rPr lang="en-US" sz="2600" dirty="0" smtClean="0"/>
              <a:t>1 Corinthians </a:t>
            </a:r>
            <a:r>
              <a:rPr lang="en-US" sz="2600" dirty="0"/>
              <a:t>1:23)</a:t>
            </a:r>
          </a:p>
          <a:p>
            <a:pPr marL="0" indent="0" algn="ctr">
              <a:spcBef>
                <a:spcPts val="2400"/>
              </a:spcBef>
              <a:buNone/>
            </a:pPr>
            <a:r>
              <a:rPr lang="en-US" sz="2600" i="1" dirty="0" smtClean="0"/>
              <a:t>…and </a:t>
            </a:r>
            <a:r>
              <a:rPr lang="en-US" sz="2600" i="1" dirty="0"/>
              <a:t>He Himself is the propitiation for our sins; and not for ours only, but also for those of the whole world. </a:t>
            </a:r>
            <a:r>
              <a:rPr lang="en-US" sz="2600" dirty="0"/>
              <a:t>(</a:t>
            </a:r>
            <a:r>
              <a:rPr lang="en-US" sz="2600" dirty="0" smtClean="0"/>
              <a:t>1 John </a:t>
            </a:r>
            <a:r>
              <a:rPr lang="en-US" sz="2600" dirty="0"/>
              <a:t>2:2)</a:t>
            </a:r>
          </a:p>
          <a:p>
            <a:pPr marL="0" indent="0" algn="ctr">
              <a:spcBef>
                <a:spcPts val="2400"/>
              </a:spcBef>
              <a:buNone/>
            </a:pPr>
            <a:r>
              <a:rPr lang="en-US" sz="2600" i="1" dirty="0" smtClean="0"/>
              <a:t>“For </a:t>
            </a:r>
            <a:r>
              <a:rPr lang="en-US" sz="2600" i="1" dirty="0"/>
              <a:t>God so loved the world</a:t>
            </a:r>
            <a:r>
              <a:rPr lang="en-US" sz="2600" i="1" dirty="0" smtClean="0"/>
              <a:t>…” </a:t>
            </a:r>
            <a:r>
              <a:rPr lang="en-US" sz="2600" dirty="0"/>
              <a:t>(</a:t>
            </a:r>
            <a:r>
              <a:rPr lang="en-US" sz="2600" dirty="0" smtClean="0"/>
              <a:t>John </a:t>
            </a:r>
            <a:r>
              <a:rPr lang="en-US" sz="2600" dirty="0"/>
              <a:t>3:16)</a:t>
            </a:r>
          </a:p>
        </p:txBody>
      </p:sp>
      <p:pic>
        <p:nvPicPr>
          <p:cNvPr id="4" name="Picture 3" descr="4_jesus-crush-serpent.jpg"/>
          <p:cNvPicPr>
            <a:picLocks noChangeAspect="1"/>
          </p:cNvPicPr>
          <p:nvPr/>
        </p:nvPicPr>
        <p:blipFill rotWithShape="1">
          <a:blip r:embed="rId2">
            <a:extLst>
              <a:ext uri="{28A0092B-C50C-407E-A947-70E740481C1C}">
                <a14:useLocalDpi xmlns:a14="http://schemas.microsoft.com/office/drawing/2010/main" val="0"/>
              </a:ext>
            </a:extLst>
          </a:blip>
          <a:srcRect l="19858" r="12934"/>
          <a:stretch/>
        </p:blipFill>
        <p:spPr>
          <a:xfrm>
            <a:off x="6126173" y="1171794"/>
            <a:ext cx="2805295" cy="5424997"/>
          </a:xfrm>
          <a:prstGeom prst="rect">
            <a:avLst/>
          </a:prstGeom>
        </p:spPr>
      </p:pic>
    </p:spTree>
    <p:extLst>
      <p:ext uri="{BB962C8B-B14F-4D97-AF65-F5344CB8AC3E}">
        <p14:creationId xmlns:p14="http://schemas.microsoft.com/office/powerpoint/2010/main" val="23388481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94"/>
            <a:ext cx="8229600" cy="1143000"/>
          </a:xfrm>
        </p:spPr>
        <p:txBody>
          <a:bodyPr>
            <a:normAutofit/>
          </a:bodyPr>
          <a:lstStyle/>
          <a:p>
            <a:r>
              <a:rPr lang="en-US" sz="4800" b="1" dirty="0" smtClean="0"/>
              <a:t>One Died </a:t>
            </a:r>
            <a:r>
              <a:rPr lang="en-US" sz="4800" b="1" u="sng" dirty="0" smtClean="0"/>
              <a:t>FOR</a:t>
            </a:r>
            <a:r>
              <a:rPr lang="en-US" sz="4800" b="1" dirty="0" smtClean="0"/>
              <a:t> Sin</a:t>
            </a:r>
            <a:endParaRPr lang="en-US" sz="4800" b="1" dirty="0"/>
          </a:p>
        </p:txBody>
      </p:sp>
      <p:sp>
        <p:nvSpPr>
          <p:cNvPr id="3" name="Content Placeholder 2"/>
          <p:cNvSpPr>
            <a:spLocks noGrp="1"/>
          </p:cNvSpPr>
          <p:nvPr>
            <p:ph idx="1"/>
          </p:nvPr>
        </p:nvSpPr>
        <p:spPr>
          <a:xfrm>
            <a:off x="225336" y="1171795"/>
            <a:ext cx="5900838" cy="5424998"/>
          </a:xfrm>
        </p:spPr>
        <p:txBody>
          <a:bodyPr>
            <a:noAutofit/>
          </a:bodyPr>
          <a:lstStyle/>
          <a:p>
            <a:pPr marL="0" indent="0" algn="ctr">
              <a:spcBef>
                <a:spcPts val="1800"/>
              </a:spcBef>
              <a:buNone/>
            </a:pPr>
            <a:r>
              <a:rPr lang="en-US" sz="2600" i="1" dirty="0"/>
              <a:t>And not only this, but we also exult in God through our Lord Jesus Christ, through whom we have now received the reconciliation</a:t>
            </a:r>
            <a:r>
              <a:rPr lang="en-US" sz="2600" i="1" dirty="0" smtClean="0"/>
              <a:t>. </a:t>
            </a:r>
            <a:r>
              <a:rPr lang="en-US" sz="2600" dirty="0" smtClean="0"/>
              <a:t>(Romans 5:11)</a:t>
            </a:r>
            <a:endParaRPr lang="en-US" sz="2600" dirty="0"/>
          </a:p>
          <a:p>
            <a:pPr marL="0" indent="0" algn="ctr">
              <a:spcBef>
                <a:spcPts val="1800"/>
              </a:spcBef>
              <a:buNone/>
            </a:pPr>
            <a:r>
              <a:rPr lang="en-US" sz="2600" i="1" dirty="0"/>
              <a:t>In Him we have redemption through His blood, the forgiveness of our trespasses, according to the riches of His </a:t>
            </a:r>
            <a:r>
              <a:rPr lang="en-US" sz="2600" i="1" dirty="0" smtClean="0"/>
              <a:t>grace </a:t>
            </a:r>
            <a:r>
              <a:rPr lang="en-US" sz="2600" dirty="0" smtClean="0"/>
              <a:t>(Ephesians 1:7)</a:t>
            </a:r>
            <a:endParaRPr lang="en-US" sz="2600" dirty="0"/>
          </a:p>
          <a:p>
            <a:pPr marL="0" indent="0" algn="ctr">
              <a:spcBef>
                <a:spcPts val="1800"/>
              </a:spcBef>
              <a:buNone/>
            </a:pPr>
            <a:r>
              <a:rPr lang="en-US" sz="2600" i="1" dirty="0"/>
              <a:t>For you are all sons of God through faith in Christ Jesus. </a:t>
            </a:r>
            <a:r>
              <a:rPr lang="en-US" sz="2600" i="1" dirty="0" smtClean="0"/>
              <a:t>For </a:t>
            </a:r>
            <a:r>
              <a:rPr lang="en-US" sz="2600" i="1" dirty="0"/>
              <a:t>all of you who were baptized into Christ have clothed yourselves with Christ</a:t>
            </a:r>
            <a:r>
              <a:rPr lang="en-US" sz="2600" i="1" dirty="0" smtClean="0"/>
              <a:t>. </a:t>
            </a:r>
            <a:r>
              <a:rPr lang="en-US" sz="2600" dirty="0" smtClean="0"/>
              <a:t>(Galatians 3:26-27)</a:t>
            </a:r>
            <a:endParaRPr lang="en-US" sz="2600" dirty="0"/>
          </a:p>
        </p:txBody>
      </p:sp>
      <p:pic>
        <p:nvPicPr>
          <p:cNvPr id="4" name="Picture 3" descr="4_jesus-crush-serpent.jpg"/>
          <p:cNvPicPr>
            <a:picLocks noChangeAspect="1"/>
          </p:cNvPicPr>
          <p:nvPr/>
        </p:nvPicPr>
        <p:blipFill rotWithShape="1">
          <a:blip r:embed="rId2">
            <a:extLst>
              <a:ext uri="{28A0092B-C50C-407E-A947-70E740481C1C}">
                <a14:useLocalDpi xmlns:a14="http://schemas.microsoft.com/office/drawing/2010/main" val="0"/>
              </a:ext>
            </a:extLst>
          </a:blip>
          <a:srcRect l="19858" r="12934"/>
          <a:stretch/>
        </p:blipFill>
        <p:spPr>
          <a:xfrm>
            <a:off x="6126173" y="1171794"/>
            <a:ext cx="2805295" cy="5424997"/>
          </a:xfrm>
          <a:prstGeom prst="rect">
            <a:avLst/>
          </a:prstGeom>
        </p:spPr>
      </p:pic>
    </p:spTree>
    <p:extLst>
      <p:ext uri="{BB962C8B-B14F-4D97-AF65-F5344CB8AC3E}">
        <p14:creationId xmlns:p14="http://schemas.microsoft.com/office/powerpoint/2010/main" val="30610153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sz="4800" b="1" dirty="0" smtClean="0"/>
              <a:t>One Died </a:t>
            </a:r>
            <a:r>
              <a:rPr lang="en-US" sz="4800" b="1" u="sng" dirty="0" smtClean="0"/>
              <a:t>IN</a:t>
            </a:r>
            <a:r>
              <a:rPr lang="en-US" sz="4800" b="1" dirty="0" smtClean="0"/>
              <a:t> Sin (Luke 23:39)</a:t>
            </a:r>
            <a:endParaRPr lang="en-US" sz="4800" b="1" dirty="0"/>
          </a:p>
        </p:txBody>
      </p:sp>
      <p:sp>
        <p:nvSpPr>
          <p:cNvPr id="5" name="Content Placeholder 4"/>
          <p:cNvSpPr>
            <a:spLocks noGrp="1"/>
          </p:cNvSpPr>
          <p:nvPr>
            <p:ph idx="1"/>
          </p:nvPr>
        </p:nvSpPr>
        <p:spPr>
          <a:xfrm>
            <a:off x="286790" y="1417638"/>
            <a:ext cx="8685648" cy="3218187"/>
          </a:xfrm>
        </p:spPr>
        <p:txBody>
          <a:bodyPr>
            <a:normAutofit/>
          </a:bodyPr>
          <a:lstStyle/>
          <a:p>
            <a:pPr marL="0" indent="0" algn="ctr">
              <a:buNone/>
            </a:pPr>
            <a:r>
              <a:rPr lang="en-US" sz="2800" i="1" dirty="0"/>
              <a:t>At that time two robbers </a:t>
            </a:r>
            <a:r>
              <a:rPr lang="en-US" sz="2800" i="1" dirty="0" smtClean="0"/>
              <a:t>were </a:t>
            </a:r>
            <a:r>
              <a:rPr lang="en-US" sz="2800" i="1" dirty="0"/>
              <a:t>crucified with Him, one on the right and one on the left</a:t>
            </a:r>
            <a:r>
              <a:rPr lang="en-US" sz="2800" i="1" dirty="0" smtClean="0"/>
              <a:t>. </a:t>
            </a:r>
            <a:r>
              <a:rPr lang="en-US" sz="2800" dirty="0" smtClean="0"/>
              <a:t>(Matthew </a:t>
            </a:r>
            <a:r>
              <a:rPr lang="en-US" sz="2800" dirty="0"/>
              <a:t>27:</a:t>
            </a:r>
            <a:r>
              <a:rPr lang="en-US" sz="2800" dirty="0" smtClean="0"/>
              <a:t>38) </a:t>
            </a:r>
          </a:p>
          <a:p>
            <a:pPr marL="0" indent="0" algn="ctr">
              <a:spcBef>
                <a:spcPts val="1800"/>
              </a:spcBef>
              <a:buNone/>
            </a:pPr>
            <a:r>
              <a:rPr lang="en-US" sz="2800" i="1" dirty="0"/>
              <a:t>And the people stood by, looking on. And even the rulers were sneering at Him, saying, “He saved others; let Him save Himself if this is the Christ of God, His Chosen One.</a:t>
            </a:r>
            <a:r>
              <a:rPr lang="en-US" sz="2800" i="1" dirty="0" smtClean="0"/>
              <a:t>” </a:t>
            </a:r>
            <a:r>
              <a:rPr lang="en-US" sz="2800" dirty="0" smtClean="0"/>
              <a:t>(Luke 23:35)</a:t>
            </a:r>
          </a:p>
        </p:txBody>
      </p:sp>
      <p:pic>
        <p:nvPicPr>
          <p:cNvPr id="4" name="Picture 3" descr="chains-19176_64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35826"/>
            <a:ext cx="9144000" cy="2222173"/>
          </a:xfrm>
          <a:prstGeom prst="rect">
            <a:avLst/>
          </a:prstGeom>
        </p:spPr>
      </p:pic>
    </p:spTree>
    <p:extLst>
      <p:ext uri="{BB962C8B-B14F-4D97-AF65-F5344CB8AC3E}">
        <p14:creationId xmlns:p14="http://schemas.microsoft.com/office/powerpoint/2010/main" val="1571846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5125"/>
            <a:ext cx="8229600" cy="1143000"/>
          </a:xfrm>
        </p:spPr>
        <p:txBody>
          <a:bodyPr>
            <a:normAutofit/>
          </a:bodyPr>
          <a:lstStyle/>
          <a:p>
            <a:r>
              <a:rPr lang="en-US" sz="4800" b="1" dirty="0" smtClean="0"/>
              <a:t>One Died </a:t>
            </a:r>
            <a:r>
              <a:rPr lang="en-US" sz="4800" b="1" u="sng" dirty="0" smtClean="0"/>
              <a:t>IN</a:t>
            </a:r>
            <a:r>
              <a:rPr lang="en-US" sz="4800" b="1" dirty="0" smtClean="0"/>
              <a:t> Sin (Luke 23:39)</a:t>
            </a:r>
            <a:endParaRPr lang="en-US" sz="4800" b="1" dirty="0"/>
          </a:p>
        </p:txBody>
      </p:sp>
      <p:sp>
        <p:nvSpPr>
          <p:cNvPr id="5" name="Content Placeholder 4"/>
          <p:cNvSpPr>
            <a:spLocks noGrp="1"/>
          </p:cNvSpPr>
          <p:nvPr>
            <p:ph idx="1"/>
          </p:nvPr>
        </p:nvSpPr>
        <p:spPr>
          <a:xfrm>
            <a:off x="245819" y="1395331"/>
            <a:ext cx="8665163" cy="2763516"/>
          </a:xfrm>
        </p:spPr>
        <p:txBody>
          <a:bodyPr>
            <a:noAutofit/>
          </a:bodyPr>
          <a:lstStyle/>
          <a:p>
            <a:pPr marL="0" indent="0" algn="ctr">
              <a:buNone/>
            </a:pPr>
            <a:r>
              <a:rPr lang="en-US" sz="2600" i="1" dirty="0" smtClean="0"/>
              <a:t>“</a:t>
            </a:r>
            <a:r>
              <a:rPr lang="en-US" sz="2600" i="1" dirty="0"/>
              <a:t>Do you not even fear God, since you are under the same sentence of condemnation</a:t>
            </a:r>
            <a:r>
              <a:rPr lang="en-US" sz="2600" i="1" dirty="0" smtClean="0"/>
              <a:t>?</a:t>
            </a:r>
            <a:r>
              <a:rPr lang="en-US" sz="2600" b="1" i="1" dirty="0"/>
              <a:t> </a:t>
            </a:r>
            <a:r>
              <a:rPr lang="en-US" sz="2600" i="1" dirty="0"/>
              <a:t>And we indeed are suffering justly, for we are receiving what we deserve for our deeds; but this man has done nothing wrong.</a:t>
            </a:r>
            <a:r>
              <a:rPr lang="en-US" sz="2600" i="1" dirty="0" smtClean="0"/>
              <a:t>” </a:t>
            </a:r>
            <a:r>
              <a:rPr lang="en-US" sz="2600" dirty="0" smtClean="0"/>
              <a:t>(</a:t>
            </a:r>
            <a:r>
              <a:rPr lang="en-US" sz="2600" dirty="0"/>
              <a:t>Luke 23:40-</a:t>
            </a:r>
            <a:r>
              <a:rPr lang="en-US" sz="2600" dirty="0" smtClean="0"/>
              <a:t>41)</a:t>
            </a:r>
          </a:p>
          <a:p>
            <a:pPr marL="0" indent="0" algn="ctr">
              <a:spcBef>
                <a:spcPts val="2400"/>
              </a:spcBef>
              <a:buNone/>
            </a:pPr>
            <a:r>
              <a:rPr lang="en-US" sz="2600" i="1" dirty="0"/>
              <a:t>For we must all appear before the judgment seat of Christ, so that each one may be recompensed for his deeds in the </a:t>
            </a:r>
            <a:r>
              <a:rPr lang="en-US" sz="2600" i="1" dirty="0" smtClean="0"/>
              <a:t>body…</a:t>
            </a:r>
          </a:p>
          <a:p>
            <a:pPr marL="0" indent="0" algn="ctr">
              <a:spcBef>
                <a:spcPts val="0"/>
              </a:spcBef>
              <a:buNone/>
            </a:pPr>
            <a:r>
              <a:rPr lang="en-US" sz="2600" dirty="0" smtClean="0"/>
              <a:t>(2 Corinthians 5:10)</a:t>
            </a:r>
          </a:p>
        </p:txBody>
      </p:sp>
      <p:pic>
        <p:nvPicPr>
          <p:cNvPr id="4" name="Picture 3" descr="chains-19176_64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32481"/>
            <a:ext cx="9144000" cy="2125518"/>
          </a:xfrm>
          <a:prstGeom prst="rect">
            <a:avLst/>
          </a:prstGeom>
        </p:spPr>
      </p:pic>
    </p:spTree>
    <p:extLst>
      <p:ext uri="{BB962C8B-B14F-4D97-AF65-F5344CB8AC3E}">
        <p14:creationId xmlns:p14="http://schemas.microsoft.com/office/powerpoint/2010/main" val="919445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One Died </a:t>
            </a:r>
            <a:r>
              <a:rPr lang="en-US" sz="4800" b="1" u="sng" dirty="0" smtClean="0"/>
              <a:t>IN</a:t>
            </a:r>
            <a:r>
              <a:rPr lang="en-US" sz="4800" b="1" dirty="0" smtClean="0"/>
              <a:t> Sin (Luke 23:39)</a:t>
            </a:r>
            <a:endParaRPr lang="en-US" sz="4800" b="1" dirty="0"/>
          </a:p>
        </p:txBody>
      </p:sp>
      <p:sp>
        <p:nvSpPr>
          <p:cNvPr id="5" name="Content Placeholder 4"/>
          <p:cNvSpPr>
            <a:spLocks noGrp="1"/>
          </p:cNvSpPr>
          <p:nvPr>
            <p:ph idx="1"/>
          </p:nvPr>
        </p:nvSpPr>
        <p:spPr>
          <a:xfrm>
            <a:off x="204850" y="1518253"/>
            <a:ext cx="8767588" cy="3111794"/>
          </a:xfrm>
        </p:spPr>
        <p:txBody>
          <a:bodyPr>
            <a:noAutofit/>
          </a:bodyPr>
          <a:lstStyle/>
          <a:p>
            <a:pPr marL="0" indent="0" algn="ctr">
              <a:buNone/>
            </a:pPr>
            <a:r>
              <a:rPr lang="en-US" sz="2600" i="1" dirty="0"/>
              <a:t>And there is salvation in no one </a:t>
            </a:r>
            <a:r>
              <a:rPr lang="en-US" sz="2600" i="1" dirty="0" smtClean="0"/>
              <a:t>else… </a:t>
            </a:r>
            <a:r>
              <a:rPr lang="en-US" sz="2600" dirty="0" smtClean="0"/>
              <a:t>(Acts 4</a:t>
            </a:r>
            <a:r>
              <a:rPr lang="en-US" sz="2600" dirty="0"/>
              <a:t>:</a:t>
            </a:r>
            <a:r>
              <a:rPr lang="en-US" sz="2600" dirty="0" smtClean="0"/>
              <a:t>12)</a:t>
            </a:r>
          </a:p>
          <a:p>
            <a:pPr marL="0" indent="0" algn="ctr">
              <a:spcBef>
                <a:spcPts val="2400"/>
              </a:spcBef>
              <a:buNone/>
            </a:pPr>
            <a:r>
              <a:rPr lang="en-US" sz="2600" i="1" dirty="0"/>
              <a:t>For I am not ashamed of the gospel, for it is the power of God for salvation to everyone who </a:t>
            </a:r>
            <a:r>
              <a:rPr lang="en-US" sz="2600" i="1" dirty="0" smtClean="0"/>
              <a:t>believes… </a:t>
            </a:r>
            <a:r>
              <a:rPr lang="en-US" sz="2600" dirty="0" smtClean="0"/>
              <a:t>(Romans </a:t>
            </a:r>
            <a:r>
              <a:rPr lang="en-US" sz="2600" dirty="0"/>
              <a:t>1:</a:t>
            </a:r>
            <a:r>
              <a:rPr lang="en-US" sz="2600" dirty="0" smtClean="0"/>
              <a:t>16)</a:t>
            </a:r>
          </a:p>
          <a:p>
            <a:pPr marL="0" indent="0" algn="ctr">
              <a:spcBef>
                <a:spcPts val="2400"/>
              </a:spcBef>
              <a:buNone/>
            </a:pPr>
            <a:r>
              <a:rPr lang="en-US" sz="2600" i="1" dirty="0"/>
              <a:t>Therefore I said to you that you will die in your sins; for unless you believe that I am He, you will die in your sins.”</a:t>
            </a:r>
            <a:r>
              <a:rPr lang="en-US" sz="2600" i="1" dirty="0" smtClean="0"/>
              <a:t> </a:t>
            </a:r>
            <a:r>
              <a:rPr lang="en-US" sz="2600" dirty="0" smtClean="0"/>
              <a:t>(John </a:t>
            </a:r>
            <a:r>
              <a:rPr lang="en-US" sz="2600" dirty="0"/>
              <a:t>8:</a:t>
            </a:r>
            <a:r>
              <a:rPr lang="en-US" sz="2600" dirty="0" smtClean="0"/>
              <a:t>24) </a:t>
            </a:r>
            <a:endParaRPr lang="en-US" sz="2600" dirty="0"/>
          </a:p>
        </p:txBody>
      </p:sp>
      <p:pic>
        <p:nvPicPr>
          <p:cNvPr id="4" name="Picture 3" descr="chains-19176_64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52968"/>
            <a:ext cx="9144000" cy="2105031"/>
          </a:xfrm>
          <a:prstGeom prst="rect">
            <a:avLst/>
          </a:prstGeom>
        </p:spPr>
      </p:pic>
    </p:spTree>
    <p:extLst>
      <p:ext uri="{BB962C8B-B14F-4D97-AF65-F5344CB8AC3E}">
        <p14:creationId xmlns:p14="http://schemas.microsoft.com/office/powerpoint/2010/main" val="919445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2203"/>
            <a:ext cx="8229600" cy="1143000"/>
          </a:xfrm>
        </p:spPr>
        <p:txBody>
          <a:bodyPr>
            <a:normAutofit/>
          </a:bodyPr>
          <a:lstStyle/>
          <a:p>
            <a:r>
              <a:rPr lang="en-US" sz="4800" b="1" dirty="0" smtClean="0"/>
              <a:t>One Died </a:t>
            </a:r>
            <a:r>
              <a:rPr lang="en-US" sz="4800" b="1" u="sng" dirty="0" smtClean="0"/>
              <a:t>TO</a:t>
            </a:r>
            <a:r>
              <a:rPr lang="en-US" sz="4800" b="1" dirty="0" smtClean="0"/>
              <a:t> His Sins</a:t>
            </a:r>
            <a:endParaRPr lang="en-US" sz="4800" b="1" dirty="0"/>
          </a:p>
        </p:txBody>
      </p:sp>
      <p:sp>
        <p:nvSpPr>
          <p:cNvPr id="6" name="Content Placeholder 5"/>
          <p:cNvSpPr>
            <a:spLocks noGrp="1"/>
          </p:cNvSpPr>
          <p:nvPr>
            <p:ph idx="1"/>
          </p:nvPr>
        </p:nvSpPr>
        <p:spPr>
          <a:xfrm>
            <a:off x="286789" y="1497765"/>
            <a:ext cx="8583223" cy="4525963"/>
          </a:xfrm>
        </p:spPr>
        <p:txBody>
          <a:bodyPr>
            <a:normAutofit/>
          </a:bodyPr>
          <a:lstStyle/>
          <a:p>
            <a:pPr marL="0" indent="0" algn="ctr">
              <a:buNone/>
            </a:pPr>
            <a:r>
              <a:rPr lang="en-US" sz="2800" i="1" dirty="0">
                <a:solidFill>
                  <a:srgbClr val="FFFFFF"/>
                </a:solidFill>
              </a:rPr>
              <a:t>The robbers who had been crucified with Him were also insulting Him with the same words</a:t>
            </a:r>
            <a:r>
              <a:rPr lang="en-US" sz="2800" i="1" dirty="0" smtClean="0">
                <a:solidFill>
                  <a:srgbClr val="FFFFFF"/>
                </a:solidFill>
              </a:rPr>
              <a:t>. </a:t>
            </a:r>
            <a:r>
              <a:rPr lang="en-US" sz="2800" dirty="0" smtClean="0">
                <a:solidFill>
                  <a:srgbClr val="FFFFFF"/>
                </a:solidFill>
              </a:rPr>
              <a:t>(Matthew 27:44)</a:t>
            </a:r>
          </a:p>
          <a:p>
            <a:pPr marL="0" indent="0" algn="ctr">
              <a:spcBef>
                <a:spcPts val="1800"/>
              </a:spcBef>
              <a:buNone/>
            </a:pPr>
            <a:r>
              <a:rPr lang="en-US" sz="2800" i="1" dirty="0">
                <a:solidFill>
                  <a:srgbClr val="FFFFFF"/>
                </a:solidFill>
              </a:rPr>
              <a:t>Let this Christ, the King of Israel, now come down from the cross, so that we may see and believe!” Those who were crucified with Him were also insulting Him</a:t>
            </a:r>
            <a:r>
              <a:rPr lang="en-US" sz="2800" i="1" dirty="0" smtClean="0">
                <a:solidFill>
                  <a:srgbClr val="FFFFFF"/>
                </a:solidFill>
              </a:rPr>
              <a:t>. </a:t>
            </a:r>
            <a:r>
              <a:rPr lang="en-US" sz="2800" dirty="0" smtClean="0">
                <a:solidFill>
                  <a:srgbClr val="FFFFFF"/>
                </a:solidFill>
              </a:rPr>
              <a:t>(Mark 15:32)</a:t>
            </a:r>
            <a:endParaRPr lang="en-US" sz="2800" dirty="0">
              <a:solidFill>
                <a:srgbClr val="FFFFFF"/>
              </a:solidFill>
            </a:endParaRPr>
          </a:p>
        </p:txBody>
      </p:sp>
      <p:pic>
        <p:nvPicPr>
          <p:cNvPr id="5" name="Picture 4" descr="keys-452889_64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32481"/>
            <a:ext cx="9123562" cy="2125518"/>
          </a:xfrm>
          <a:prstGeom prst="rect">
            <a:avLst/>
          </a:prstGeom>
        </p:spPr>
      </p:pic>
    </p:spTree>
    <p:extLst>
      <p:ext uri="{BB962C8B-B14F-4D97-AF65-F5344CB8AC3E}">
        <p14:creationId xmlns:p14="http://schemas.microsoft.com/office/powerpoint/2010/main" val="26294638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1591</TotalTime>
  <Words>728</Words>
  <Application>Microsoft Macintosh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 Black </vt:lpstr>
      <vt:lpstr>Three Crosses on Golgotha</vt:lpstr>
      <vt:lpstr>One Died FOR Sin</vt:lpstr>
      <vt:lpstr>One Died FOR Sin</vt:lpstr>
      <vt:lpstr>One Died FOR Sin</vt:lpstr>
      <vt:lpstr>One Died FOR Sin</vt:lpstr>
      <vt:lpstr>One Died IN Sin (Luke 23:39)</vt:lpstr>
      <vt:lpstr>One Died IN Sin (Luke 23:39)</vt:lpstr>
      <vt:lpstr>One Died IN Sin (Luke 23:39)</vt:lpstr>
      <vt:lpstr>One Died TO His Sins</vt:lpstr>
      <vt:lpstr>One Died TO His Sins</vt:lpstr>
      <vt:lpstr>Three men shared death upon a hill,  But only one man died;  The other two— A thief and God Himself— Made rendezvous.   Three crosses still Are borne on Calvary’s Hill, Where Sin still lifts them high; Upon the one, sag broken men Who cursing, die; Another holds the praying thief,  Or those who, penitent as he, Still find the Christ Beside them on the tree.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Crosses on Golgotha</dc:title>
  <dc:creator>Eric Parker</dc:creator>
  <cp:lastModifiedBy>Eric Parker</cp:lastModifiedBy>
  <cp:revision>24</cp:revision>
  <dcterms:created xsi:type="dcterms:W3CDTF">2015-09-18T23:39:57Z</dcterms:created>
  <dcterms:modified xsi:type="dcterms:W3CDTF">2015-09-20T17:16:41Z</dcterms:modified>
</cp:coreProperties>
</file>