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0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6/25/16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6/25/16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6/25/16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6/25/16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6/25/16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6/25/16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05713" y="2076512"/>
            <a:ext cx="8325957" cy="1780108"/>
          </a:xfrm>
        </p:spPr>
        <p:txBody>
          <a:bodyPr>
            <a:noAutofit/>
          </a:bodyPr>
          <a:lstStyle/>
          <a:p>
            <a:r>
              <a:rPr lang="en-US" sz="7200" b="1" u="sng" dirty="0" smtClean="0"/>
              <a:t>The Role &amp; Function </a:t>
            </a:r>
            <a:br>
              <a:rPr lang="en-US" sz="7200" b="1" u="sng" dirty="0" smtClean="0"/>
            </a:br>
            <a:r>
              <a:rPr lang="en-US" sz="7200" b="1" u="sng" dirty="0" smtClean="0"/>
              <a:t>of the Holy Spirit</a:t>
            </a:r>
            <a:endParaRPr lang="en-US" sz="7200" b="1" u="sng" dirty="0"/>
          </a:p>
        </p:txBody>
      </p:sp>
    </p:spTree>
    <p:extLst>
      <p:ext uri="{BB962C8B-B14F-4D97-AF65-F5344CB8AC3E}">
        <p14:creationId xmlns:p14="http://schemas.microsoft.com/office/powerpoint/2010/main" val="35734484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0032" y="511593"/>
            <a:ext cx="7583006" cy="1217898"/>
          </a:xfrm>
        </p:spPr>
        <p:txBody>
          <a:bodyPr>
            <a:normAutofit/>
          </a:bodyPr>
          <a:lstStyle/>
          <a:p>
            <a:r>
              <a:rPr lang="en-US" sz="6000" b="1" u="sng" dirty="0" smtClean="0"/>
              <a:t>Misunderstood</a:t>
            </a:r>
            <a:endParaRPr lang="en-US" sz="6000" b="1" u="sng" dirty="0"/>
          </a:p>
        </p:txBody>
      </p:sp>
      <p:pic>
        <p:nvPicPr>
          <p:cNvPr id="4" name="Picture 3" descr="WORSHIP_1.3.jpg"/>
          <p:cNvPicPr>
            <a:picLocks noChangeAspect="1"/>
          </p:cNvPicPr>
          <p:nvPr/>
        </p:nvPicPr>
        <p:blipFill rotWithShape="1">
          <a:blip r:embed="rId2">
            <a:extLst>
              <a:ext uri="{28A0092B-C50C-407E-A947-70E740481C1C}">
                <a14:useLocalDpi xmlns:a14="http://schemas.microsoft.com/office/drawing/2010/main" val="0"/>
              </a:ext>
            </a:extLst>
          </a:blip>
          <a:srcRect t="6600"/>
          <a:stretch/>
        </p:blipFill>
        <p:spPr>
          <a:xfrm>
            <a:off x="0" y="1905904"/>
            <a:ext cx="9144000" cy="4952096"/>
          </a:xfrm>
          <a:prstGeom prst="rect">
            <a:avLst/>
          </a:prstGeom>
        </p:spPr>
      </p:pic>
      <p:sp>
        <p:nvSpPr>
          <p:cNvPr id="6" name="Rectangle 5"/>
          <p:cNvSpPr/>
          <p:nvPr/>
        </p:nvSpPr>
        <p:spPr>
          <a:xfrm>
            <a:off x="1" y="1747132"/>
            <a:ext cx="9144000" cy="299242"/>
          </a:xfrm>
          <a:prstGeom prst="rect">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79661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2237" y="2675467"/>
            <a:ext cx="8590552" cy="3798838"/>
          </a:xfrm>
        </p:spPr>
        <p:txBody>
          <a:bodyPr>
            <a:noAutofit/>
          </a:bodyPr>
          <a:lstStyle/>
          <a:p>
            <a:pPr>
              <a:spcBef>
                <a:spcPts val="0"/>
              </a:spcBef>
              <a:spcAft>
                <a:spcPts val="1800"/>
              </a:spcAft>
            </a:pPr>
            <a:r>
              <a:rPr lang="en-US" sz="2800" b="1" i="1" dirty="0" smtClean="0"/>
              <a:t>As much a person in godhead as the Father and Son</a:t>
            </a:r>
          </a:p>
          <a:p>
            <a:r>
              <a:rPr lang="en-US" sz="2800" b="1" i="1" dirty="0" smtClean="0"/>
              <a:t>Like any other person, He wants to be understood, not misunderstood</a:t>
            </a:r>
          </a:p>
          <a:p>
            <a:pPr>
              <a:spcBef>
                <a:spcPts val="1800"/>
              </a:spcBef>
            </a:pPr>
            <a:r>
              <a:rPr lang="en-US" sz="2800" b="1" i="1" dirty="0" smtClean="0"/>
              <a:t>We gain understanding of Him through His words and actions (these are revealed in the Scriptures)</a:t>
            </a:r>
          </a:p>
          <a:p>
            <a:pPr>
              <a:spcBef>
                <a:spcPts val="1800"/>
              </a:spcBef>
            </a:pPr>
            <a:r>
              <a:rPr lang="en-US" sz="2800" b="1" i="1" dirty="0" smtClean="0"/>
              <a:t>Since He is divine, He possesses the same fundamental attributes and purposes as the Father and Son.</a:t>
            </a:r>
            <a:endParaRPr lang="en-US" sz="2800" b="1" i="1" dirty="0"/>
          </a:p>
        </p:txBody>
      </p:sp>
      <p:sp>
        <p:nvSpPr>
          <p:cNvPr id="4" name="Title 3"/>
          <p:cNvSpPr>
            <a:spLocks noGrp="1"/>
          </p:cNvSpPr>
          <p:nvPr>
            <p:ph type="title"/>
          </p:nvPr>
        </p:nvSpPr>
        <p:spPr/>
        <p:txBody>
          <a:bodyPr>
            <a:normAutofit/>
          </a:bodyPr>
          <a:lstStyle/>
          <a:p>
            <a:r>
              <a:rPr lang="en-US" b="1" u="sng" dirty="0" smtClean="0"/>
              <a:t>Person/Member of Godhead</a:t>
            </a:r>
            <a:endParaRPr lang="en-US" b="1" u="sng" dirty="0"/>
          </a:p>
        </p:txBody>
      </p:sp>
    </p:spTree>
    <p:extLst>
      <p:ext uri="{BB962C8B-B14F-4D97-AF65-F5344CB8AC3E}">
        <p14:creationId xmlns:p14="http://schemas.microsoft.com/office/powerpoint/2010/main" val="1534491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956" y="2522686"/>
            <a:ext cx="8661111" cy="4163313"/>
          </a:xfrm>
        </p:spPr>
        <p:txBody>
          <a:bodyPr>
            <a:normAutofit lnSpcReduction="10000"/>
          </a:bodyPr>
          <a:lstStyle/>
          <a:p>
            <a:pPr>
              <a:spcBef>
                <a:spcPts val="2400"/>
              </a:spcBef>
            </a:pPr>
            <a:r>
              <a:rPr lang="en-US" sz="2800" b="1" i="1" dirty="0" smtClean="0"/>
              <a:t>Creation</a:t>
            </a:r>
          </a:p>
          <a:p>
            <a:pPr>
              <a:spcBef>
                <a:spcPts val="2400"/>
              </a:spcBef>
            </a:pPr>
            <a:r>
              <a:rPr lang="en-US" sz="2800" b="1" i="1" dirty="0" smtClean="0"/>
              <a:t>Human History</a:t>
            </a:r>
          </a:p>
          <a:p>
            <a:pPr>
              <a:spcBef>
                <a:spcPts val="2400"/>
              </a:spcBef>
            </a:pPr>
            <a:r>
              <a:rPr lang="en-US" sz="2800" b="1" i="1" dirty="0" smtClean="0"/>
              <a:t>Jesus’ Ministry</a:t>
            </a:r>
          </a:p>
          <a:p>
            <a:pPr>
              <a:spcBef>
                <a:spcPts val="2400"/>
              </a:spcBef>
            </a:pPr>
            <a:r>
              <a:rPr lang="en-US" sz="2800" b="1" i="1" dirty="0" smtClean="0"/>
              <a:t>Conveyance of Father’s Will</a:t>
            </a:r>
          </a:p>
          <a:p>
            <a:pPr marL="0" indent="0">
              <a:buNone/>
            </a:pPr>
            <a:endParaRPr lang="en-US" dirty="0" smtClean="0"/>
          </a:p>
          <a:p>
            <a:pPr marL="0" indent="0" algn="ctr">
              <a:buNone/>
            </a:pPr>
            <a:r>
              <a:rPr lang="en-US" sz="2800" b="1" u="sng" dirty="0" smtClean="0"/>
              <a:t>The Holy Spirit is involved in :</a:t>
            </a:r>
          </a:p>
          <a:p>
            <a:pPr marL="0" indent="0" algn="ctr">
              <a:buNone/>
            </a:pPr>
            <a:r>
              <a:rPr lang="en-US" sz="2800" i="1" dirty="0" smtClean="0"/>
              <a:t>Revealing, Equipping, Facilitating, Signifying, Blessing</a:t>
            </a:r>
            <a:endParaRPr lang="en-US" sz="2800" i="1" dirty="0"/>
          </a:p>
        </p:txBody>
      </p:sp>
      <p:sp>
        <p:nvSpPr>
          <p:cNvPr id="3" name="Title 2"/>
          <p:cNvSpPr>
            <a:spLocks noGrp="1"/>
          </p:cNvSpPr>
          <p:nvPr>
            <p:ph type="title"/>
          </p:nvPr>
        </p:nvSpPr>
        <p:spPr/>
        <p:txBody>
          <a:bodyPr/>
          <a:lstStyle/>
          <a:p>
            <a:r>
              <a:rPr lang="en-US" b="1" u="sng" dirty="0" smtClean="0"/>
              <a:t>Function In The Godhead</a:t>
            </a:r>
            <a:endParaRPr lang="en-US" b="1" u="sng" dirty="0"/>
          </a:p>
        </p:txBody>
      </p:sp>
      <p:pic>
        <p:nvPicPr>
          <p:cNvPr id="4" name="Picture 3" descr="hovering.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9834" y="2675467"/>
            <a:ext cx="3747673" cy="2434379"/>
          </a:xfrm>
          <a:prstGeom prst="rect">
            <a:avLst/>
          </a:prstGeom>
        </p:spPr>
      </p:pic>
    </p:spTree>
    <p:extLst>
      <p:ext uri="{BB962C8B-B14F-4D97-AF65-F5344CB8AC3E}">
        <p14:creationId xmlns:p14="http://schemas.microsoft.com/office/powerpoint/2010/main" val="36936010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arn(inVertical)">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8251" y="2963714"/>
            <a:ext cx="4995700" cy="3894286"/>
          </a:xfrm>
          <a:prstGeom prst="rect">
            <a:avLst/>
          </a:prstGeom>
        </p:spPr>
      </p:pic>
      <p:sp>
        <p:nvSpPr>
          <p:cNvPr id="3" name="Title 2"/>
          <p:cNvSpPr>
            <a:spLocks noGrp="1"/>
          </p:cNvSpPr>
          <p:nvPr>
            <p:ph type="title"/>
          </p:nvPr>
        </p:nvSpPr>
        <p:spPr/>
        <p:txBody>
          <a:bodyPr>
            <a:normAutofit fontScale="90000"/>
          </a:bodyPr>
          <a:lstStyle/>
          <a:p>
            <a:r>
              <a:rPr lang="en-US" b="1" u="sng" dirty="0" smtClean="0"/>
              <a:t>Work of the Holy Spirit for Christians</a:t>
            </a:r>
            <a:endParaRPr lang="en-US" b="1" u="sng" dirty="0"/>
          </a:p>
        </p:txBody>
      </p:sp>
      <p:sp>
        <p:nvSpPr>
          <p:cNvPr id="4" name="Text Placeholder 3"/>
          <p:cNvSpPr>
            <a:spLocks noGrp="1"/>
          </p:cNvSpPr>
          <p:nvPr>
            <p:ph type="body" idx="1"/>
          </p:nvPr>
        </p:nvSpPr>
        <p:spPr>
          <a:xfrm>
            <a:off x="362459" y="2005412"/>
            <a:ext cx="3822192" cy="639762"/>
          </a:xfrm>
        </p:spPr>
        <p:txBody>
          <a:bodyPr/>
          <a:lstStyle/>
          <a:p>
            <a:pPr marL="0" indent="0" algn="ctr">
              <a:buNone/>
            </a:pPr>
            <a:r>
              <a:rPr lang="en-US" sz="3200" b="1" u="sng" dirty="0" smtClean="0"/>
              <a:t>Salvation:</a:t>
            </a:r>
            <a:endParaRPr lang="en-US" sz="3200" b="1" u="sng" dirty="0"/>
          </a:p>
        </p:txBody>
      </p:sp>
      <p:sp>
        <p:nvSpPr>
          <p:cNvPr id="2" name="Content Placeholder 1"/>
          <p:cNvSpPr>
            <a:spLocks noGrp="1"/>
          </p:cNvSpPr>
          <p:nvPr>
            <p:ph sz="half" idx="2"/>
          </p:nvPr>
        </p:nvSpPr>
        <p:spPr>
          <a:xfrm>
            <a:off x="363135" y="2756298"/>
            <a:ext cx="3993881" cy="3647442"/>
          </a:xfrm>
        </p:spPr>
        <p:txBody>
          <a:bodyPr>
            <a:normAutofit/>
          </a:bodyPr>
          <a:lstStyle/>
          <a:p>
            <a:r>
              <a:rPr lang="en-US" sz="2800" dirty="0" smtClean="0"/>
              <a:t>Facilitating The Means For, Announced</a:t>
            </a:r>
          </a:p>
          <a:p>
            <a:pPr>
              <a:spcBef>
                <a:spcPts val="1200"/>
              </a:spcBef>
            </a:pPr>
            <a:r>
              <a:rPr lang="en-US" sz="2800" dirty="0" smtClean="0"/>
              <a:t>Grants Access, Gives ID</a:t>
            </a:r>
          </a:p>
          <a:p>
            <a:pPr>
              <a:spcBef>
                <a:spcPts val="1200"/>
              </a:spcBef>
            </a:pPr>
            <a:r>
              <a:rPr lang="en-US" sz="2800" dirty="0" smtClean="0"/>
              <a:t>Prompts Renewal, Obedience</a:t>
            </a:r>
          </a:p>
          <a:p>
            <a:pPr>
              <a:spcBef>
                <a:spcPts val="1200"/>
              </a:spcBef>
            </a:pPr>
            <a:r>
              <a:rPr lang="en-US" sz="2800" dirty="0" smtClean="0"/>
              <a:t>Rebirths</a:t>
            </a:r>
            <a:endParaRPr lang="en-US" sz="2800" dirty="0"/>
          </a:p>
        </p:txBody>
      </p:sp>
      <p:sp>
        <p:nvSpPr>
          <p:cNvPr id="5" name="Text Placeholder 4"/>
          <p:cNvSpPr>
            <a:spLocks noGrp="1"/>
          </p:cNvSpPr>
          <p:nvPr>
            <p:ph type="body" sz="quarter" idx="3"/>
          </p:nvPr>
        </p:nvSpPr>
        <p:spPr>
          <a:xfrm>
            <a:off x="4648200" y="2536985"/>
            <a:ext cx="3822192" cy="639762"/>
          </a:xfrm>
        </p:spPr>
        <p:txBody>
          <a:bodyPr/>
          <a:lstStyle/>
          <a:p>
            <a:r>
              <a:rPr lang="en-US" sz="3200" b="1" u="sng" dirty="0" smtClean="0"/>
              <a:t>Other Roles:</a:t>
            </a:r>
            <a:endParaRPr lang="en-US" sz="3200" b="1" u="sng" dirty="0"/>
          </a:p>
        </p:txBody>
      </p:sp>
      <p:sp>
        <p:nvSpPr>
          <p:cNvPr id="6" name="Content Placeholder 5"/>
          <p:cNvSpPr>
            <a:spLocks noGrp="1"/>
          </p:cNvSpPr>
          <p:nvPr>
            <p:ph sz="quarter" idx="4"/>
          </p:nvPr>
        </p:nvSpPr>
        <p:spPr>
          <a:xfrm>
            <a:off x="4645025" y="3287872"/>
            <a:ext cx="3822192" cy="2697163"/>
          </a:xfrm>
        </p:spPr>
        <p:txBody>
          <a:bodyPr>
            <a:normAutofit/>
          </a:bodyPr>
          <a:lstStyle/>
          <a:p>
            <a:r>
              <a:rPr lang="en-US" sz="2800" dirty="0" smtClean="0"/>
              <a:t>Comforter</a:t>
            </a:r>
          </a:p>
          <a:p>
            <a:r>
              <a:rPr lang="en-US" sz="2800" dirty="0" smtClean="0"/>
              <a:t>Mediator</a:t>
            </a:r>
          </a:p>
          <a:p>
            <a:r>
              <a:rPr lang="en-US" sz="2800" dirty="0" smtClean="0"/>
              <a:t>Warner</a:t>
            </a:r>
          </a:p>
          <a:p>
            <a:endParaRPr lang="en-US" sz="2800" dirty="0"/>
          </a:p>
        </p:txBody>
      </p:sp>
    </p:spTree>
    <p:extLst>
      <p:ext uri="{BB962C8B-B14F-4D97-AF65-F5344CB8AC3E}">
        <p14:creationId xmlns:p14="http://schemas.microsoft.com/office/powerpoint/2010/main" val="3053213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Vertic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arn(inVertical)">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barn(inVertical)">
                                      <p:cBhvr>
                                        <p:cTn id="42" dur="500"/>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barn(inVertical)">
                                      <p:cBhvr>
                                        <p:cTn id="4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82237" y="2675466"/>
            <a:ext cx="8572912" cy="3939967"/>
          </a:xfrm>
        </p:spPr>
        <p:txBody>
          <a:bodyPr>
            <a:normAutofit/>
          </a:bodyPr>
          <a:lstStyle/>
          <a:p>
            <a:r>
              <a:rPr lang="en-US" b="1" u="sng" dirty="0" smtClean="0"/>
              <a:t>Gift</a:t>
            </a:r>
            <a:r>
              <a:rPr lang="en-US" dirty="0" smtClean="0"/>
              <a:t> – </a:t>
            </a:r>
            <a:r>
              <a:rPr lang="en-US" i="1" dirty="0"/>
              <a:t>Peter said to them, “Repent, and each of you be baptized in the name of Jesus Christ for the forgiveness of your sins; and you will receive the gift of the Holy Spirit</a:t>
            </a:r>
            <a:r>
              <a:rPr lang="en-US" i="1" dirty="0" smtClean="0"/>
              <a:t>. </a:t>
            </a:r>
            <a:r>
              <a:rPr lang="en-US" dirty="0" smtClean="0"/>
              <a:t>(Acts 2:38)</a:t>
            </a:r>
            <a:endParaRPr lang="en-US" i="1" dirty="0" smtClean="0"/>
          </a:p>
          <a:p>
            <a:pPr>
              <a:spcBef>
                <a:spcPts val="1800"/>
              </a:spcBef>
            </a:pPr>
            <a:r>
              <a:rPr lang="en-US" b="1" u="sng" dirty="0" smtClean="0"/>
              <a:t>Indwelling</a:t>
            </a:r>
            <a:r>
              <a:rPr lang="en-US" dirty="0" smtClean="0"/>
              <a:t> – </a:t>
            </a:r>
            <a:r>
              <a:rPr lang="en-US" i="1" dirty="0"/>
              <a:t>However, you are not in the flesh but in the Spirit, if indeed the Spirit of God dwells in you. But if anyone does not have the Spirit of Christ, he does not belong to Him</a:t>
            </a:r>
            <a:r>
              <a:rPr lang="en-US" i="1" dirty="0" smtClean="0"/>
              <a:t>. </a:t>
            </a:r>
            <a:r>
              <a:rPr lang="en-US" dirty="0" smtClean="0"/>
              <a:t>(Rom. 8:9)</a:t>
            </a:r>
            <a:endParaRPr lang="en-US" i="1" dirty="0" smtClean="0"/>
          </a:p>
          <a:p>
            <a:pPr>
              <a:spcBef>
                <a:spcPts val="1800"/>
              </a:spcBef>
            </a:pPr>
            <a:r>
              <a:rPr lang="en-US" b="1" u="sng" dirty="0" smtClean="0"/>
              <a:t>Sealing</a:t>
            </a:r>
            <a:r>
              <a:rPr lang="en-US" dirty="0" smtClean="0"/>
              <a:t> – </a:t>
            </a:r>
            <a:r>
              <a:rPr lang="en-US" i="1" dirty="0"/>
              <a:t>Now He who establishes us with you in Christ and anointed us is God, </a:t>
            </a:r>
            <a:r>
              <a:rPr lang="en-US" i="1" dirty="0" smtClean="0"/>
              <a:t>who </a:t>
            </a:r>
            <a:r>
              <a:rPr lang="en-US" i="1" dirty="0"/>
              <a:t>also sealed us and gave us the Spirit in our hearts as a pledge</a:t>
            </a:r>
            <a:r>
              <a:rPr lang="en-US" i="1" dirty="0" smtClean="0"/>
              <a:t>. </a:t>
            </a:r>
            <a:r>
              <a:rPr lang="en-US" dirty="0" smtClean="0"/>
              <a:t>(2Cor. 1:21-22)</a:t>
            </a:r>
            <a:endParaRPr lang="en-US" i="1" dirty="0"/>
          </a:p>
        </p:txBody>
      </p:sp>
      <p:sp>
        <p:nvSpPr>
          <p:cNvPr id="2" name="Title 1"/>
          <p:cNvSpPr>
            <a:spLocks noGrp="1"/>
          </p:cNvSpPr>
          <p:nvPr>
            <p:ph type="title"/>
          </p:nvPr>
        </p:nvSpPr>
        <p:spPr/>
        <p:txBody>
          <a:bodyPr/>
          <a:lstStyle/>
          <a:p>
            <a:r>
              <a:rPr lang="en-US" b="1" u="sng" dirty="0" smtClean="0"/>
              <a:t>More Difficult Roles</a:t>
            </a:r>
            <a:endParaRPr lang="en-US" b="1" u="sng" dirty="0"/>
          </a:p>
        </p:txBody>
      </p:sp>
    </p:spTree>
    <p:extLst>
      <p:ext uri="{BB962C8B-B14F-4D97-AF65-F5344CB8AC3E}">
        <p14:creationId xmlns:p14="http://schemas.microsoft.com/office/powerpoint/2010/main" val="1502597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677" y="2305003"/>
            <a:ext cx="7408333" cy="3450696"/>
          </a:xfrm>
        </p:spPr>
        <p:txBody>
          <a:bodyPr>
            <a:normAutofit/>
          </a:bodyPr>
          <a:lstStyle/>
          <a:p>
            <a:r>
              <a:rPr lang="en-US" sz="2800" b="1" i="1" dirty="0" smtClean="0"/>
              <a:t>Override A Person’s Free Will</a:t>
            </a:r>
          </a:p>
          <a:p>
            <a:r>
              <a:rPr lang="en-US" sz="2800" b="1" i="1" dirty="0" smtClean="0"/>
              <a:t>Override A Person’s Faculties</a:t>
            </a:r>
            <a:endParaRPr lang="en-US" sz="2800" b="1" i="1" dirty="0"/>
          </a:p>
        </p:txBody>
      </p:sp>
      <p:sp>
        <p:nvSpPr>
          <p:cNvPr id="3" name="Title 2"/>
          <p:cNvSpPr>
            <a:spLocks noGrp="1"/>
          </p:cNvSpPr>
          <p:nvPr>
            <p:ph type="title"/>
          </p:nvPr>
        </p:nvSpPr>
        <p:spPr/>
        <p:txBody>
          <a:bodyPr>
            <a:normAutofit fontScale="90000"/>
          </a:bodyPr>
          <a:lstStyle/>
          <a:p>
            <a:r>
              <a:rPr lang="en-US" b="1" u="sng" dirty="0" smtClean="0"/>
              <a:t>What The Holy Spirit Does Not Do</a:t>
            </a:r>
            <a:endParaRPr lang="en-US" b="1" u="sng" dirty="0"/>
          </a:p>
        </p:txBody>
      </p:sp>
      <p:pic>
        <p:nvPicPr>
          <p:cNvPr id="4" name="Picture 3" descr="benny_hinn1992jpg.jpeg"/>
          <p:cNvPicPr>
            <a:picLocks noChangeAspect="1"/>
          </p:cNvPicPr>
          <p:nvPr/>
        </p:nvPicPr>
        <p:blipFill rotWithShape="1">
          <a:blip r:embed="rId2">
            <a:extLst>
              <a:ext uri="{28A0092B-C50C-407E-A947-70E740481C1C}">
                <a14:useLocalDpi xmlns:a14="http://schemas.microsoft.com/office/drawing/2010/main" val="0"/>
              </a:ext>
            </a:extLst>
          </a:blip>
          <a:srcRect t="22493"/>
          <a:stretch/>
        </p:blipFill>
        <p:spPr>
          <a:xfrm>
            <a:off x="0" y="3616437"/>
            <a:ext cx="9144000" cy="3259204"/>
          </a:xfrm>
          <a:prstGeom prst="rect">
            <a:avLst/>
          </a:prstGeom>
        </p:spPr>
      </p:pic>
    </p:spTree>
    <p:extLst>
      <p:ext uri="{BB962C8B-B14F-4D97-AF65-F5344CB8AC3E}">
        <p14:creationId xmlns:p14="http://schemas.microsoft.com/office/powerpoint/2010/main" val="314187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u="sng" dirty="0" smtClean="0"/>
              <a:t>The Christian’s Responsibility To The Holy Spirit</a:t>
            </a:r>
            <a:endParaRPr lang="en-US" b="1" u="sng" dirty="0"/>
          </a:p>
        </p:txBody>
      </p:sp>
      <p:sp>
        <p:nvSpPr>
          <p:cNvPr id="4" name="Text Placeholder 3"/>
          <p:cNvSpPr>
            <a:spLocks noGrp="1"/>
          </p:cNvSpPr>
          <p:nvPr>
            <p:ph type="body" idx="1"/>
          </p:nvPr>
        </p:nvSpPr>
        <p:spPr>
          <a:xfrm>
            <a:off x="4550200" y="2678114"/>
            <a:ext cx="4447701" cy="639762"/>
          </a:xfrm>
        </p:spPr>
        <p:txBody>
          <a:bodyPr/>
          <a:lstStyle/>
          <a:p>
            <a:r>
              <a:rPr lang="en-US" sz="3200" b="1" u="sng" dirty="0" smtClean="0"/>
              <a:t>Avoid:</a:t>
            </a:r>
            <a:endParaRPr lang="en-US" sz="3200" b="1" u="sng" dirty="0"/>
          </a:p>
        </p:txBody>
      </p:sp>
      <p:sp>
        <p:nvSpPr>
          <p:cNvPr id="5" name="Content Placeholder 4"/>
          <p:cNvSpPr>
            <a:spLocks noGrp="1"/>
          </p:cNvSpPr>
          <p:nvPr>
            <p:ph sz="half" idx="2"/>
          </p:nvPr>
        </p:nvSpPr>
        <p:spPr>
          <a:xfrm>
            <a:off x="4551053" y="3429000"/>
            <a:ext cx="4445214" cy="2697163"/>
          </a:xfrm>
        </p:spPr>
        <p:txBody>
          <a:bodyPr>
            <a:normAutofit/>
          </a:bodyPr>
          <a:lstStyle/>
          <a:p>
            <a:pPr>
              <a:buFont typeface="Wingdings" charset="2"/>
              <a:buChar char=""/>
            </a:pPr>
            <a:r>
              <a:rPr lang="en-US" sz="2800" dirty="0" smtClean="0"/>
              <a:t>Blasphemy (Matt. 12:31f)</a:t>
            </a:r>
          </a:p>
          <a:p>
            <a:pPr>
              <a:buFont typeface="Wingdings" charset="2"/>
              <a:buChar char=""/>
            </a:pPr>
            <a:r>
              <a:rPr lang="en-US" sz="2800" dirty="0" smtClean="0"/>
              <a:t>Quenching (1Thess. 5:19)</a:t>
            </a:r>
          </a:p>
          <a:p>
            <a:pPr>
              <a:buFont typeface="Wingdings" charset="2"/>
              <a:buChar char=""/>
            </a:pPr>
            <a:r>
              <a:rPr lang="en-US" sz="2800" dirty="0" smtClean="0"/>
              <a:t>Grieving (Eph. 4:30; Heb. 10:26-29)</a:t>
            </a:r>
            <a:endParaRPr lang="en-US" sz="2800" dirty="0"/>
          </a:p>
        </p:txBody>
      </p:sp>
      <p:sp>
        <p:nvSpPr>
          <p:cNvPr id="6" name="Text Placeholder 5"/>
          <p:cNvSpPr>
            <a:spLocks noGrp="1"/>
          </p:cNvSpPr>
          <p:nvPr>
            <p:ph type="body" sz="quarter" idx="3"/>
          </p:nvPr>
        </p:nvSpPr>
        <p:spPr>
          <a:xfrm>
            <a:off x="255906" y="1927227"/>
            <a:ext cx="3822192" cy="639762"/>
          </a:xfrm>
        </p:spPr>
        <p:txBody>
          <a:bodyPr>
            <a:normAutofit/>
          </a:bodyPr>
          <a:lstStyle/>
          <a:p>
            <a:r>
              <a:rPr lang="en-US" sz="3200" b="1" u="sng" dirty="0" smtClean="0"/>
              <a:t>To Please Him:</a:t>
            </a:r>
            <a:endParaRPr lang="en-US" sz="3200" b="1" u="sng" dirty="0"/>
          </a:p>
        </p:txBody>
      </p:sp>
      <p:sp>
        <p:nvSpPr>
          <p:cNvPr id="7" name="Content Placeholder 6"/>
          <p:cNvSpPr>
            <a:spLocks noGrp="1"/>
          </p:cNvSpPr>
          <p:nvPr>
            <p:ph sz="quarter" idx="4"/>
          </p:nvPr>
        </p:nvSpPr>
        <p:spPr>
          <a:xfrm>
            <a:off x="252731" y="2678114"/>
            <a:ext cx="3822192" cy="3849114"/>
          </a:xfrm>
        </p:spPr>
        <p:txBody>
          <a:bodyPr>
            <a:noAutofit/>
          </a:bodyPr>
          <a:lstStyle/>
          <a:p>
            <a:pPr>
              <a:buFont typeface="Wingdings" charset="2"/>
              <a:buChar char="ü"/>
            </a:pPr>
            <a:r>
              <a:rPr lang="en-US" sz="2800" dirty="0" smtClean="0"/>
              <a:t>Forsake The Flesh (Gal. 5:16-26)</a:t>
            </a:r>
          </a:p>
          <a:p>
            <a:pPr>
              <a:buFont typeface="Wingdings" charset="2"/>
              <a:buChar char="ü"/>
            </a:pPr>
            <a:r>
              <a:rPr lang="en-US" sz="2800" dirty="0" smtClean="0"/>
              <a:t>Walk By Him (Rom. 8:4, 14; 2Cor. 3:18)</a:t>
            </a:r>
          </a:p>
          <a:p>
            <a:pPr>
              <a:buFont typeface="Wingdings" charset="2"/>
              <a:buChar char="ü"/>
            </a:pPr>
            <a:r>
              <a:rPr lang="en-US" sz="2800" dirty="0" smtClean="0"/>
              <a:t>Produce His Fruit (Gal. 5:22f)</a:t>
            </a:r>
          </a:p>
          <a:p>
            <a:pPr>
              <a:buFont typeface="Wingdings" charset="2"/>
              <a:buChar char="ü"/>
            </a:pPr>
            <a:r>
              <a:rPr lang="en-US" sz="2800" dirty="0" smtClean="0"/>
              <a:t>Live As His Witnesses (2Cor. 3:1-3)</a:t>
            </a:r>
            <a:endParaRPr lang="en-US" sz="2800" dirty="0"/>
          </a:p>
        </p:txBody>
      </p:sp>
    </p:spTree>
    <p:extLst>
      <p:ext uri="{BB962C8B-B14F-4D97-AF65-F5344CB8AC3E}">
        <p14:creationId xmlns:p14="http://schemas.microsoft.com/office/powerpoint/2010/main" val="35611295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arn(inVertic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arn(inVertical)">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arn(inVertical)">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arn(inVertic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arn(inVertical)">
                                      <p:cBhvr>
                                        <p:cTn id="42" dur="5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barn(inVertical)">
                                      <p:cBhvr>
                                        <p:cTn id="4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794251"/>
            <a:ext cx="7772400" cy="1780108"/>
          </a:xfrm>
        </p:spPr>
        <p:txBody>
          <a:bodyPr>
            <a:noAutofit/>
          </a:bodyPr>
          <a:lstStyle/>
          <a:p>
            <a:r>
              <a:rPr lang="en-US" sz="6000" b="1" u="sng" dirty="0" smtClean="0"/>
              <a:t>Do YOU want the gift of the Holy Spirit?</a:t>
            </a:r>
            <a:endParaRPr lang="en-US" sz="6000" b="1" u="sng" dirty="0"/>
          </a:p>
        </p:txBody>
      </p:sp>
    </p:spTree>
    <p:extLst>
      <p:ext uri="{BB962C8B-B14F-4D97-AF65-F5344CB8AC3E}">
        <p14:creationId xmlns:p14="http://schemas.microsoft.com/office/powerpoint/2010/main" val="6088675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281</TotalTime>
  <Words>397</Words>
  <Application>Microsoft Macintosh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The Role &amp; Function  of the Holy Spirit</vt:lpstr>
      <vt:lpstr>Misunderstood</vt:lpstr>
      <vt:lpstr>Person/Member of Godhead</vt:lpstr>
      <vt:lpstr>Function In The Godhead</vt:lpstr>
      <vt:lpstr>Work of the Holy Spirit for Christians</vt:lpstr>
      <vt:lpstr>More Difficult Roles</vt:lpstr>
      <vt:lpstr>What The Holy Spirit Does Not Do</vt:lpstr>
      <vt:lpstr>The Christian’s Responsibility To The Holy Spirit</vt:lpstr>
      <vt:lpstr>Do YOU want the gift of the Holy Spirit?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&amp; Function  of the Holy Spirit</dc:title>
  <dc:creator>Eric Parker</dc:creator>
  <cp:lastModifiedBy>Eric Parker</cp:lastModifiedBy>
  <cp:revision>9</cp:revision>
  <dcterms:created xsi:type="dcterms:W3CDTF">2016-06-25T21:43:32Z</dcterms:created>
  <dcterms:modified xsi:type="dcterms:W3CDTF">2016-06-26T02:25:05Z</dcterms:modified>
</cp:coreProperties>
</file>