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8/6/16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208929"/>
            <a:ext cx="5648795" cy="1048684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Churches Of The Past:</a:t>
            </a:r>
            <a:endParaRPr lang="en-US" sz="4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399" y="5257800"/>
            <a:ext cx="5648795" cy="62179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Antioch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8354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254648"/>
            <a:ext cx="6508377" cy="1143000"/>
          </a:xfrm>
        </p:spPr>
        <p:txBody>
          <a:bodyPr/>
          <a:lstStyle/>
          <a:p>
            <a:r>
              <a:rPr lang="en-US" b="1" u="sng" dirty="0" smtClean="0"/>
              <a:t>A Brief History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0752"/>
            <a:ext cx="6508377" cy="3916363"/>
          </a:xfrm>
        </p:spPr>
        <p:txBody>
          <a:bodyPr/>
          <a:lstStyle/>
          <a:p>
            <a:r>
              <a:rPr lang="en-US" sz="2400" dirty="0" smtClean="0"/>
              <a:t>The Christian Dispersion (Acts 8:1-4; 11:19)</a:t>
            </a:r>
          </a:p>
          <a:p>
            <a:r>
              <a:rPr lang="en-US" sz="2400" dirty="0" smtClean="0"/>
              <a:t>Barnabas (Acts 11:22)</a:t>
            </a:r>
          </a:p>
          <a:p>
            <a:r>
              <a:rPr lang="en-US" sz="2400" dirty="0" smtClean="0"/>
              <a:t>Saul (Acts 11:25-26)</a:t>
            </a:r>
          </a:p>
          <a:p>
            <a:endParaRPr lang="en-US" dirty="0"/>
          </a:p>
        </p:txBody>
      </p:sp>
      <p:pic>
        <p:nvPicPr>
          <p:cNvPr id="4" name="Picture 3" descr="07-Antioch_115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3365"/>
            <a:ext cx="9144000" cy="38346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176112" y="4957115"/>
            <a:ext cx="866778" cy="384163"/>
          </a:xfrm>
          <a:prstGeom prst="ellipse">
            <a:avLst/>
          </a:prstGeom>
          <a:noFill/>
          <a:ln w="571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2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692"/>
            <a:ext cx="7391401" cy="1143000"/>
          </a:xfrm>
        </p:spPr>
        <p:txBody>
          <a:bodyPr/>
          <a:lstStyle/>
          <a:p>
            <a:r>
              <a:rPr lang="en-US" b="1" u="sng" dirty="0" smtClean="0"/>
              <a:t>Character: A Unique Church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7854"/>
            <a:ext cx="7626005" cy="5510146"/>
          </a:xfrm>
        </p:spPr>
        <p:txBody>
          <a:bodyPr>
            <a:no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first church we know of to be composed generally of both Jews </a:t>
            </a:r>
            <a:r>
              <a:rPr lang="en-US" sz="2400" dirty="0" smtClean="0"/>
              <a:t>and </a:t>
            </a:r>
            <a:r>
              <a:rPr lang="en-US" sz="2400" dirty="0"/>
              <a:t>Gentiles. Jews established it, but Gentiles were soon plentiful </a:t>
            </a:r>
            <a:endParaRPr lang="en-US" sz="2400" dirty="0" smtClean="0"/>
          </a:p>
          <a:p>
            <a:pPr lvl="1"/>
            <a:r>
              <a:rPr lang="en-US" sz="2400" i="1" dirty="0">
                <a:solidFill>
                  <a:srgbClr val="990000"/>
                </a:solidFill>
              </a:rPr>
              <a:t>and they sent this letter by them</a:t>
            </a:r>
            <a:r>
              <a:rPr lang="en-US" sz="2400" i="1" dirty="0" smtClean="0">
                <a:solidFill>
                  <a:srgbClr val="990000"/>
                </a:solidFill>
              </a:rPr>
              <a:t>, “</a:t>
            </a:r>
            <a:r>
              <a:rPr lang="en-US" sz="2400" i="1" dirty="0">
                <a:solidFill>
                  <a:srgbClr val="990000"/>
                </a:solidFill>
              </a:rPr>
              <a:t>The apostles and the brethren who are elders, to the brethren in Antioch and Syria and Cilicia who are from the Gentiles, greetings</a:t>
            </a:r>
            <a:r>
              <a:rPr lang="en-US" sz="2400" i="1" dirty="0" smtClean="0">
                <a:solidFill>
                  <a:srgbClr val="990000"/>
                </a:solidFill>
              </a:rPr>
              <a:t>. </a:t>
            </a:r>
            <a:r>
              <a:rPr lang="en-US" sz="2400" dirty="0" smtClean="0">
                <a:solidFill>
                  <a:srgbClr val="990000"/>
                </a:solidFill>
              </a:rPr>
              <a:t>(Acts 15:23)</a:t>
            </a:r>
            <a:endParaRPr lang="en-US" sz="2400" i="1" dirty="0" smtClean="0">
              <a:solidFill>
                <a:srgbClr val="990000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/>
              <a:t>name “Christians” </a:t>
            </a:r>
            <a:r>
              <a:rPr lang="en-US" sz="2400" dirty="0" smtClean="0"/>
              <a:t>was first </a:t>
            </a:r>
            <a:r>
              <a:rPr lang="en-US" sz="2400" dirty="0"/>
              <a:t>given </a:t>
            </a:r>
            <a:r>
              <a:rPr lang="en-US" sz="2400" dirty="0" smtClean="0"/>
              <a:t>there </a:t>
            </a:r>
          </a:p>
          <a:p>
            <a:pPr lvl="1"/>
            <a:r>
              <a:rPr lang="en-US" sz="2400" i="1" dirty="0" smtClean="0">
                <a:solidFill>
                  <a:srgbClr val="990000"/>
                </a:solidFill>
              </a:rPr>
              <a:t>and </a:t>
            </a:r>
            <a:r>
              <a:rPr lang="en-US" sz="2400" i="1" dirty="0">
                <a:solidFill>
                  <a:srgbClr val="990000"/>
                </a:solidFill>
              </a:rPr>
              <a:t>when </a:t>
            </a:r>
            <a:r>
              <a:rPr lang="en-US" sz="2400" i="1" dirty="0" smtClean="0">
                <a:solidFill>
                  <a:srgbClr val="990000"/>
                </a:solidFill>
              </a:rPr>
              <a:t>Barnabas had </a:t>
            </a:r>
            <a:r>
              <a:rPr lang="en-US" sz="2400" i="1" dirty="0">
                <a:solidFill>
                  <a:srgbClr val="990000"/>
                </a:solidFill>
              </a:rPr>
              <a:t>found </a:t>
            </a:r>
            <a:r>
              <a:rPr lang="en-US" sz="2400" i="1" dirty="0" smtClean="0">
                <a:solidFill>
                  <a:srgbClr val="990000"/>
                </a:solidFill>
              </a:rPr>
              <a:t>Paul, </a:t>
            </a:r>
            <a:r>
              <a:rPr lang="en-US" sz="2400" i="1" dirty="0">
                <a:solidFill>
                  <a:srgbClr val="990000"/>
                </a:solidFill>
              </a:rPr>
              <a:t>he brought him to Antioch. And for an entire year they met with the church and taught considerable numbers; and the disciples were first called Christians in Antioch</a:t>
            </a:r>
            <a:r>
              <a:rPr lang="en-US" sz="2400" i="1" dirty="0" smtClean="0">
                <a:solidFill>
                  <a:srgbClr val="990000"/>
                </a:solidFill>
              </a:rPr>
              <a:t>. </a:t>
            </a:r>
            <a:r>
              <a:rPr lang="en-US" sz="2400" dirty="0" smtClean="0">
                <a:solidFill>
                  <a:srgbClr val="990000"/>
                </a:solidFill>
              </a:rPr>
              <a:t>(Acts 11:26)</a:t>
            </a:r>
            <a:endParaRPr lang="en-US" sz="2400" i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5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891" y="-234492"/>
            <a:ext cx="7800999" cy="1143000"/>
          </a:xfrm>
        </p:spPr>
        <p:txBody>
          <a:bodyPr/>
          <a:lstStyle/>
          <a:p>
            <a:r>
              <a:rPr lang="en-US" b="1" u="sng" dirty="0" smtClean="0"/>
              <a:t>Character: A Church To Copy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5671"/>
            <a:ext cx="7585690" cy="3911600"/>
          </a:xfrm>
        </p:spPr>
        <p:txBody>
          <a:bodyPr>
            <a:normAutofit/>
          </a:bodyPr>
          <a:lstStyle/>
          <a:p>
            <a:r>
              <a:rPr lang="en-US" sz="2400" dirty="0"/>
              <a:t>Z</a:t>
            </a:r>
            <a:r>
              <a:rPr lang="en-US" sz="2400" dirty="0" smtClean="0"/>
              <a:t>ealous </a:t>
            </a:r>
            <a:r>
              <a:rPr lang="en-US" sz="2400" dirty="0"/>
              <a:t>in teaching and preaching (Acts 11:25f)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i="1" dirty="0">
                <a:solidFill>
                  <a:srgbClr val="990000"/>
                </a:solidFill>
              </a:rPr>
              <a:t>But Paul and Barnabas stayed in Antioch, teaching and preaching with many others also, the word of the Lord</a:t>
            </a:r>
            <a:r>
              <a:rPr lang="en-US" sz="2400" i="1" dirty="0" smtClean="0">
                <a:solidFill>
                  <a:srgbClr val="990000"/>
                </a:solidFill>
              </a:rPr>
              <a:t>. </a:t>
            </a:r>
            <a:r>
              <a:rPr lang="en-US" sz="2400" dirty="0" smtClean="0">
                <a:solidFill>
                  <a:srgbClr val="990000"/>
                </a:solidFill>
              </a:rPr>
              <a:t>(Acts 15</a:t>
            </a:r>
            <a:r>
              <a:rPr lang="en-US" sz="2400" dirty="0">
                <a:solidFill>
                  <a:srgbClr val="990000"/>
                </a:solidFill>
              </a:rPr>
              <a:t>:35). </a:t>
            </a:r>
            <a:endParaRPr lang="en-US" sz="2400" dirty="0" smtClean="0">
              <a:solidFill>
                <a:srgbClr val="990000"/>
              </a:solidFill>
            </a:endParaRPr>
          </a:p>
          <a:p>
            <a:r>
              <a:rPr lang="en-US" sz="2400" dirty="0"/>
              <a:t>Antioch was well supplied with teachers (13:1). </a:t>
            </a:r>
            <a:endParaRPr lang="en-US" sz="2400" dirty="0"/>
          </a:p>
        </p:txBody>
      </p:sp>
      <p:pic>
        <p:nvPicPr>
          <p:cNvPr id="5" name="Picture 4" descr="footste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725" y="701252"/>
            <a:ext cx="3109024" cy="920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00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234492"/>
            <a:ext cx="7391401" cy="1143000"/>
          </a:xfrm>
        </p:spPr>
        <p:txBody>
          <a:bodyPr/>
          <a:lstStyle/>
          <a:p>
            <a:r>
              <a:rPr lang="en-US" b="1" u="sng" dirty="0" smtClean="0"/>
              <a:t>Character: A Sending Church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5671"/>
            <a:ext cx="7391400" cy="3911600"/>
          </a:xfrm>
        </p:spPr>
        <p:txBody>
          <a:bodyPr/>
          <a:lstStyle/>
          <a:p>
            <a:r>
              <a:rPr lang="en-US" sz="2400" dirty="0"/>
              <a:t>It was most prominent in this work. It became the base of Paul’s preaching </a:t>
            </a:r>
            <a:r>
              <a:rPr lang="en-US" sz="2400" dirty="0" smtClean="0"/>
              <a:t>tours. 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journey began/ended </a:t>
            </a:r>
            <a:r>
              <a:rPr lang="en-US" sz="2400" dirty="0"/>
              <a:t>in Antioch (13:1</a:t>
            </a:r>
            <a:r>
              <a:rPr lang="en-US" sz="2400" dirty="0" smtClean="0"/>
              <a:t>-3</a:t>
            </a:r>
            <a:r>
              <a:rPr lang="en-US" sz="2400" dirty="0"/>
              <a:t>; 14:26-28).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journey </a:t>
            </a:r>
            <a:r>
              <a:rPr lang="en-US" sz="2400" dirty="0"/>
              <a:t>also started at Antioch and Paul returned there </a:t>
            </a:r>
            <a:r>
              <a:rPr lang="en-US" sz="2400" dirty="0" smtClean="0"/>
              <a:t>(</a:t>
            </a:r>
            <a:r>
              <a:rPr lang="en-US" sz="2400" dirty="0"/>
              <a:t>15:35-41; 18:</a:t>
            </a:r>
            <a:r>
              <a:rPr lang="en-US" sz="2400" dirty="0" smtClean="0"/>
              <a:t>21-22)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pic>
        <p:nvPicPr>
          <p:cNvPr id="5" name="Picture 4" descr="liahonlp.nfo-o-1a8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7685"/>
            <a:ext cx="9144000" cy="314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9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174024"/>
            <a:ext cx="7391401" cy="1143000"/>
          </a:xfrm>
        </p:spPr>
        <p:txBody>
          <a:bodyPr/>
          <a:lstStyle/>
          <a:p>
            <a:r>
              <a:rPr lang="en-US" b="1" u="sng" dirty="0" smtClean="0"/>
              <a:t>Character: A Benevolent Church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6139"/>
            <a:ext cx="7391400" cy="4309816"/>
          </a:xfrm>
        </p:spPr>
        <p:txBody>
          <a:bodyPr>
            <a:normAutofit/>
          </a:bodyPr>
          <a:lstStyle/>
          <a:p>
            <a:r>
              <a:rPr lang="en-US" sz="2400" dirty="0"/>
              <a:t>They must have been liberal in their giving.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/>
              <a:t>They sent relief according to ability to Judea (11:29f). This is the first </a:t>
            </a:r>
            <a:r>
              <a:rPr lang="en-US" sz="2400" dirty="0" smtClean="0"/>
              <a:t>record </a:t>
            </a:r>
            <a:r>
              <a:rPr lang="en-US" sz="2400" dirty="0"/>
              <a:t>we have of one church sending money to another church. </a:t>
            </a:r>
            <a:r>
              <a:rPr lang="en-US" sz="2400" dirty="0" smtClean="0"/>
              <a:t>Learn </a:t>
            </a:r>
            <a:r>
              <a:rPr lang="en-US" sz="2400" dirty="0"/>
              <a:t>what it was for!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was a benevolent need in Judea greater than could be handled by the </a:t>
            </a:r>
            <a:r>
              <a:rPr lang="en-US" sz="2400" dirty="0" smtClean="0"/>
              <a:t>receiving </a:t>
            </a:r>
            <a:r>
              <a:rPr lang="en-US" sz="2400" dirty="0"/>
              <a:t>churches. Antioch recognized the local churches as medium </a:t>
            </a:r>
            <a:r>
              <a:rPr lang="en-US" sz="2400" dirty="0" smtClean="0"/>
              <a:t>through </a:t>
            </a:r>
            <a:r>
              <a:rPr lang="en-US" sz="2400" dirty="0"/>
              <a:t>which to work as they sent it to the elders.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" y="5435955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Ben</a:t>
            </a:r>
            <a:r>
              <a:rPr lang="en-US" sz="7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vol</a:t>
            </a:r>
            <a:r>
              <a:rPr lang="en-US" sz="7200" b="1" dirty="0" smtClean="0"/>
              <a:t>ence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20809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63" y="229096"/>
            <a:ext cx="7388352" cy="1143000"/>
          </a:xfrm>
        </p:spPr>
        <p:txBody>
          <a:bodyPr/>
          <a:lstStyle/>
          <a:p>
            <a:pPr algn="ctr"/>
            <a:r>
              <a:rPr lang="en-US" b="1" u="sng" dirty="0" smtClean="0"/>
              <a:t>Character: A Church That Respected Divine Authority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62839" y="1508158"/>
            <a:ext cx="3781469" cy="639762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Church Autonomy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2839" y="2290774"/>
            <a:ext cx="3781469" cy="4219539"/>
          </a:xfrm>
        </p:spPr>
        <p:txBody>
          <a:bodyPr>
            <a:noAutofit/>
          </a:bodyPr>
          <a:lstStyle/>
          <a:p>
            <a:r>
              <a:rPr lang="en-US" sz="2200" dirty="0" smtClean="0"/>
              <a:t>Autonomy and Local Oversight (Acts 11:30)</a:t>
            </a:r>
          </a:p>
          <a:p>
            <a:r>
              <a:rPr lang="en-US" sz="2200" dirty="0"/>
              <a:t>Each congregation should work and pray toward the appointment of </a:t>
            </a:r>
            <a:r>
              <a:rPr lang="en-US" sz="2200" dirty="0" smtClean="0"/>
              <a:t>elders</a:t>
            </a:r>
            <a:r>
              <a:rPr lang="en-US" sz="2200" dirty="0"/>
              <a:t>. </a:t>
            </a:r>
            <a:r>
              <a:rPr lang="en-US" sz="2200" dirty="0"/>
              <a:t>N</a:t>
            </a:r>
            <a:r>
              <a:rPr lang="en-US" sz="2200" dirty="0" smtClean="0"/>
              <a:t>o </a:t>
            </a:r>
            <a:r>
              <a:rPr lang="en-US" sz="2200" dirty="0"/>
              <a:t>church should </a:t>
            </a:r>
            <a:r>
              <a:rPr lang="en-US" sz="2200" dirty="0" smtClean="0"/>
              <a:t>be</a:t>
            </a:r>
            <a:r>
              <a:rPr lang="en-US" sz="2200" dirty="0"/>
              <a:t> </a:t>
            </a:r>
            <a:r>
              <a:rPr lang="en-US" sz="2200" dirty="0" smtClean="0"/>
              <a:t>satisfied </a:t>
            </a:r>
            <a:r>
              <a:rPr lang="en-US" sz="2200" dirty="0"/>
              <a:t>to do </a:t>
            </a:r>
            <a:r>
              <a:rPr lang="en-US" sz="2200" dirty="0" smtClean="0"/>
              <a:t>without elders.</a:t>
            </a:r>
            <a:endParaRPr lang="en-US" sz="2200" dirty="0"/>
          </a:p>
          <a:p>
            <a:r>
              <a:rPr lang="en-US" sz="2200" dirty="0" smtClean="0"/>
              <a:t>There </a:t>
            </a:r>
            <a:r>
              <a:rPr lang="en-US" sz="2200" dirty="0"/>
              <a:t>should be a determined effort to train men to be </a:t>
            </a:r>
            <a:r>
              <a:rPr lang="en-US" sz="2200" dirty="0" smtClean="0"/>
              <a:t>elders.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00339" y="1508158"/>
            <a:ext cx="3566160" cy="639762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Apostolic Authority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00339" y="2290774"/>
            <a:ext cx="3566160" cy="4219539"/>
          </a:xfrm>
        </p:spPr>
        <p:txBody>
          <a:bodyPr/>
          <a:lstStyle/>
          <a:p>
            <a:r>
              <a:rPr lang="en-US" sz="2200" dirty="0" smtClean="0"/>
              <a:t>The Final Authority (Acts 15:1-2)</a:t>
            </a:r>
          </a:p>
          <a:p>
            <a:r>
              <a:rPr lang="en-US" sz="2200" dirty="0" smtClean="0"/>
              <a:t>When </a:t>
            </a:r>
            <a:r>
              <a:rPr lang="en-US" sz="2200" dirty="0"/>
              <a:t>a problem or controversy arises in the church, we should go to the </a:t>
            </a:r>
            <a:r>
              <a:rPr lang="en-US" sz="2200" dirty="0"/>
              <a:t>A</a:t>
            </a:r>
            <a:r>
              <a:rPr lang="en-US" sz="2200" dirty="0" smtClean="0"/>
              <a:t>postles</a:t>
            </a:r>
            <a:r>
              <a:rPr lang="en-US" sz="2200" dirty="0"/>
              <a:t>.</a:t>
            </a:r>
          </a:p>
          <a:p>
            <a:r>
              <a:rPr lang="en-US" sz="2200" dirty="0" smtClean="0"/>
              <a:t>What </a:t>
            </a:r>
            <a:r>
              <a:rPr lang="en-US" sz="2200" dirty="0"/>
              <a:t>the </a:t>
            </a:r>
            <a:r>
              <a:rPr lang="en-US" sz="2200" dirty="0" smtClean="0"/>
              <a:t>Bible </a:t>
            </a:r>
            <a:r>
              <a:rPr lang="en-US" sz="2200" dirty="0"/>
              <a:t>teaches is the work of the Spirit through the apostles (1Pet. </a:t>
            </a:r>
            <a:r>
              <a:rPr lang="en-US" sz="2200" dirty="0" smtClean="0"/>
              <a:t>1</a:t>
            </a:r>
            <a:r>
              <a:rPr lang="en-US" sz="2200" dirty="0"/>
              <a:t>:2).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94515" y="2499315"/>
            <a:ext cx="8151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smtClean="0">
                <a:solidFill>
                  <a:schemeClr val="accent1"/>
                </a:solidFill>
              </a:rPr>
              <a:t>CENI</a:t>
            </a:r>
            <a:endParaRPr lang="en-US" sz="5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1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0" y="-113556"/>
            <a:ext cx="7589931" cy="1143000"/>
          </a:xfrm>
        </p:spPr>
        <p:txBody>
          <a:bodyPr/>
          <a:lstStyle/>
          <a:p>
            <a:pPr algn="ctr"/>
            <a:r>
              <a:rPr lang="en-US" b="1" u="sng" dirty="0" smtClean="0"/>
              <a:t>Character: A Growing Church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5620" y="1409140"/>
            <a:ext cx="3566160" cy="639762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Faithfulness Incites Growth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5620" y="2257447"/>
            <a:ext cx="3566160" cy="3868716"/>
          </a:xfrm>
        </p:spPr>
        <p:txBody>
          <a:bodyPr>
            <a:normAutofit/>
          </a:bodyPr>
          <a:lstStyle/>
          <a:p>
            <a:r>
              <a:rPr lang="en-US" sz="2200" dirty="0"/>
              <a:t>They grew because they were all the things we have </a:t>
            </a:r>
            <a:r>
              <a:rPr lang="en-US" sz="2200" dirty="0" smtClean="0"/>
              <a:t>studied so far.</a:t>
            </a:r>
            <a:endParaRPr lang="en-US" sz="2200" dirty="0"/>
          </a:p>
          <a:p>
            <a:r>
              <a:rPr lang="en-US" sz="2200" dirty="0" smtClean="0"/>
              <a:t>When </a:t>
            </a:r>
            <a:r>
              <a:rPr lang="en-US" sz="2200" dirty="0"/>
              <a:t>we practice the teaching of the NT, we do not have to worry about </a:t>
            </a:r>
            <a:r>
              <a:rPr lang="en-US" sz="2200" dirty="0" smtClean="0"/>
              <a:t>growth</a:t>
            </a:r>
            <a:r>
              <a:rPr lang="en-US" sz="2200" dirty="0"/>
              <a:t>. It will come as a result of God’s law (1Cor. 3:6)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077811" y="1409140"/>
            <a:ext cx="3566160" cy="639762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Studying God’s Word Incites Growth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077810" y="2257447"/>
            <a:ext cx="3783657" cy="3868716"/>
          </a:xfrm>
        </p:spPr>
        <p:txBody>
          <a:bodyPr>
            <a:noAutofit/>
          </a:bodyPr>
          <a:lstStyle/>
          <a:p>
            <a:r>
              <a:rPr lang="en-US" sz="2200" dirty="0"/>
              <a:t>W</a:t>
            </a:r>
            <a:r>
              <a:rPr lang="en-US" sz="2200" dirty="0" smtClean="0"/>
              <a:t>hy </a:t>
            </a:r>
            <a:r>
              <a:rPr lang="en-US" sz="2200" dirty="0"/>
              <a:t>they were strong (Acts 11:16; 15:35</a:t>
            </a:r>
            <a:r>
              <a:rPr lang="en-US" sz="2200" dirty="0" smtClean="0"/>
              <a:t>) </a:t>
            </a:r>
          </a:p>
          <a:p>
            <a:r>
              <a:rPr lang="en-US" sz="2200" dirty="0" smtClean="0"/>
              <a:t>People </a:t>
            </a:r>
            <a:r>
              <a:rPr lang="en-US" sz="2200" dirty="0"/>
              <a:t>must desire to be </a:t>
            </a:r>
            <a:r>
              <a:rPr lang="en-US" sz="2200" dirty="0" smtClean="0"/>
              <a:t>taught </a:t>
            </a:r>
            <a:r>
              <a:rPr lang="en-US" sz="2200" dirty="0"/>
              <a:t>before you can teach them anything (Matt. 6:33; 5:6)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 smtClean="0"/>
              <a:t>We </a:t>
            </a:r>
            <a:r>
              <a:rPr lang="en-US" sz="2200" dirty="0"/>
              <a:t>must always be willing to accept what the Bible says even if it is </a:t>
            </a:r>
            <a:r>
              <a:rPr lang="en-US" sz="2200" dirty="0" smtClean="0"/>
              <a:t>contrary </a:t>
            </a:r>
            <a:r>
              <a:rPr lang="en-US" sz="2200" dirty="0"/>
              <a:t>to what we have always believed.</a:t>
            </a:r>
          </a:p>
          <a:p>
            <a:endParaRPr lang="en-US" sz="2200" dirty="0"/>
          </a:p>
        </p:txBody>
      </p:sp>
      <p:pic>
        <p:nvPicPr>
          <p:cNvPr id="9" name="Picture 8" descr="growth series static showcase_db5eebf09c4eaa2a979c0b7d14109e0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4" r="19571"/>
          <a:stretch/>
        </p:blipFill>
        <p:spPr>
          <a:xfrm>
            <a:off x="7861467" y="2048902"/>
            <a:ext cx="1282532" cy="480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1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6781-07182015-3-john-1-11-soci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3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0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85</TotalTime>
  <Words>606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Churches Of The Past:</vt:lpstr>
      <vt:lpstr>A Brief History</vt:lpstr>
      <vt:lpstr>Character: A Unique Church</vt:lpstr>
      <vt:lpstr>Character: A Church To Copy</vt:lpstr>
      <vt:lpstr>Character: A Sending Church</vt:lpstr>
      <vt:lpstr>Character: A Benevolent Church</vt:lpstr>
      <vt:lpstr>Character: A Church That Respected Divine Authority</vt:lpstr>
      <vt:lpstr>Character: A Growing Church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Churches Of The Past:</dc:title>
  <dc:creator>Eric Parker</dc:creator>
  <cp:lastModifiedBy>Eric Parker</cp:lastModifiedBy>
  <cp:revision>10</cp:revision>
  <dcterms:created xsi:type="dcterms:W3CDTF">2016-08-07T01:36:51Z</dcterms:created>
  <dcterms:modified xsi:type="dcterms:W3CDTF">2016-08-07T03:02:17Z</dcterms:modified>
</cp:coreProperties>
</file>