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51C7ECD-A88C-8549-8D38-55F8871D03B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8AD0091-5801-AD40-8FBD-BD347424F1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microsoft.com/office/2007/relationships/hdphoto" Target="../media/hdphoto3.wdp"/><Relationship Id="rId5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microsoft.com/office/2007/relationships/hdphoto" Target="../media/hdphoto5.wdp"/><Relationship Id="rId5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4" Type="http://schemas.microsoft.com/office/2007/relationships/hdphoto" Target="../media/hdphoto7.wdp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microsoft.com/office/2007/relationships/hdphoto" Target="../media/hdphoto8.wdp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037" y="410073"/>
            <a:ext cx="5041210" cy="5930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u="sng" dirty="0" smtClean="0"/>
              <a:t>HOPE</a:t>
            </a:r>
            <a:endParaRPr lang="en-US" sz="8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Anchor Of The Soul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947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599" y="969456"/>
            <a:ext cx="6711539" cy="3657599"/>
          </a:xfrm>
        </p:spPr>
        <p:txBody>
          <a:bodyPr>
            <a:normAutofit/>
          </a:bodyPr>
          <a:lstStyle/>
          <a:p>
            <a:pPr>
              <a:spcBef>
                <a:spcPts val="4800"/>
              </a:spcBef>
            </a:pPr>
            <a:r>
              <a:rPr lang="en-US" sz="2800" dirty="0">
                <a:effectLst/>
              </a:rPr>
              <a:t>Hope is </a:t>
            </a:r>
            <a:r>
              <a:rPr lang="en-US" sz="2800" dirty="0" smtClean="0">
                <a:effectLst/>
              </a:rPr>
              <a:t>earnest </a:t>
            </a:r>
            <a:r>
              <a:rPr lang="en-US" sz="2800" dirty="0">
                <a:effectLst/>
              </a:rPr>
              <a:t>desire for some good</a:t>
            </a:r>
            <a:r>
              <a:rPr lang="en-US" sz="2800" dirty="0">
                <a:effectLst/>
              </a:rPr>
              <a:t> </a:t>
            </a:r>
            <a:endParaRPr lang="en-US" sz="2800" dirty="0" smtClean="0">
              <a:effectLst/>
            </a:endParaRPr>
          </a:p>
          <a:p>
            <a:pPr>
              <a:spcBef>
                <a:spcPts val="4800"/>
              </a:spcBef>
            </a:pPr>
            <a:r>
              <a:rPr lang="en-US" sz="2800" dirty="0">
                <a:effectLst/>
              </a:rPr>
              <a:t>O</a:t>
            </a:r>
            <a:r>
              <a:rPr lang="en-US" sz="2800" dirty="0" smtClean="0">
                <a:effectLst/>
              </a:rPr>
              <a:t>bject </a:t>
            </a:r>
            <a:r>
              <a:rPr lang="en-US" sz="2800" dirty="0">
                <a:effectLst/>
              </a:rPr>
              <a:t>of hope must be </a:t>
            </a:r>
            <a:r>
              <a:rPr lang="en-US" sz="2800" u="sng" dirty="0">
                <a:effectLst/>
              </a:rPr>
              <a:t>future</a:t>
            </a:r>
            <a:r>
              <a:rPr lang="en-US" sz="2800" dirty="0">
                <a:effectLst/>
              </a:rPr>
              <a:t> good.</a:t>
            </a:r>
            <a:r>
              <a:rPr lang="en-US" sz="2800" dirty="0">
                <a:effectLst/>
              </a:rPr>
              <a:t> </a:t>
            </a:r>
            <a:endParaRPr lang="en-US" sz="2800" dirty="0" smtClean="0">
              <a:effectLst/>
            </a:endParaRPr>
          </a:p>
          <a:p>
            <a:pPr>
              <a:spcBef>
                <a:spcPts val="4800"/>
              </a:spcBef>
            </a:pPr>
            <a:r>
              <a:rPr lang="en-US" sz="2800" dirty="0">
                <a:effectLst/>
              </a:rPr>
              <a:t>The object of hope must be attainable. There can be no hope otherwise</a:t>
            </a:r>
            <a:r>
              <a:rPr lang="en-US" sz="2800" dirty="0" smtClean="0">
                <a:effectLst/>
              </a:rPr>
              <a:t>.</a:t>
            </a:r>
            <a:endParaRPr lang="en-US" sz="28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9072" y="4856645"/>
            <a:ext cx="6406066" cy="914400"/>
          </a:xfrm>
        </p:spPr>
        <p:txBody>
          <a:bodyPr/>
          <a:lstStyle/>
          <a:p>
            <a:pPr algn="ctr"/>
            <a:r>
              <a:rPr lang="en-US" b="1" u="sng" dirty="0" smtClean="0">
                <a:effectLst/>
              </a:rPr>
              <a:t>Hope’s Core Nature</a:t>
            </a:r>
            <a:endParaRPr lang="en-US" u="sng" dirty="0"/>
          </a:p>
        </p:txBody>
      </p:sp>
      <p:pic>
        <p:nvPicPr>
          <p:cNvPr id="5" name="Picture 4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4634516"/>
            <a:ext cx="1381903" cy="1625768"/>
          </a:xfrm>
          <a:prstGeom prst="rect">
            <a:avLst/>
          </a:prstGeom>
        </p:spPr>
      </p:pic>
      <p:pic>
        <p:nvPicPr>
          <p:cNvPr id="6" name="Picture 5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2616852"/>
            <a:ext cx="1381903" cy="1625768"/>
          </a:xfrm>
          <a:prstGeom prst="rect">
            <a:avLst/>
          </a:prstGeom>
        </p:spPr>
      </p:pic>
      <p:pic>
        <p:nvPicPr>
          <p:cNvPr id="7" name="Picture 6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585021"/>
            <a:ext cx="1381903" cy="16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3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5964" y="1310116"/>
            <a:ext cx="6096000" cy="280125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The anchor is essential to secure the vessel in times of storms and peril</a:t>
            </a:r>
            <a:r>
              <a:rPr lang="en-US" sz="2800" dirty="0" smtClean="0">
                <a:effectLst/>
              </a:rPr>
              <a:t>.</a:t>
            </a:r>
          </a:p>
          <a:p>
            <a:pPr marL="18288" indent="0" algn="r">
              <a:spcBef>
                <a:spcPts val="2400"/>
              </a:spcBef>
              <a:buNone/>
            </a:pPr>
            <a:r>
              <a:rPr lang="en-US" sz="2800" i="1" dirty="0">
                <a:effectLst/>
              </a:rPr>
              <a:t>“For I know that my Redeemer lives</a:t>
            </a:r>
            <a:r>
              <a:rPr lang="en-US" sz="2800" i="1" dirty="0" smtClean="0">
                <a:effectLst/>
              </a:rPr>
              <a:t>, and </a:t>
            </a:r>
            <a:r>
              <a:rPr lang="en-US" sz="2800" i="1" dirty="0">
                <a:effectLst/>
              </a:rPr>
              <a:t>at the last he will stand upon the earth</a:t>
            </a:r>
            <a:r>
              <a:rPr lang="en-US" sz="2800" i="1" dirty="0" smtClean="0">
                <a:effectLst/>
              </a:rPr>
              <a:t>.” </a:t>
            </a:r>
            <a:r>
              <a:rPr lang="en-US" sz="2800" dirty="0" smtClean="0">
                <a:effectLst/>
              </a:rPr>
              <a:t>(Job 19:25)</a:t>
            </a:r>
            <a:endParaRPr lang="en-US" sz="2800" dirty="0">
              <a:effectLst/>
            </a:endParaRP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An anchor must be used, otherwise it is of no service to a ship.</a:t>
            </a:r>
            <a:r>
              <a:rPr lang="en-US" sz="2800" dirty="0">
                <a:effectLst/>
              </a:rPr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6078" y="4876800"/>
            <a:ext cx="6974538" cy="914400"/>
          </a:xfrm>
        </p:spPr>
        <p:txBody>
          <a:bodyPr/>
          <a:lstStyle/>
          <a:p>
            <a:pPr algn="ctr"/>
            <a:r>
              <a:rPr lang="en-US" b="1" u="sng" dirty="0">
                <a:effectLst/>
              </a:rPr>
              <a:t>Hope’s </a:t>
            </a:r>
            <a:r>
              <a:rPr lang="en-US" b="1" u="sng" dirty="0" smtClean="0">
                <a:effectLst/>
              </a:rPr>
              <a:t>Characteristics</a:t>
            </a:r>
            <a:endParaRPr lang="en-US" b="1" u="sng" dirty="0"/>
          </a:p>
        </p:txBody>
      </p:sp>
      <p:pic>
        <p:nvPicPr>
          <p:cNvPr id="5" name="Picture 4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4634516"/>
            <a:ext cx="1381903" cy="1625768"/>
          </a:xfrm>
          <a:prstGeom prst="rect">
            <a:avLst/>
          </a:prstGeom>
        </p:spPr>
      </p:pic>
      <p:pic>
        <p:nvPicPr>
          <p:cNvPr id="6" name="Picture 5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2616852"/>
            <a:ext cx="1381903" cy="1625768"/>
          </a:xfrm>
          <a:prstGeom prst="rect">
            <a:avLst/>
          </a:prstGeom>
        </p:spPr>
      </p:pic>
      <p:pic>
        <p:nvPicPr>
          <p:cNvPr id="7" name="Picture 6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585021"/>
            <a:ext cx="1381903" cy="16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6594" y="685801"/>
            <a:ext cx="6096000" cy="394871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We cannot overemphasize the importance of hope to the proper development of </a:t>
            </a:r>
            <a:r>
              <a:rPr lang="en-US" sz="2800" dirty="0" smtClean="0">
                <a:effectLst/>
              </a:rPr>
              <a:t>our </a:t>
            </a:r>
            <a:r>
              <a:rPr lang="en-US" sz="2800" dirty="0">
                <a:effectLst/>
              </a:rPr>
              <a:t>character.</a:t>
            </a:r>
            <a:r>
              <a:rPr lang="en-US" sz="2800" dirty="0">
                <a:effectLst/>
              </a:rPr>
              <a:t> </a:t>
            </a:r>
            <a:endParaRPr lang="en-US" sz="2800" dirty="0" smtClean="0">
              <a:effectLst/>
            </a:endParaRP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Such hope is vital to our labors in Christ.</a:t>
            </a:r>
            <a:r>
              <a:rPr lang="en-US" sz="2800" dirty="0">
                <a:effectLst/>
              </a:rPr>
              <a:t> </a:t>
            </a:r>
            <a:endParaRPr lang="en-US" sz="2800" dirty="0" smtClean="0">
              <a:effectLst/>
            </a:endParaRP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It is hope that puts sweetness into our </a:t>
            </a:r>
            <a:r>
              <a:rPr lang="en-US" sz="2800" dirty="0" smtClean="0">
                <a:effectLst/>
              </a:rPr>
              <a:t>lives!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6594" y="4876800"/>
            <a:ext cx="6187440" cy="914400"/>
          </a:xfrm>
        </p:spPr>
        <p:txBody>
          <a:bodyPr/>
          <a:lstStyle/>
          <a:p>
            <a:pPr algn="ctr"/>
            <a:r>
              <a:rPr lang="en-US" b="1" u="sng" dirty="0" smtClean="0">
                <a:effectLst/>
              </a:rPr>
              <a:t>Hope Is Crucial</a:t>
            </a:r>
            <a:endParaRPr lang="en-US" u="sng" dirty="0"/>
          </a:p>
        </p:txBody>
      </p:sp>
      <p:pic>
        <p:nvPicPr>
          <p:cNvPr id="5" name="Picture 4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4634516"/>
            <a:ext cx="1381903" cy="1625768"/>
          </a:xfrm>
          <a:prstGeom prst="rect">
            <a:avLst/>
          </a:prstGeom>
        </p:spPr>
      </p:pic>
      <p:pic>
        <p:nvPicPr>
          <p:cNvPr id="6" name="Picture 5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2616852"/>
            <a:ext cx="1381903" cy="1625768"/>
          </a:xfrm>
          <a:prstGeom prst="rect">
            <a:avLst/>
          </a:prstGeom>
        </p:spPr>
      </p:pic>
      <p:pic>
        <p:nvPicPr>
          <p:cNvPr id="7" name="Picture 6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585021"/>
            <a:ext cx="1381903" cy="16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1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13288" y="947829"/>
            <a:ext cx="6782307" cy="365759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Our text says it is </a:t>
            </a:r>
            <a:r>
              <a:rPr lang="en-US" sz="2800" i="1" dirty="0">
                <a:effectLst/>
              </a:rPr>
              <a:t>“both sure and steadfast.”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The Christian’s hope cannot fail unless the truthfulness of God fails.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Our hope cannot fail unless God can fail and lose His power.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Be assured in your hope of </a:t>
            </a:r>
            <a:r>
              <a:rPr lang="en-US" sz="2800" dirty="0" smtClean="0">
                <a:effectLst/>
              </a:rPr>
              <a:t>salvation</a:t>
            </a:r>
            <a:r>
              <a:rPr lang="en-US" sz="2800" dirty="0">
                <a:effectLst/>
              </a:rPr>
              <a:t>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56128" y="5138828"/>
            <a:ext cx="6187440" cy="914400"/>
          </a:xfrm>
        </p:spPr>
        <p:txBody>
          <a:bodyPr/>
          <a:lstStyle/>
          <a:p>
            <a:pPr algn="ctr"/>
            <a:r>
              <a:rPr lang="en-US" b="1" u="sng" dirty="0">
                <a:effectLst/>
              </a:rPr>
              <a:t>Hope’s </a:t>
            </a:r>
            <a:r>
              <a:rPr lang="en-US" b="1" u="sng" dirty="0" smtClean="0">
                <a:effectLst/>
              </a:rPr>
              <a:t>Certainty</a:t>
            </a:r>
            <a:endParaRPr lang="en-US" b="1" u="sng" dirty="0"/>
          </a:p>
        </p:txBody>
      </p:sp>
      <p:pic>
        <p:nvPicPr>
          <p:cNvPr id="5" name="Picture 4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4634516"/>
            <a:ext cx="1381903" cy="1625768"/>
          </a:xfrm>
          <a:prstGeom prst="rect">
            <a:avLst/>
          </a:prstGeom>
        </p:spPr>
      </p:pic>
      <p:pic>
        <p:nvPicPr>
          <p:cNvPr id="6" name="Picture 5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2616852"/>
            <a:ext cx="1381903" cy="1625768"/>
          </a:xfrm>
          <a:prstGeom prst="rect">
            <a:avLst/>
          </a:prstGeom>
        </p:spPr>
      </p:pic>
      <p:pic>
        <p:nvPicPr>
          <p:cNvPr id="7" name="Picture 6" descr="anchor-1667691_960_72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7" y="585021"/>
            <a:ext cx="1381903" cy="16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5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7240" y="4292282"/>
            <a:ext cx="7543800" cy="914400"/>
          </a:xfrm>
        </p:spPr>
        <p:txBody>
          <a:bodyPr/>
          <a:lstStyle/>
          <a:p>
            <a:pPr algn="ctr"/>
            <a:r>
              <a:rPr lang="en-US" i="1" dirty="0">
                <a:effectLst/>
              </a:rPr>
              <a:t>Let those who are hopeless come to the </a:t>
            </a:r>
            <a:r>
              <a:rPr lang="en-US" i="1" dirty="0" smtClean="0">
                <a:effectLst/>
              </a:rPr>
              <a:t>Lord</a:t>
            </a:r>
            <a:r>
              <a:rPr lang="en-US" i="1" dirty="0">
                <a:effectLst/>
              </a:rPr>
              <a:t>!</a:t>
            </a:r>
            <a:r>
              <a:rPr lang="en-US" i="1" dirty="0" smtClean="0">
                <a:effectLst/>
              </a:rPr>
              <a:t> </a:t>
            </a:r>
            <a:r>
              <a:rPr lang="en-US" i="1" dirty="0">
                <a:effectLst/>
              </a:rPr>
              <a:t>There is in the gospel, ample grace for hope to all who receive the Word (James 1:21).</a:t>
            </a:r>
            <a:r>
              <a:rPr lang="en-US" i="1" dirty="0">
                <a:effectLst/>
              </a:rPr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793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32</TotalTime>
  <Words>217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HOPE</vt:lpstr>
      <vt:lpstr>Hope’s Core Nature</vt:lpstr>
      <vt:lpstr>Hope’s Characteristics</vt:lpstr>
      <vt:lpstr>Hope Is Crucial</vt:lpstr>
      <vt:lpstr>Hope’s Certainty</vt:lpstr>
      <vt:lpstr>Let those who are hopeless come to the Lord! There is in the gospel, ample grace for hope to all who receive the Word (James 1:21).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</dc:title>
  <dc:creator>Eric Parker</dc:creator>
  <cp:lastModifiedBy>Eric Parker</cp:lastModifiedBy>
  <cp:revision>5</cp:revision>
  <dcterms:created xsi:type="dcterms:W3CDTF">2017-06-25T02:32:23Z</dcterms:created>
  <dcterms:modified xsi:type="dcterms:W3CDTF">2017-06-25T03:04:33Z</dcterms:modified>
</cp:coreProperties>
</file>