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6/24/17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95078" y="3422381"/>
            <a:ext cx="6142929" cy="1484797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A Message of victory for the defeated</a:t>
            </a:r>
            <a:endParaRPr lang="en-US" sz="3600" b="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0435" y="381000"/>
            <a:ext cx="8396516" cy="17526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“Take Heart, </a:t>
            </a:r>
            <a:br>
              <a:rPr lang="en-US" sz="5400" i="1" dirty="0" smtClean="0"/>
            </a:br>
            <a:r>
              <a:rPr lang="en-US" sz="5400" i="1" dirty="0" smtClean="0"/>
              <a:t>I Have Overcome”</a:t>
            </a:r>
            <a:endParaRPr lang="en-US" sz="5400" i="1" dirty="0"/>
          </a:p>
        </p:txBody>
      </p:sp>
      <p:pic>
        <p:nvPicPr>
          <p:cNvPr id="7" name="Picture 6" descr="conquest-1293352_960_720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7" y="2893155"/>
            <a:ext cx="8819870" cy="31886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 Preacher’s Duty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34680"/>
            <a:ext cx="5360604" cy="42643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i="1" dirty="0" smtClean="0"/>
              <a:t>“Preach </a:t>
            </a:r>
            <a:r>
              <a:rPr lang="en-US" i="1" dirty="0"/>
              <a:t>the word; be ready in season and out of season; reprove, rebuke, exhort, with great patience and instruction</a:t>
            </a:r>
            <a:r>
              <a:rPr lang="en-US" i="1" dirty="0" smtClean="0"/>
              <a:t>.” </a:t>
            </a:r>
            <a:r>
              <a:rPr lang="en-US" dirty="0" smtClean="0"/>
              <a:t>(2 Timothy 4:2)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i="1" dirty="0" smtClean="0"/>
              <a:t>“Therefore </a:t>
            </a:r>
            <a:r>
              <a:rPr lang="en-US" i="1" dirty="0"/>
              <a:t>comfort one another with these words</a:t>
            </a:r>
            <a:r>
              <a:rPr lang="en-US" i="1" dirty="0" smtClean="0"/>
              <a:t>.” </a:t>
            </a:r>
            <a:r>
              <a:rPr lang="en-US" dirty="0" smtClean="0"/>
              <a:t>(1 Thessalonians 4:18)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i="1" dirty="0" smtClean="0"/>
              <a:t>“Comfort</a:t>
            </a:r>
            <a:r>
              <a:rPr lang="en-US" i="1" dirty="0"/>
              <a:t>, O comfort My people,” says your God</a:t>
            </a:r>
            <a:r>
              <a:rPr lang="en-US" i="1" dirty="0" smtClean="0"/>
              <a:t>. “</a:t>
            </a:r>
            <a:r>
              <a:rPr lang="en-US" i="1" dirty="0"/>
              <a:t>Speak kindly to </a:t>
            </a:r>
            <a:r>
              <a:rPr lang="en-US" i="1" dirty="0" smtClean="0"/>
              <a:t>Jerusalem” </a:t>
            </a:r>
            <a:r>
              <a:rPr lang="en-US" dirty="0" smtClean="0"/>
              <a:t>(Isaiah 40:1-2)</a:t>
            </a:r>
            <a:endParaRPr lang="en-US" dirty="0"/>
          </a:p>
        </p:txBody>
      </p:sp>
      <p:pic>
        <p:nvPicPr>
          <p:cNvPr id="4" name="Picture 3" descr="comf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3" y="1834680"/>
            <a:ext cx="2828973" cy="42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4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Jesus’ Comforting Address (John 16:33)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i="1" dirty="0" smtClean="0"/>
              <a:t>“These </a:t>
            </a:r>
            <a:r>
              <a:rPr lang="en-US" i="1" dirty="0"/>
              <a:t>things I have spoken to you, so that in Me you may have peace. In the world you have tribulation, but </a:t>
            </a:r>
            <a:r>
              <a:rPr lang="en-US" i="1" u="sng" dirty="0" smtClean="0"/>
              <a:t>TAKE COURAGE</a:t>
            </a:r>
            <a:r>
              <a:rPr lang="en-US" i="1" dirty="0" smtClean="0"/>
              <a:t>; </a:t>
            </a:r>
            <a:r>
              <a:rPr lang="en-US" i="1" dirty="0"/>
              <a:t>I have overcome the world.</a:t>
            </a:r>
            <a:r>
              <a:rPr lang="en-US" i="1" dirty="0" smtClean="0"/>
              <a:t>” </a:t>
            </a:r>
            <a:r>
              <a:rPr lang="en-US" dirty="0" smtClean="0"/>
              <a:t>(NASB)</a:t>
            </a:r>
          </a:p>
          <a:p>
            <a:pPr>
              <a:spcBef>
                <a:spcPts val="1800"/>
              </a:spcBef>
            </a:pPr>
            <a:r>
              <a:rPr lang="en-US" i="1" dirty="0"/>
              <a:t>“These things I have spoken unto you, that in me ye might have peace. In the world ye shall have tribulation: but </a:t>
            </a:r>
            <a:r>
              <a:rPr lang="en-US" i="1" u="sng" dirty="0" smtClean="0"/>
              <a:t>BE OF GOOD CHEER</a:t>
            </a:r>
            <a:r>
              <a:rPr lang="en-US" i="1" dirty="0" smtClean="0"/>
              <a:t>; </a:t>
            </a:r>
            <a:r>
              <a:rPr lang="en-US" i="1" dirty="0"/>
              <a:t>I have overcome the world</a:t>
            </a:r>
            <a:r>
              <a:rPr lang="en-US" i="1" dirty="0" smtClean="0"/>
              <a:t>.” </a:t>
            </a:r>
            <a:r>
              <a:rPr lang="en-US" dirty="0" smtClean="0"/>
              <a:t>(KJV)</a:t>
            </a:r>
          </a:p>
          <a:p>
            <a:pPr>
              <a:spcBef>
                <a:spcPts val="1800"/>
              </a:spcBef>
            </a:pPr>
            <a:r>
              <a:rPr lang="en-US" i="1" dirty="0"/>
              <a:t>“I have said these things to you, that in me you may have peace. In the world you will have tribulation. But </a:t>
            </a:r>
            <a:r>
              <a:rPr lang="en-US" i="1" u="sng" dirty="0" smtClean="0"/>
              <a:t>TAKE HEART</a:t>
            </a:r>
            <a:r>
              <a:rPr lang="en-US" i="1" dirty="0" smtClean="0"/>
              <a:t>; </a:t>
            </a:r>
            <a:r>
              <a:rPr lang="en-US" i="1" dirty="0"/>
              <a:t>I have overcome the world.</a:t>
            </a:r>
            <a:r>
              <a:rPr lang="en-US" i="1" dirty="0" smtClean="0"/>
              <a:t>” </a:t>
            </a:r>
            <a:r>
              <a:rPr lang="en-US" dirty="0" smtClean="0"/>
              <a:t>(ESV)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3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4958636"/>
            <a:ext cx="5867400" cy="1219200"/>
          </a:xfrm>
        </p:spPr>
        <p:txBody>
          <a:bodyPr/>
          <a:lstStyle/>
          <a:p>
            <a:pPr algn="ctr"/>
            <a:r>
              <a:rPr lang="en-US" sz="2800" u="sng" dirty="0"/>
              <a:t>A Statement Of Fact: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dirty="0"/>
              <a:t>In The World You Will Have Tribulation.”</a:t>
            </a:r>
            <a:r>
              <a:rPr lang="en-US" sz="2800" dirty="0"/>
              <a:t> </a:t>
            </a:r>
          </a:p>
        </p:txBody>
      </p:sp>
      <p:pic>
        <p:nvPicPr>
          <p:cNvPr id="7" name="Picture Placeholder 6" descr="stor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32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Tribulation = Pressure, Rub</a:t>
            </a:r>
          </a:p>
          <a:p>
            <a:r>
              <a:rPr lang="en-US" sz="2400" dirty="0" smtClean="0"/>
              <a:t>Perspective</a:t>
            </a:r>
          </a:p>
          <a:p>
            <a:r>
              <a:rPr lang="en-US" sz="2400" dirty="0" smtClean="0"/>
              <a:t>Three Types Of Tribulation:</a:t>
            </a:r>
          </a:p>
          <a:p>
            <a:pPr marL="342900" indent="-342900">
              <a:buClrTx/>
              <a:buAutoNum type="arabicParenR"/>
            </a:pPr>
            <a:r>
              <a:rPr lang="en-US" sz="2400" dirty="0" smtClean="0"/>
              <a:t>Trials Of Daily Living</a:t>
            </a:r>
          </a:p>
          <a:p>
            <a:pPr marL="342900" indent="-342900">
              <a:buClrTx/>
              <a:buAutoNum type="arabicParenR"/>
            </a:pPr>
            <a:r>
              <a:rPr lang="en-US" sz="2400" dirty="0" smtClean="0"/>
              <a:t>A Thorn In The Flesh</a:t>
            </a:r>
          </a:p>
          <a:p>
            <a:pPr marL="342900" indent="-342900">
              <a:buClrTx/>
              <a:buAutoNum type="arabicParenR"/>
            </a:pPr>
            <a:r>
              <a:rPr lang="en-US" sz="2400" dirty="0" smtClean="0"/>
              <a:t>A Cross To Bear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8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826750"/>
            <a:ext cx="5867400" cy="1219200"/>
          </a:xfrm>
        </p:spPr>
        <p:txBody>
          <a:bodyPr/>
          <a:lstStyle/>
          <a:p>
            <a:pPr algn="ctr"/>
            <a:r>
              <a:rPr lang="en-US" sz="3600" u="sng" dirty="0"/>
              <a:t>An Encouragement: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Be Of Good </a:t>
            </a:r>
            <a:r>
              <a:rPr lang="en-US" sz="3600" dirty="0" smtClean="0"/>
              <a:t>Cheer”</a:t>
            </a:r>
            <a:endParaRPr lang="en-US" sz="3600" dirty="0"/>
          </a:p>
        </p:txBody>
      </p:sp>
      <p:pic>
        <p:nvPicPr>
          <p:cNvPr id="5" name="Picture Placeholder 4" descr="courag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r="-284"/>
          <a:stretch/>
        </p:blipFill>
        <p:spPr>
          <a:xfrm>
            <a:off x="3071985" y="755686"/>
            <a:ext cx="5795790" cy="3717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21327"/>
            <a:ext cx="2438400" cy="5391438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ekniaGreek"/>
                <a:cs typeface="TekniaGreek"/>
              </a:rPr>
              <a:t>Qarsew</a:t>
            </a:r>
            <a:endParaRPr lang="en-US" sz="2000" dirty="0" smtClean="0">
              <a:latin typeface="TekniaGreek"/>
              <a:cs typeface="TekniaGreek"/>
            </a:endParaRPr>
          </a:p>
          <a:p>
            <a:pPr marL="342900" indent="-342900">
              <a:buClrTx/>
              <a:buAutoNum type="arabicParenR"/>
            </a:pPr>
            <a:r>
              <a:rPr lang="en-US" sz="2000" i="1" dirty="0" smtClean="0"/>
              <a:t>Be of good cheer</a:t>
            </a:r>
          </a:p>
          <a:p>
            <a:pPr marL="342900" indent="-342900">
              <a:buClrTx/>
              <a:buAutoNum type="arabicParenR"/>
            </a:pPr>
            <a:r>
              <a:rPr lang="en-US" sz="2000" i="1" dirty="0" smtClean="0"/>
              <a:t>Take courage</a:t>
            </a:r>
          </a:p>
          <a:p>
            <a:pPr marL="342900" indent="-342900">
              <a:buClrTx/>
              <a:buAutoNum type="arabicParenR"/>
            </a:pPr>
            <a:r>
              <a:rPr lang="en-US" sz="2000" i="1" dirty="0" smtClean="0"/>
              <a:t>Be of good comfort</a:t>
            </a:r>
          </a:p>
          <a:p>
            <a:r>
              <a:rPr lang="en-US" sz="2000" dirty="0" smtClean="0"/>
              <a:t>“Take Heart”</a:t>
            </a:r>
          </a:p>
          <a:p>
            <a:r>
              <a:rPr lang="en-US" sz="2000" dirty="0" smtClean="0"/>
              <a:t>Sins (Matthew 9:2)</a:t>
            </a:r>
          </a:p>
          <a:p>
            <a:r>
              <a:rPr lang="en-US" sz="2000" dirty="0" smtClean="0"/>
              <a:t>Physical/Emotional Infirmities (Matthew 9:22)</a:t>
            </a:r>
          </a:p>
          <a:p>
            <a:r>
              <a:rPr lang="en-US" sz="2000" dirty="0" smtClean="0"/>
              <a:t>Perspective (Matthew 14:27)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34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121225"/>
            <a:ext cx="5867400" cy="1219200"/>
          </a:xfrm>
        </p:spPr>
        <p:txBody>
          <a:bodyPr/>
          <a:lstStyle/>
          <a:p>
            <a:pPr algn="ctr"/>
            <a:r>
              <a:rPr lang="en-US" sz="2800" u="sng" dirty="0"/>
              <a:t>Basis For Encouragement: 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dirty="0" smtClean="0"/>
              <a:t>“</a:t>
            </a:r>
            <a:r>
              <a:rPr lang="en-US" sz="2800" dirty="0"/>
              <a:t>I Have Overcome The World.”</a:t>
            </a:r>
            <a:r>
              <a:rPr lang="en-US" sz="2800" dirty="0"/>
              <a:t> </a:t>
            </a:r>
          </a:p>
        </p:txBody>
      </p:sp>
      <p:pic>
        <p:nvPicPr>
          <p:cNvPr id="5" name="Picture Placeholder 4" descr="overcom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3397" r="11549" b="17674"/>
          <a:stretch/>
        </p:blipFill>
        <p:spPr>
          <a:xfrm>
            <a:off x="3000375" y="754586"/>
            <a:ext cx="5867400" cy="42330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600" dirty="0" smtClean="0"/>
              <a:t>We Can Have Courage &amp; Cheer </a:t>
            </a:r>
          </a:p>
          <a:p>
            <a:pPr algn="ctr">
              <a:spcBef>
                <a:spcPts val="1200"/>
              </a:spcBef>
            </a:pPr>
            <a:r>
              <a:rPr lang="en-US" sz="2600" dirty="0" smtClean="0"/>
              <a:t>The New Testament Shouts Victory</a:t>
            </a:r>
          </a:p>
          <a:p>
            <a:pPr algn="ctr">
              <a:spcBef>
                <a:spcPts val="1200"/>
              </a:spcBef>
            </a:pPr>
            <a:r>
              <a:rPr lang="en-US" sz="2600" dirty="0" smtClean="0"/>
              <a:t>1 Corinthians 15:57-58</a:t>
            </a:r>
          </a:p>
          <a:p>
            <a:pPr algn="ctr">
              <a:spcBef>
                <a:spcPts val="1200"/>
              </a:spcBef>
            </a:pPr>
            <a:r>
              <a:rPr lang="en-US" sz="2600" dirty="0" smtClean="0"/>
              <a:t>John 12:31</a:t>
            </a:r>
          </a:p>
          <a:p>
            <a:pPr algn="ctr">
              <a:spcBef>
                <a:spcPts val="1200"/>
              </a:spcBef>
            </a:pPr>
            <a:r>
              <a:rPr lang="en-US" sz="2600" dirty="0" smtClean="0"/>
              <a:t>1 John 5:4-5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72864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7" y="308378"/>
            <a:ext cx="8496550" cy="59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103</TotalTime>
  <Words>325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“Take Heart,  I Have Overcome”</vt:lpstr>
      <vt:lpstr>A Preacher’s Duty</vt:lpstr>
      <vt:lpstr>Jesus’ Comforting Address (John 16:33)</vt:lpstr>
      <vt:lpstr>A Statement Of Fact:  “In The World You Will Have Tribulation.” </vt:lpstr>
      <vt:lpstr>An Encouragement:  “Be Of Good Cheer”</vt:lpstr>
      <vt:lpstr>Basis For Encouragement:  “I Have Overcome The World.”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“Take Heart,  I Have Overcome”</dc:title>
  <dc:creator>Eric Parker</dc:creator>
  <cp:lastModifiedBy>Eric Parker</cp:lastModifiedBy>
  <cp:revision>7</cp:revision>
  <dcterms:created xsi:type="dcterms:W3CDTF">2017-06-25T01:27:24Z</dcterms:created>
  <dcterms:modified xsi:type="dcterms:W3CDTF">2017-06-25T03:10:59Z</dcterms:modified>
</cp:coreProperties>
</file>