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76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E4F-EC26-124E-85D5-B6E4B2AC2A7B}" type="datetimeFigureOut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2573-1193-DA44-84BB-9BE34D651F1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E4F-EC26-124E-85D5-B6E4B2AC2A7B}" type="datetimeFigureOut">
              <a:rPr lang="en-US" smtClean="0"/>
              <a:t>5/26/18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2573-1193-DA44-84BB-9BE34D651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E4F-EC26-124E-85D5-B6E4B2AC2A7B}" type="datetimeFigureOut">
              <a:rPr lang="en-US" smtClean="0"/>
              <a:t>5/26/18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2573-1193-DA44-84BB-9BE34D651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E4F-EC26-124E-85D5-B6E4B2AC2A7B}" type="datetimeFigureOut">
              <a:rPr lang="en-US" smtClean="0"/>
              <a:t>5/26/18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2573-1193-DA44-84BB-9BE34D651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E4F-EC26-124E-85D5-B6E4B2AC2A7B}" type="datetimeFigureOut">
              <a:rPr lang="en-US" smtClean="0"/>
              <a:t>5/26/18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2573-1193-DA44-84BB-9BE34D651F1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E4F-EC26-124E-85D5-B6E4B2AC2A7B}" type="datetimeFigureOut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2573-1193-DA44-84BB-9BE34D651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E4F-EC26-124E-85D5-B6E4B2AC2A7B}" type="datetimeFigureOut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2573-1193-DA44-84BB-9BE34D651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E4F-EC26-124E-85D5-B6E4B2AC2A7B}" type="datetimeFigureOut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2573-1193-DA44-84BB-9BE34D651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284A1E4F-EC26-124E-85D5-B6E4B2AC2A7B}" type="datetimeFigureOut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1222573-1193-DA44-84BB-9BE34D651F1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84A1E4F-EC26-124E-85D5-B6E4B2AC2A7B}" type="datetimeFigureOut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1222573-1193-DA44-84BB-9BE34D651F1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E4F-EC26-124E-85D5-B6E4B2AC2A7B}" type="datetimeFigureOut">
              <a:rPr lang="en-US" smtClean="0"/>
              <a:t>5/26/18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2573-1193-DA44-84BB-9BE34D651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E4F-EC26-124E-85D5-B6E4B2AC2A7B}" type="datetimeFigureOut">
              <a:rPr lang="en-US" smtClean="0"/>
              <a:t>5/26/18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2573-1193-DA44-84BB-9BE34D651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E4F-EC26-124E-85D5-B6E4B2AC2A7B}" type="datetimeFigureOut">
              <a:rPr lang="en-US" smtClean="0"/>
              <a:t>5/26/18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2573-1193-DA44-84BB-9BE34D651F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E4F-EC26-124E-85D5-B6E4B2AC2A7B}" type="datetimeFigureOut">
              <a:rPr lang="en-US" smtClean="0"/>
              <a:t>5/26/18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2573-1193-DA44-84BB-9BE34D651F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E4F-EC26-124E-85D5-B6E4B2AC2A7B}" type="datetimeFigureOut">
              <a:rPr lang="en-US" smtClean="0"/>
              <a:t>5/26/18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2573-1193-DA44-84BB-9BE34D651F1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84A1E4F-EC26-124E-85D5-B6E4B2AC2A7B}" type="datetimeFigureOut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222573-1193-DA44-84BB-9BE34D651F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 smtClean="0"/>
              <a:t>Is Belief In God Reasonable?</a:t>
            </a:r>
            <a:endParaRPr lang="en-US" b="1" u="sng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 anchor="b">
            <a:noAutofit/>
          </a:bodyPr>
          <a:lstStyle/>
          <a:p>
            <a:r>
              <a:rPr lang="en-US" sz="3600" b="1" dirty="0"/>
              <a:t>God, Science, And Origins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06508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155" y="85646"/>
            <a:ext cx="8467075" cy="1143000"/>
          </a:xfrm>
        </p:spPr>
        <p:txBody>
          <a:bodyPr/>
          <a:lstStyle/>
          <a:p>
            <a:r>
              <a:rPr lang="en-US" sz="3600" b="1" u="sng" dirty="0" smtClean="0"/>
              <a:t>Science Doesn’t Support Naturalism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155" y="1251574"/>
            <a:ext cx="8467075" cy="4571999"/>
          </a:xfrm>
        </p:spPr>
        <p:txBody>
          <a:bodyPr/>
          <a:lstStyle/>
          <a:p>
            <a:r>
              <a:rPr lang="en-US" sz="2800" dirty="0" smtClean="0"/>
              <a:t>Plenty Of Scientists Believe In God And Creation!</a:t>
            </a:r>
          </a:p>
          <a:p>
            <a:r>
              <a:rPr lang="en-US" sz="2800" dirty="0" smtClean="0"/>
              <a:t>Yet Even </a:t>
            </a:r>
            <a:r>
              <a:rPr lang="en-US" sz="2800" dirty="0"/>
              <a:t>I</a:t>
            </a:r>
            <a:r>
              <a:rPr lang="en-US" sz="2800" dirty="0" smtClean="0"/>
              <a:t>f </a:t>
            </a:r>
            <a:r>
              <a:rPr lang="en-US" sz="2800" dirty="0"/>
              <a:t>T</a:t>
            </a:r>
            <a:r>
              <a:rPr lang="en-US" sz="2800" dirty="0" smtClean="0"/>
              <a:t>hey </a:t>
            </a:r>
            <a:r>
              <a:rPr lang="en-US" sz="2800" dirty="0"/>
              <a:t>D</a:t>
            </a:r>
            <a:r>
              <a:rPr lang="en-US" sz="2800" dirty="0" smtClean="0"/>
              <a:t>idn’t, Is Science Faultless?</a:t>
            </a:r>
          </a:p>
          <a:p>
            <a:pPr lvl="1"/>
            <a:r>
              <a:rPr lang="en-US" sz="2800" i="1" dirty="0"/>
              <a:t>“In 1861...the French Academy </a:t>
            </a:r>
            <a:r>
              <a:rPr lang="en-US" sz="2800" i="1" dirty="0" smtClean="0"/>
              <a:t>of </a:t>
            </a:r>
            <a:r>
              <a:rPr lang="en-US" sz="2800" i="1" dirty="0"/>
              <a:t>Science published a little brochure in which they stated fifty-one </a:t>
            </a:r>
            <a:r>
              <a:rPr lang="en-US" sz="2800" i="1" dirty="0" smtClean="0"/>
              <a:t>facts that </a:t>
            </a:r>
            <a:r>
              <a:rPr lang="en-US" sz="2800" i="1" dirty="0"/>
              <a:t>controverted the Word of God. Today, there is not a scientist in the </a:t>
            </a:r>
            <a:r>
              <a:rPr lang="en-US" sz="2800" i="1" dirty="0" smtClean="0"/>
              <a:t>world </a:t>
            </a:r>
            <a:r>
              <a:rPr lang="en-US" sz="2800" i="1" dirty="0"/>
              <a:t>who believes a single one of those fifty-one so-called scientific </a:t>
            </a:r>
            <a:r>
              <a:rPr lang="en-US" sz="2800" i="1" dirty="0" smtClean="0"/>
              <a:t>facts </a:t>
            </a:r>
            <a:r>
              <a:rPr lang="en-US" sz="2800" i="1" dirty="0"/>
              <a:t>that in 1861 were published as controverting the Word of God. </a:t>
            </a:r>
            <a:r>
              <a:rPr lang="en-US" sz="2800" i="1" dirty="0" smtClean="0"/>
              <a:t>Not a </a:t>
            </a:r>
            <a:r>
              <a:rPr lang="en-US" sz="2800" i="1" dirty="0"/>
              <a:t>one!”</a:t>
            </a:r>
            <a:r>
              <a:rPr lang="en-US" sz="2800" dirty="0"/>
              <a:t> </a:t>
            </a:r>
            <a:r>
              <a:rPr lang="en-US" sz="2800" dirty="0" smtClean="0"/>
              <a:t>(W.A. Criswell, </a:t>
            </a:r>
            <a:r>
              <a:rPr lang="en-US" sz="2800" i="1" dirty="0" smtClean="0"/>
              <a:t>The </a:t>
            </a:r>
            <a:r>
              <a:rPr lang="en-US" sz="2800" i="1" dirty="0"/>
              <a:t>Bible for Today’s World</a:t>
            </a:r>
            <a:r>
              <a:rPr lang="en-US" sz="2800" dirty="0"/>
              <a:t> (Grand Rapids: Zondervan, 1966), </a:t>
            </a:r>
            <a:r>
              <a:rPr lang="en-US" sz="2800" dirty="0" smtClean="0"/>
              <a:t>p</a:t>
            </a:r>
            <a:r>
              <a:rPr lang="en-US" sz="2800" dirty="0"/>
              <a:t>. 30.)</a:t>
            </a:r>
            <a:r>
              <a:rPr lang="en-US" sz="2800" i="1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1237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37" y="614876"/>
            <a:ext cx="4218136" cy="1143000"/>
          </a:xfrm>
        </p:spPr>
        <p:txBody>
          <a:bodyPr/>
          <a:lstStyle/>
          <a:p>
            <a:r>
              <a:rPr lang="en-US" sz="3600" b="1" u="sng" dirty="0" smtClean="0"/>
              <a:t>Science Doesn’t Support Naturalism</a:t>
            </a:r>
            <a:endParaRPr lang="en-US" sz="3600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2236" y="1886650"/>
            <a:ext cx="4218136" cy="458386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i="1" dirty="0"/>
              <a:t>“For the scientist who has lived by faith in the power of reason, the story </a:t>
            </a:r>
            <a:r>
              <a:rPr lang="en-US" i="1" dirty="0" smtClean="0"/>
              <a:t>ends like </a:t>
            </a:r>
            <a:r>
              <a:rPr lang="en-US" i="1" dirty="0"/>
              <a:t>a bad dream. He has scaled the mountains of ignorance; he is about </a:t>
            </a:r>
            <a:r>
              <a:rPr lang="en-US" i="1" dirty="0" smtClean="0"/>
              <a:t>to </a:t>
            </a:r>
            <a:r>
              <a:rPr lang="en-US" i="1" dirty="0"/>
              <a:t>conquer the highest peak; as he pulls himself over the final rock, he is </a:t>
            </a:r>
            <a:r>
              <a:rPr lang="en-US" i="1" dirty="0" smtClean="0"/>
              <a:t>greeted </a:t>
            </a:r>
            <a:r>
              <a:rPr lang="en-US" i="1" dirty="0"/>
              <a:t>by a band of theologians who have been sitting there for </a:t>
            </a:r>
            <a:r>
              <a:rPr lang="en-US" i="1" dirty="0" smtClean="0"/>
              <a:t>centuries</a:t>
            </a:r>
            <a:r>
              <a:rPr lang="en-US" i="1" dirty="0"/>
              <a:t>.”</a:t>
            </a:r>
            <a:r>
              <a:rPr lang="en-US" dirty="0"/>
              <a:t> (Robert </a:t>
            </a:r>
            <a:r>
              <a:rPr lang="en-US" dirty="0" err="1"/>
              <a:t>Jastrow</a:t>
            </a:r>
            <a:r>
              <a:rPr lang="en-US" dirty="0"/>
              <a:t>, </a:t>
            </a:r>
            <a:r>
              <a:rPr lang="en-US" i="1" dirty="0"/>
              <a:t>God and the Astronomers, </a:t>
            </a:r>
            <a:r>
              <a:rPr lang="en-US" dirty="0"/>
              <a:t>116).</a:t>
            </a:r>
            <a:r>
              <a:rPr lang="en-US" dirty="0"/>
              <a:t> </a:t>
            </a:r>
          </a:p>
        </p:txBody>
      </p:sp>
      <p:pic>
        <p:nvPicPr>
          <p:cNvPr id="8" name="Picture 7" descr="pasteu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548" y="3404744"/>
            <a:ext cx="4227451" cy="3453256"/>
          </a:xfrm>
          <a:prstGeom prst="rect">
            <a:avLst/>
          </a:prstGeom>
        </p:spPr>
      </p:pic>
      <p:pic>
        <p:nvPicPr>
          <p:cNvPr id="9" name="Picture 8" descr="mountai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3" r="25622"/>
          <a:stretch/>
        </p:blipFill>
        <p:spPr>
          <a:xfrm>
            <a:off x="4916548" y="0"/>
            <a:ext cx="4227452" cy="340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5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u="sng" dirty="0" smtClean="0"/>
              <a:t>Linking Cosmology &amp; Epistemology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940" y="1586753"/>
            <a:ext cx="3776472" cy="45838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 Is Self-Aware</a:t>
            </a:r>
          </a:p>
          <a:p>
            <a:r>
              <a:rPr lang="en-US" sz="2800" dirty="0" smtClean="0"/>
              <a:t>Either Eternal Mind Or Eternal Matter.</a:t>
            </a:r>
          </a:p>
          <a:p>
            <a:r>
              <a:rPr lang="en-US" sz="2800" dirty="0" smtClean="0"/>
              <a:t>Unconsciousness Does Not Produce Consciousness</a:t>
            </a:r>
          </a:p>
          <a:p>
            <a:r>
              <a:rPr lang="en-US" sz="2800" dirty="0" smtClean="0"/>
              <a:t>Nobody Denies God </a:t>
            </a:r>
            <a:r>
              <a:rPr lang="en-US" sz="2800" i="1" dirty="0" smtClean="0"/>
              <a:t>Purely</a:t>
            </a:r>
            <a:r>
              <a:rPr lang="en-US" sz="2800" dirty="0" smtClean="0"/>
              <a:t> Rationally</a:t>
            </a:r>
            <a:endParaRPr lang="en-US" sz="2800" dirty="0"/>
          </a:p>
        </p:txBody>
      </p:sp>
      <p:pic>
        <p:nvPicPr>
          <p:cNvPr id="5" name="Content Placeholder 4" descr="brain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6" r="6499"/>
          <a:stretch/>
        </p:blipFill>
        <p:spPr>
          <a:xfrm>
            <a:off x="4500373" y="1586753"/>
            <a:ext cx="4125460" cy="4583860"/>
          </a:xfrm>
        </p:spPr>
      </p:pic>
    </p:spTree>
    <p:extLst>
      <p:ext uri="{BB962C8B-B14F-4D97-AF65-F5344CB8AC3E}">
        <p14:creationId xmlns:p14="http://schemas.microsoft.com/office/powerpoint/2010/main" val="1560349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u="sng" dirty="0" smtClean="0"/>
              <a:t>The Nature Of Our 1</a:t>
            </a:r>
            <a:r>
              <a:rPr lang="en-US" sz="4400" b="1" u="sng" baseline="30000" dirty="0" smtClean="0"/>
              <a:t>st</a:t>
            </a:r>
            <a:r>
              <a:rPr lang="en-US" sz="4400" b="1" u="sng" dirty="0" smtClean="0"/>
              <a:t> Cause</a:t>
            </a:r>
            <a:endParaRPr lang="en-US" sz="4400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4461" y="1586753"/>
            <a:ext cx="7691719" cy="4571999"/>
          </a:xfrm>
        </p:spPr>
        <p:txBody>
          <a:bodyPr numCol="1">
            <a:normAutofit/>
          </a:bodyPr>
          <a:lstStyle/>
          <a:p>
            <a:r>
              <a:rPr lang="en-US" sz="3200" dirty="0" smtClean="0"/>
              <a:t>Transcendent </a:t>
            </a:r>
          </a:p>
          <a:p>
            <a:r>
              <a:rPr lang="en-US" sz="3200" dirty="0" smtClean="0"/>
              <a:t>Personal </a:t>
            </a:r>
          </a:p>
          <a:p>
            <a:r>
              <a:rPr lang="en-US" sz="3200" dirty="0" smtClean="0"/>
              <a:t>Intelligent </a:t>
            </a:r>
          </a:p>
          <a:p>
            <a:r>
              <a:rPr lang="en-US" sz="3200" dirty="0" smtClean="0"/>
              <a:t>Powerful</a:t>
            </a:r>
          </a:p>
          <a:p>
            <a:r>
              <a:rPr lang="en-US" sz="3200" dirty="0" smtClean="0"/>
              <a:t>Moral </a:t>
            </a:r>
          </a:p>
          <a:p>
            <a:r>
              <a:rPr lang="en-US" sz="3200" dirty="0" smtClean="0"/>
              <a:t>Singular</a:t>
            </a:r>
            <a:endParaRPr lang="en-US" sz="3200" dirty="0"/>
          </a:p>
        </p:txBody>
      </p:sp>
      <p:pic>
        <p:nvPicPr>
          <p:cNvPr id="12" name="Picture 11" descr="first-cau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499" y="1586753"/>
            <a:ext cx="464903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5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0818" y="324175"/>
            <a:ext cx="8162365" cy="2251453"/>
          </a:xfrm>
        </p:spPr>
        <p:txBody>
          <a:bodyPr>
            <a:noAutofit/>
          </a:bodyPr>
          <a:lstStyle/>
          <a:p>
            <a:r>
              <a:rPr lang="en-US" sz="3600" b="1" i="1" dirty="0" smtClean="0"/>
              <a:t>“Science without religion is lame; religion without science is blind.” (Albert Einstein)</a:t>
            </a:r>
          </a:p>
          <a:p>
            <a:endParaRPr lang="en-US" sz="3600" b="1" i="1" dirty="0"/>
          </a:p>
          <a:p>
            <a:r>
              <a:rPr lang="en-US" sz="3600" b="1" i="1" dirty="0" smtClean="0"/>
              <a:t>“In the beginning, God created the heavens and the earth.” (Genesis 1:1)</a:t>
            </a:r>
          </a:p>
          <a:p>
            <a:endParaRPr lang="en-US" sz="3600" b="1" i="1" dirty="0"/>
          </a:p>
          <a:p>
            <a:r>
              <a:rPr lang="en-US" sz="3600" b="1" i="1" dirty="0" smtClean="0"/>
              <a:t>“The fool </a:t>
            </a:r>
            <a:r>
              <a:rPr lang="en-US" sz="3600" b="1" i="1" dirty="0"/>
              <a:t>s</a:t>
            </a:r>
            <a:r>
              <a:rPr lang="en-US" sz="3600" b="1" i="1" dirty="0" smtClean="0"/>
              <a:t>ays </a:t>
            </a:r>
            <a:r>
              <a:rPr lang="en-US" sz="3600" b="1" i="1" dirty="0"/>
              <a:t>i</a:t>
            </a:r>
            <a:r>
              <a:rPr lang="en-US" sz="3600" b="1" i="1" dirty="0" smtClean="0"/>
              <a:t>n </a:t>
            </a:r>
            <a:r>
              <a:rPr lang="en-US" sz="3600" b="1" i="1" dirty="0"/>
              <a:t>h</a:t>
            </a:r>
            <a:r>
              <a:rPr lang="en-US" sz="3600" b="1" i="1" dirty="0" smtClean="0"/>
              <a:t>is </a:t>
            </a:r>
            <a:r>
              <a:rPr lang="en-US" sz="3600" b="1" i="1" dirty="0"/>
              <a:t>h</a:t>
            </a:r>
            <a:r>
              <a:rPr lang="en-US" sz="3600" b="1" i="1" dirty="0" smtClean="0"/>
              <a:t>eart, ‘There is </a:t>
            </a:r>
            <a:r>
              <a:rPr lang="en-US" sz="3600" b="1" i="1" dirty="0"/>
              <a:t>n</a:t>
            </a:r>
            <a:r>
              <a:rPr lang="en-US" sz="3600" b="1" i="1" dirty="0" smtClean="0"/>
              <a:t>o God.’” (Psalm 14:1)</a:t>
            </a:r>
          </a:p>
          <a:p>
            <a:endParaRPr lang="en-US" sz="3600" b="1" i="1" dirty="0"/>
          </a:p>
          <a:p>
            <a:r>
              <a:rPr lang="en-US" sz="3600" b="1" i="1" dirty="0" smtClean="0"/>
              <a:t>“God </a:t>
            </a:r>
            <a:r>
              <a:rPr lang="en-US" sz="3600" b="1" i="1" dirty="0"/>
              <a:t>exists and He is the </a:t>
            </a:r>
            <a:r>
              <a:rPr lang="en-US" sz="3600" b="1" i="1" dirty="0" err="1"/>
              <a:t>rewarder</a:t>
            </a:r>
            <a:r>
              <a:rPr lang="en-US" sz="3600" b="1" i="1" dirty="0"/>
              <a:t> of those who diligently seek </a:t>
            </a:r>
            <a:r>
              <a:rPr lang="en-US" sz="3600" b="1" i="1" dirty="0" smtClean="0"/>
              <a:t>Him” </a:t>
            </a:r>
            <a:r>
              <a:rPr lang="en-US" sz="3600" b="1" i="1" dirty="0"/>
              <a:t>(Heb. 11:6). </a:t>
            </a:r>
          </a:p>
        </p:txBody>
      </p:sp>
    </p:spTree>
    <p:extLst>
      <p:ext uri="{BB962C8B-B14F-4D97-AF65-F5344CB8AC3E}">
        <p14:creationId xmlns:p14="http://schemas.microsoft.com/office/powerpoint/2010/main" val="3506483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nesis1-1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32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807" y="1654594"/>
            <a:ext cx="3792537" cy="1341344"/>
          </a:xfrm>
        </p:spPr>
        <p:txBody>
          <a:bodyPr/>
          <a:lstStyle/>
          <a:p>
            <a:r>
              <a:rPr lang="en-US" sz="4400" b="1" u="sng" dirty="0" smtClean="0"/>
              <a:t>The Law Of Universal Causation</a:t>
            </a:r>
            <a:endParaRPr lang="en-US" sz="4400" b="1" u="sng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13807" y="3376910"/>
            <a:ext cx="3792537" cy="2197221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Basic Cause And Effect</a:t>
            </a:r>
          </a:p>
          <a:p>
            <a:pPr>
              <a:spcBef>
                <a:spcPts val="3600"/>
              </a:spcBef>
            </a:pPr>
            <a:r>
              <a:rPr lang="en-US" sz="3200" i="1" dirty="0" smtClean="0"/>
              <a:t>“</a:t>
            </a:r>
            <a:r>
              <a:rPr lang="en-US" sz="3200" i="1" dirty="0"/>
              <a:t>True knowledge is knowledge by causes.” </a:t>
            </a:r>
            <a:endParaRPr lang="en-US" sz="3200" dirty="0"/>
          </a:p>
        </p:txBody>
      </p:sp>
      <p:pic>
        <p:nvPicPr>
          <p:cNvPr id="8" name="Picture Placeholder 7" descr="bacon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5" r="136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4587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6141" y="32723"/>
            <a:ext cx="7691719" cy="1143000"/>
          </a:xfrm>
        </p:spPr>
        <p:txBody>
          <a:bodyPr/>
          <a:lstStyle/>
          <a:p>
            <a:r>
              <a:rPr lang="en-US" b="1" u="sng" dirty="0" smtClean="0"/>
              <a:t>The First Cause</a:t>
            </a:r>
            <a:endParaRPr lang="en-US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2237" y="1216293"/>
            <a:ext cx="8608192" cy="3282204"/>
          </a:xfrm>
        </p:spPr>
        <p:txBody>
          <a:bodyPr/>
          <a:lstStyle/>
          <a:p>
            <a:r>
              <a:rPr lang="en-US" b="1" dirty="0" smtClean="0"/>
              <a:t>There Cannot Be Infinite Regress!</a:t>
            </a:r>
          </a:p>
          <a:p>
            <a:r>
              <a:rPr lang="en-US" b="1" dirty="0" smtClean="0"/>
              <a:t>Christians Believe This Is God </a:t>
            </a:r>
            <a:r>
              <a:rPr lang="mr-IN" b="1" dirty="0" smtClean="0"/>
              <a:t>–</a:t>
            </a:r>
            <a:r>
              <a:rPr lang="en-US" b="1" dirty="0" smtClean="0"/>
              <a:t> Cosmological Argument</a:t>
            </a:r>
          </a:p>
          <a:p>
            <a:pPr lvl="1"/>
            <a:r>
              <a:rPr lang="en-US" sz="2400" i="1" dirty="0" smtClean="0"/>
              <a:t>Premise </a:t>
            </a:r>
            <a:r>
              <a:rPr lang="en-US" sz="2400" i="1" dirty="0"/>
              <a:t>O</a:t>
            </a:r>
            <a:r>
              <a:rPr lang="en-US" sz="2400" i="1" dirty="0" smtClean="0"/>
              <a:t>ne</a:t>
            </a:r>
            <a:r>
              <a:rPr lang="en-US" sz="2400" i="1" dirty="0"/>
              <a:t>: Whatever begins to exist has a cause. Things don’t come </a:t>
            </a:r>
            <a:r>
              <a:rPr lang="en-US" sz="2400" i="1" dirty="0" smtClean="0"/>
              <a:t>into </a:t>
            </a:r>
            <a:r>
              <a:rPr lang="en-US" sz="2400" i="1" dirty="0"/>
              <a:t>being from nothing. </a:t>
            </a:r>
            <a:endParaRPr lang="en-US" sz="2400" i="1" dirty="0" smtClean="0"/>
          </a:p>
          <a:p>
            <a:pPr lvl="1"/>
            <a:r>
              <a:rPr lang="en-US" sz="2400" i="1" dirty="0" smtClean="0"/>
              <a:t>Premise Two</a:t>
            </a:r>
            <a:r>
              <a:rPr lang="en-US" sz="2400" i="1" dirty="0"/>
              <a:t>: The universe began to exist. </a:t>
            </a:r>
            <a:endParaRPr lang="en-US" sz="2400" i="1" dirty="0" smtClean="0"/>
          </a:p>
          <a:p>
            <a:pPr lvl="1"/>
            <a:r>
              <a:rPr lang="en-US" sz="2400" i="1" dirty="0" smtClean="0"/>
              <a:t>Premise </a:t>
            </a:r>
            <a:r>
              <a:rPr lang="en-US" sz="2400" i="1" dirty="0"/>
              <a:t>T</a:t>
            </a:r>
            <a:r>
              <a:rPr lang="en-US" sz="2400" i="1" dirty="0" smtClean="0"/>
              <a:t>hree</a:t>
            </a:r>
            <a:r>
              <a:rPr lang="en-US" sz="2400" i="1" dirty="0"/>
              <a:t>: Therefore</a:t>
            </a:r>
            <a:r>
              <a:rPr lang="en-US" sz="2400" i="1" dirty="0" smtClean="0"/>
              <a:t>, a </a:t>
            </a:r>
            <a:r>
              <a:rPr lang="en-US" sz="2400" i="1" dirty="0"/>
              <a:t>cause of the universe exists. </a:t>
            </a:r>
            <a:endParaRPr lang="en-US" sz="2400" dirty="0"/>
          </a:p>
        </p:txBody>
      </p:sp>
      <p:pic>
        <p:nvPicPr>
          <p:cNvPr id="7" name="Picture 6" descr="domino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47"/>
          <a:stretch/>
        </p:blipFill>
        <p:spPr>
          <a:xfrm>
            <a:off x="0" y="4586702"/>
            <a:ext cx="9144000" cy="227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66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103287"/>
            <a:ext cx="7691719" cy="1143000"/>
          </a:xfrm>
        </p:spPr>
        <p:txBody>
          <a:bodyPr/>
          <a:lstStyle/>
          <a:p>
            <a:r>
              <a:rPr lang="en-US" u="sng" dirty="0" smtClean="0"/>
              <a:t>The Atheist’s Response: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375061"/>
            <a:ext cx="7691719" cy="4571999"/>
          </a:xfrm>
        </p:spPr>
        <p:txBody>
          <a:bodyPr/>
          <a:lstStyle/>
          <a:p>
            <a:r>
              <a:rPr lang="en-US" sz="2800" b="1" dirty="0" smtClean="0"/>
              <a:t>Naturalism/Evolution</a:t>
            </a:r>
          </a:p>
          <a:p>
            <a:pPr lvl="1"/>
            <a:r>
              <a:rPr lang="en-US" sz="2400" i="1" dirty="0" smtClean="0"/>
              <a:t>Allegedly removes the difficulty of origins</a:t>
            </a:r>
          </a:p>
          <a:p>
            <a:pPr lvl="1"/>
            <a:r>
              <a:rPr lang="en-US" sz="2400" i="1" dirty="0" smtClean="0"/>
              <a:t>Actually leaves more questions</a:t>
            </a:r>
          </a:p>
          <a:p>
            <a:pPr lvl="1"/>
            <a:r>
              <a:rPr lang="en-US" sz="2400" i="1" dirty="0" smtClean="0"/>
              <a:t>Based on an unfounded and unobserved presupposition</a:t>
            </a:r>
          </a:p>
          <a:p>
            <a:pPr lvl="1"/>
            <a:r>
              <a:rPr lang="en-US" sz="2400" i="1" dirty="0" smtClean="0"/>
              <a:t>Is NOT a fact established by science. It is a THEORY.</a:t>
            </a:r>
            <a:endParaRPr lang="en-US" sz="2400" i="1" dirty="0"/>
          </a:p>
        </p:txBody>
      </p:sp>
      <p:sp>
        <p:nvSpPr>
          <p:cNvPr id="4" name="Rectangle 3"/>
          <p:cNvSpPr/>
          <p:nvPr/>
        </p:nvSpPr>
        <p:spPr>
          <a:xfrm>
            <a:off x="0" y="4304446"/>
            <a:ext cx="9144000" cy="2553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2235" y="4392651"/>
            <a:ext cx="85905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</a:rPr>
              <a:t>Theory</a:t>
            </a:r>
            <a:r>
              <a:rPr lang="en-US" sz="3200" b="1" dirty="0" smtClean="0">
                <a:solidFill>
                  <a:schemeClr val="bg1"/>
                </a:solidFill>
              </a:rPr>
              <a:t>: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800" i="1" dirty="0" smtClean="0">
                <a:solidFill>
                  <a:schemeClr val="bg1"/>
                </a:solidFill>
              </a:rPr>
              <a:t>A proposed explanation whose status is still conjectural and subject to experimentation, in contrast to well-established propositions that are regarded as reporting matters of actual fact.</a:t>
            </a:r>
            <a:r>
              <a:rPr lang="en-US" sz="2800" dirty="0" smtClean="0">
                <a:solidFill>
                  <a:schemeClr val="bg1"/>
                </a:solidFill>
              </a:rPr>
              <a:t> (</a:t>
            </a:r>
            <a:r>
              <a:rPr lang="en-US" sz="2800" dirty="0" err="1" smtClean="0">
                <a:solidFill>
                  <a:schemeClr val="bg1"/>
                </a:solidFill>
              </a:rPr>
              <a:t>Dictionary.com</a:t>
            </a:r>
            <a:r>
              <a:rPr lang="en-US" sz="2800" dirty="0" smtClean="0">
                <a:solidFill>
                  <a:schemeClr val="bg1"/>
                </a:solidFill>
              </a:rPr>
              <a:t> &amp; American College Dictionary)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909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985345"/>
            <a:ext cx="7691719" cy="1143000"/>
          </a:xfrm>
        </p:spPr>
        <p:txBody>
          <a:bodyPr/>
          <a:lstStyle/>
          <a:p>
            <a:r>
              <a:rPr lang="en-US" sz="3600" b="1" u="sng" dirty="0" smtClean="0"/>
              <a:t>Michael Denton, Molecular Biologist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75" y="2257119"/>
            <a:ext cx="8378876" cy="4571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i="1" dirty="0" smtClean="0"/>
              <a:t>“[Naturalism] </a:t>
            </a:r>
            <a:r>
              <a:rPr lang="en-US" sz="2800" i="1" dirty="0"/>
              <a:t>is </a:t>
            </a:r>
            <a:r>
              <a:rPr lang="en-US" sz="2800" i="1" dirty="0" smtClean="0"/>
              <a:t>still</a:t>
            </a:r>
            <a:r>
              <a:rPr lang="en-US" sz="2800" i="1" dirty="0"/>
              <a:t>, as it was in Darwin’s time, a highly speculative hypothesis </a:t>
            </a:r>
            <a:r>
              <a:rPr lang="en-US" sz="2800" i="1" dirty="0" smtClean="0"/>
              <a:t>entirely </a:t>
            </a:r>
            <a:r>
              <a:rPr lang="en-US" sz="2800" i="1" dirty="0"/>
              <a:t>without direct factual support and very far from </a:t>
            </a:r>
            <a:r>
              <a:rPr lang="en-US" sz="2800" i="1" dirty="0" smtClean="0"/>
              <a:t>that self</a:t>
            </a:r>
            <a:r>
              <a:rPr lang="en-US" sz="2800" i="1" dirty="0"/>
              <a:t>-evident axiom some of its more aggressive advocates would </a:t>
            </a:r>
            <a:r>
              <a:rPr lang="en-US" sz="2800" i="1" dirty="0" smtClean="0"/>
              <a:t>have </a:t>
            </a:r>
            <a:r>
              <a:rPr lang="en-US" sz="2800" i="1" dirty="0"/>
              <a:t>us believe.</a:t>
            </a:r>
            <a:r>
              <a:rPr lang="en-US" sz="2800" i="1" dirty="0" smtClean="0"/>
              <a:t>”</a:t>
            </a:r>
            <a:r>
              <a:rPr lang="en-US" sz="2800" dirty="0"/>
              <a:t> 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i="1" dirty="0" smtClean="0"/>
              <a:t>Evolution</a:t>
            </a:r>
            <a:r>
              <a:rPr lang="en-US" sz="2800" i="1" dirty="0"/>
              <a:t>, A Theory In Crisis</a:t>
            </a:r>
            <a:r>
              <a:rPr lang="en-US" sz="2800" dirty="0"/>
              <a:t> (Chevy Chase, </a:t>
            </a:r>
            <a:r>
              <a:rPr lang="en-US" sz="2800" dirty="0" smtClean="0"/>
              <a:t>Md</a:t>
            </a:r>
            <a:r>
              <a:rPr lang="en-US" sz="2800" dirty="0"/>
              <a:t>.: Adler &amp; Adler, 1986), 77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1837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u="sng" dirty="0" smtClean="0"/>
              <a:t>Lee </a:t>
            </a:r>
            <a:r>
              <a:rPr lang="en-US" sz="3600" b="1" u="sng" dirty="0" err="1" smtClean="0"/>
              <a:t>Strobel</a:t>
            </a:r>
            <a:r>
              <a:rPr lang="en-US" sz="3600" b="1" u="sng" dirty="0" smtClean="0"/>
              <a:t>, Investigative Journalist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77" y="1586753"/>
            <a:ext cx="8555272" cy="4571999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i="1" dirty="0"/>
              <a:t>“what looks at first blush </a:t>
            </a:r>
            <a:r>
              <a:rPr lang="en-US" sz="2800" i="1" dirty="0" smtClean="0"/>
              <a:t>like </a:t>
            </a:r>
            <a:r>
              <a:rPr lang="en-US" sz="2800" i="1" dirty="0"/>
              <a:t>an airtight scientific case for evolution beings to unravel </a:t>
            </a:r>
            <a:r>
              <a:rPr lang="en-US" sz="2800" i="1" dirty="0" smtClean="0"/>
              <a:t>upon </a:t>
            </a:r>
            <a:r>
              <a:rPr lang="en-US" sz="2800" i="1" dirty="0"/>
              <a:t>closer examination. New discoveries during the past thirty </a:t>
            </a:r>
            <a:r>
              <a:rPr lang="en-US" sz="2800" i="1" dirty="0" smtClean="0"/>
              <a:t>years </a:t>
            </a:r>
            <a:r>
              <a:rPr lang="en-US" sz="2800" i="1" dirty="0"/>
              <a:t>have prompted an increasing number of scientists to </a:t>
            </a:r>
            <a:r>
              <a:rPr lang="en-US" sz="2800" i="1" dirty="0" smtClean="0"/>
              <a:t>contradict </a:t>
            </a:r>
            <a:r>
              <a:rPr lang="en-US" sz="2800" i="1" dirty="0"/>
              <a:t>Darwin by concluding that there was an Intelligent </a:t>
            </a:r>
            <a:r>
              <a:rPr lang="en-US" sz="2800" i="1" dirty="0" smtClean="0"/>
              <a:t>Designer </a:t>
            </a:r>
            <a:r>
              <a:rPr lang="en-US" sz="2800" i="1" dirty="0"/>
              <a:t>behind the creation and development of life.”</a:t>
            </a:r>
            <a:r>
              <a:rPr lang="en-US" sz="2800" dirty="0"/>
              <a:t> 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i="1" dirty="0" smtClean="0"/>
              <a:t>The </a:t>
            </a:r>
            <a:r>
              <a:rPr lang="en-US" sz="2800" i="1" dirty="0"/>
              <a:t>Case </a:t>
            </a:r>
            <a:r>
              <a:rPr lang="en-US" sz="2800" i="1" dirty="0" smtClean="0"/>
              <a:t>For </a:t>
            </a:r>
            <a:r>
              <a:rPr lang="en-US" sz="2800" i="1" dirty="0"/>
              <a:t>Faith</a:t>
            </a:r>
            <a:r>
              <a:rPr lang="en-US" sz="2800" dirty="0"/>
              <a:t>, 90</a:t>
            </a:r>
            <a:r>
              <a:rPr lang="en-US" sz="2800" dirty="0" smtClean="0"/>
              <a:t>. </a:t>
            </a:r>
          </a:p>
          <a:p>
            <a:pPr marL="0" indent="0" algn="ctr">
              <a:buNone/>
            </a:pPr>
            <a:r>
              <a:rPr lang="en-US" sz="2800" dirty="0" smtClean="0"/>
              <a:t>He </a:t>
            </a:r>
            <a:r>
              <a:rPr lang="en-US" sz="2800" dirty="0"/>
              <a:t>also said this: </a:t>
            </a:r>
            <a:r>
              <a:rPr lang="en-US" sz="2800" i="1" dirty="0"/>
              <a:t>“My road to atheism was paved </a:t>
            </a:r>
            <a:r>
              <a:rPr lang="en-US" sz="2800" i="1" dirty="0" smtClean="0"/>
              <a:t>by </a:t>
            </a:r>
            <a:r>
              <a:rPr lang="en-US" sz="2800" i="1" dirty="0"/>
              <a:t>science....But, ironically, so was my later journey to God.”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052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667799"/>
            <a:ext cx="7691719" cy="1143000"/>
          </a:xfrm>
        </p:spPr>
        <p:txBody>
          <a:bodyPr/>
          <a:lstStyle/>
          <a:p>
            <a:r>
              <a:rPr lang="en-US" sz="3600" b="1" u="sng" dirty="0" smtClean="0"/>
              <a:t>Michael </a:t>
            </a:r>
            <a:r>
              <a:rPr lang="en-US" sz="3600" b="1" u="sng" dirty="0" err="1" smtClean="0"/>
              <a:t>Behe</a:t>
            </a:r>
            <a:r>
              <a:rPr lang="en-US" sz="3600" b="1" u="sng" dirty="0" smtClean="0"/>
              <a:t>, Research Biochemist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76" y="1939573"/>
            <a:ext cx="8537633" cy="4571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i="1" dirty="0"/>
              <a:t>“The conclusion of intelligent </a:t>
            </a:r>
            <a:r>
              <a:rPr lang="en-US" sz="2800" i="1" dirty="0" smtClean="0"/>
              <a:t>design </a:t>
            </a:r>
            <a:r>
              <a:rPr lang="en-US" sz="2800" i="1" dirty="0"/>
              <a:t>flows naturally from the data itself—not from sacred </a:t>
            </a:r>
            <a:r>
              <a:rPr lang="en-US" sz="2800" i="1" dirty="0" smtClean="0"/>
              <a:t>books </a:t>
            </a:r>
            <a:r>
              <a:rPr lang="en-US" sz="2800" i="1" dirty="0"/>
              <a:t>or sectarian beliefs....The reluctance of science to embrace </a:t>
            </a:r>
            <a:r>
              <a:rPr lang="en-US" sz="2800" i="1" dirty="0" smtClean="0"/>
              <a:t>the </a:t>
            </a:r>
            <a:r>
              <a:rPr lang="en-US" sz="2800" i="1" dirty="0"/>
              <a:t>conclusion of intelligent design...has no justifiable </a:t>
            </a:r>
            <a:r>
              <a:rPr lang="en-US" sz="2800" i="1" dirty="0" smtClean="0"/>
              <a:t>foundation</a:t>
            </a:r>
            <a:r>
              <a:rPr lang="en-US" sz="2800" i="1" dirty="0"/>
              <a:t>....Many people, including many important and well</a:t>
            </a:r>
            <a:r>
              <a:rPr lang="en-US" sz="2800" i="1" dirty="0" smtClean="0"/>
              <a:t>-respected </a:t>
            </a:r>
            <a:r>
              <a:rPr lang="en-US" sz="2800" i="1" dirty="0"/>
              <a:t>scientists, just don’t want there to be anything beyond </a:t>
            </a:r>
            <a:r>
              <a:rPr lang="en-US" sz="2800" i="1" dirty="0" smtClean="0"/>
              <a:t>nature</a:t>
            </a:r>
            <a:r>
              <a:rPr lang="en-US" sz="2800" i="1" dirty="0"/>
              <a:t>.” </a:t>
            </a:r>
            <a:endParaRPr lang="en-US" sz="2800" i="1" dirty="0" smtClean="0"/>
          </a:p>
          <a:p>
            <a:pPr marL="0" indent="0" algn="ctr">
              <a:buNone/>
            </a:pPr>
            <a:r>
              <a:rPr lang="en-US" sz="2800" i="1" dirty="0" smtClean="0"/>
              <a:t>Darwin’s </a:t>
            </a:r>
            <a:r>
              <a:rPr lang="en-US" sz="2800" i="1" dirty="0"/>
              <a:t>Black Box</a:t>
            </a:r>
            <a:r>
              <a:rPr lang="en-US" sz="2800" dirty="0"/>
              <a:t> (New York: The Free Press, 1996), </a:t>
            </a:r>
            <a:r>
              <a:rPr lang="en-US" sz="2800" dirty="0" smtClean="0"/>
              <a:t>193</a:t>
            </a:r>
            <a:r>
              <a:rPr lang="en-US" sz="2800" dirty="0"/>
              <a:t>, 251, 243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2900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u="sng" dirty="0" smtClean="0"/>
              <a:t>Science Points To A 1</a:t>
            </a:r>
            <a:r>
              <a:rPr lang="en-US" sz="4400" b="1" u="sng" baseline="30000" dirty="0" smtClean="0"/>
              <a:t>st</a:t>
            </a:r>
            <a:r>
              <a:rPr lang="en-US" sz="4400" b="1" u="sng" dirty="0" smtClean="0"/>
              <a:t> Cause!</a:t>
            </a:r>
            <a:endParaRPr lang="en-US" sz="4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15" y="1586753"/>
            <a:ext cx="8343596" cy="4571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“</a:t>
            </a:r>
            <a:r>
              <a:rPr lang="en-US" sz="2800" b="1" i="1" dirty="0"/>
              <a:t>…the universe is </a:t>
            </a:r>
            <a:r>
              <a:rPr lang="en-US" sz="2800" b="1" i="1" dirty="0" smtClean="0"/>
              <a:t>something </a:t>
            </a:r>
            <a:r>
              <a:rPr lang="en-US" sz="2800" b="1" i="1" dirty="0"/>
              <a:t>that begs </a:t>
            </a:r>
            <a:r>
              <a:rPr lang="en-US" sz="2800" b="1" i="1" dirty="0" smtClean="0"/>
              <a:t>an explanation</a:t>
            </a:r>
            <a:r>
              <a:rPr lang="en-US" sz="2800" b="1" i="1" dirty="0"/>
              <a:t>.” </a:t>
            </a:r>
            <a:r>
              <a:rPr lang="en-US" sz="2800" b="1" dirty="0" smtClean="0"/>
              <a:t>(Antony Flew, </a:t>
            </a:r>
            <a:r>
              <a:rPr lang="en-US" sz="2800" b="1" i="1" dirty="0" smtClean="0"/>
              <a:t>There </a:t>
            </a:r>
            <a:r>
              <a:rPr lang="en-US" sz="2800" b="1" i="1" dirty="0"/>
              <a:t>is a God, </a:t>
            </a:r>
            <a:r>
              <a:rPr lang="en-US" sz="2800" b="1" dirty="0"/>
              <a:t>145) </a:t>
            </a:r>
            <a:endParaRPr lang="en-US" sz="2800" b="1" dirty="0" smtClean="0"/>
          </a:p>
          <a:p>
            <a:r>
              <a:rPr lang="en-US" sz="2800" dirty="0" smtClean="0"/>
              <a:t>Radioactive Elements</a:t>
            </a:r>
          </a:p>
          <a:p>
            <a:r>
              <a:rPr lang="en-US" sz="2800" dirty="0" smtClean="0"/>
              <a:t>Radiation Afterglow </a:t>
            </a:r>
            <a:r>
              <a:rPr lang="mr-IN" sz="2800" dirty="0" smtClean="0"/>
              <a:t>–</a:t>
            </a:r>
            <a:r>
              <a:rPr lang="en-US" sz="2800" dirty="0" smtClean="0"/>
              <a:t> God’s Fingerprints</a:t>
            </a:r>
          </a:p>
          <a:p>
            <a:r>
              <a:rPr lang="en-US" sz="2800" dirty="0" smtClean="0"/>
              <a:t>The Law Of Biogenesis</a:t>
            </a:r>
          </a:p>
          <a:p>
            <a:r>
              <a:rPr lang="en-US" sz="2800" dirty="0" smtClean="0"/>
              <a:t>The Laws Of Thermodynamics</a:t>
            </a:r>
            <a:endParaRPr lang="en-US" sz="2800" dirty="0"/>
          </a:p>
        </p:txBody>
      </p:sp>
      <p:pic>
        <p:nvPicPr>
          <p:cNvPr id="5" name="Picture 4" descr="fing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959" y="4198596"/>
            <a:ext cx="2465352" cy="246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65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187</TotalTime>
  <Words>755</Words>
  <Application>Microsoft Macintosh PowerPoint</Application>
  <PresentationFormat>On-screen Show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Venture</vt:lpstr>
      <vt:lpstr>Is Belief In God Reasonable?</vt:lpstr>
      <vt:lpstr>PowerPoint Presentation</vt:lpstr>
      <vt:lpstr>The Law Of Universal Causation</vt:lpstr>
      <vt:lpstr>The First Cause</vt:lpstr>
      <vt:lpstr>The Atheist’s Response:</vt:lpstr>
      <vt:lpstr>Michael Denton, Molecular Biologist</vt:lpstr>
      <vt:lpstr>Lee Strobel, Investigative Journalist</vt:lpstr>
      <vt:lpstr>Michael Behe, Research Biochemist</vt:lpstr>
      <vt:lpstr>Science Points To A 1st Cause!</vt:lpstr>
      <vt:lpstr>Science Doesn’t Support Naturalism</vt:lpstr>
      <vt:lpstr>Science Doesn’t Support Naturalism</vt:lpstr>
      <vt:lpstr>Linking Cosmology &amp; Epistemology</vt:lpstr>
      <vt:lpstr>The Nature Of Our 1st Cause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God, Science, And Origins</dc:title>
  <dc:creator>Eric Parker</dc:creator>
  <cp:lastModifiedBy>Eric Parker</cp:lastModifiedBy>
  <cp:revision>15</cp:revision>
  <dcterms:created xsi:type="dcterms:W3CDTF">2018-05-26T20:30:35Z</dcterms:created>
  <dcterms:modified xsi:type="dcterms:W3CDTF">2018-05-26T23:37:46Z</dcterms:modified>
</cp:coreProperties>
</file>