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75" r:id="rId2"/>
    <p:sldId id="257" r:id="rId3"/>
    <p:sldId id="260" r:id="rId4"/>
    <p:sldId id="261" r:id="rId5"/>
    <p:sldId id="262" r:id="rId6"/>
    <p:sldId id="276" r:id="rId7"/>
  </p:sldIdLst>
  <p:sldSz cx="9144000" cy="6858000" type="screen4x3"/>
  <p:notesSz cx="6858000" cy="9144000"/>
  <p:embeddedFontLst>
    <p:embeddedFont>
      <p:font typeface="Apple Garamond" panose="02000506080000020004" pitchFamily="2"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ill Sans MT" panose="020B0502020104020203"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BFC8D3"/>
    <a:srgbClr val="99A6B8"/>
    <a:srgbClr val="D3B5A3"/>
    <a:srgbClr val="CA7884"/>
    <a:srgbClr val="AE4453"/>
    <a:srgbClr val="8A3642"/>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85" autoAdjust="0"/>
  </p:normalViewPr>
  <p:slideViewPr>
    <p:cSldViewPr snapToGrid="0" showGuides="1">
      <p:cViewPr varScale="1">
        <p:scale>
          <a:sx n="64" d="100"/>
          <a:sy n="64" d="100"/>
        </p:scale>
        <p:origin x="195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F2B69-1427-465C-8ACE-04E02AD7F3EB}" type="datetimeFigureOut">
              <a:rPr lang="en-US" smtClean="0"/>
              <a:t>9/14/2018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E83D8-023A-4C7C-A135-96A4C3DE1540}" type="slidenum">
              <a:rPr lang="en-US" smtClean="0"/>
              <a:t>‹#›</a:t>
            </a:fld>
            <a:endParaRPr lang="en-US"/>
          </a:p>
        </p:txBody>
      </p:sp>
    </p:spTree>
    <p:extLst>
      <p:ext uri="{BB962C8B-B14F-4D97-AF65-F5344CB8AC3E}">
        <p14:creationId xmlns:p14="http://schemas.microsoft.com/office/powerpoint/2010/main" val="78438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What is a sermon? The word </a:t>
            </a:r>
            <a:r>
              <a:rPr lang="en-US" i="1" dirty="0">
                <a:latin typeface="Gill Sans MT" panose="020B0502020104020203" pitchFamily="34" charset="0"/>
              </a:rPr>
              <a:t>sermon </a:t>
            </a:r>
            <a:r>
              <a:rPr lang="en-US" dirty="0">
                <a:latin typeface="Gill Sans MT" panose="020B0502020104020203" pitchFamily="34" charset="0"/>
              </a:rPr>
              <a:t>comes from the Latin for “discourse” or “talk” but is primarily used today of a speech made during a religious assembly. But the recorded sermons in the Bible are typically given outside of a formal assembly of God’s people. While there are many great sermons in the Bible, we will focus on some of the great sermons in Acts. What made these sermons great? That is what we will discover together throughout the week. </a:t>
            </a:r>
          </a:p>
        </p:txBody>
      </p:sp>
      <p:sp>
        <p:nvSpPr>
          <p:cNvPr id="4" name="Slide Number Placeholder 3"/>
          <p:cNvSpPr>
            <a:spLocks noGrp="1"/>
          </p:cNvSpPr>
          <p:nvPr>
            <p:ph type="sldNum" sz="quarter" idx="10"/>
          </p:nvPr>
        </p:nvSpPr>
        <p:spPr/>
        <p:txBody>
          <a:bodyPr/>
          <a:lstStyle/>
          <a:p>
            <a:fld id="{263E83D8-023A-4C7C-A135-96A4C3DE1540}" type="slidenum">
              <a:rPr lang="en-US" smtClean="0"/>
              <a:t>1</a:t>
            </a:fld>
            <a:endParaRPr lang="en-US"/>
          </a:p>
        </p:txBody>
      </p:sp>
    </p:spTree>
    <p:extLst>
      <p:ext uri="{BB962C8B-B14F-4D97-AF65-F5344CB8AC3E}">
        <p14:creationId xmlns:p14="http://schemas.microsoft.com/office/powerpoint/2010/main" val="31778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Romans 16:25</a:t>
            </a:r>
            <a:r>
              <a:rPr lang="en-US" dirty="0">
                <a:solidFill>
                  <a:schemeClr val="bg1"/>
                </a:solidFill>
                <a:effectLst/>
                <a:latin typeface="Gill Sans MT" panose="020B0502020104020203" pitchFamily="34" charset="0"/>
              </a:rPr>
              <a:t>–27</a:t>
            </a:r>
            <a:endParaRPr lang="en-US" dirty="0">
              <a:effectLst/>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2</a:t>
            </a:fld>
            <a:endParaRPr lang="en-US"/>
          </a:p>
        </p:txBody>
      </p:sp>
    </p:spTree>
    <p:extLst>
      <p:ext uri="{BB962C8B-B14F-4D97-AF65-F5344CB8AC3E}">
        <p14:creationId xmlns:p14="http://schemas.microsoft.com/office/powerpoint/2010/main" val="316725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“To be always relevant, you have to say things which are eternal” (Simone Weil).</a:t>
            </a:r>
          </a:p>
          <a:p>
            <a:endParaRPr lang="en-US" dirty="0">
              <a:latin typeface="Gill Sans MT" panose="020B0502020104020203" pitchFamily="34" charset="0"/>
            </a:endParaRPr>
          </a:p>
          <a:p>
            <a:r>
              <a:rPr lang="en-US" dirty="0">
                <a:latin typeface="Gill Sans MT" panose="020B0502020104020203" pitchFamily="34" charset="0"/>
              </a:rPr>
              <a:t>“O God, let me preach with enthusiasm because of what Christ did, not because of what the crowds think..., because of the salvation we have, not the size of the group we have. Use me, O God, not because it’s the hour for the message, but because you’ve given me a message for the hour” (Ed Towne).</a:t>
            </a:r>
          </a:p>
        </p:txBody>
      </p:sp>
      <p:sp>
        <p:nvSpPr>
          <p:cNvPr id="4" name="Slide Number Placeholder 3"/>
          <p:cNvSpPr>
            <a:spLocks noGrp="1"/>
          </p:cNvSpPr>
          <p:nvPr>
            <p:ph type="sldNum" sz="quarter" idx="10"/>
          </p:nvPr>
        </p:nvSpPr>
        <p:spPr/>
        <p:txBody>
          <a:bodyPr/>
          <a:lstStyle/>
          <a:p>
            <a:fld id="{263E83D8-023A-4C7C-A135-96A4C3DE1540}" type="slidenum">
              <a:rPr lang="en-US" smtClean="0"/>
              <a:t>3</a:t>
            </a:fld>
            <a:endParaRPr lang="en-US"/>
          </a:p>
        </p:txBody>
      </p:sp>
    </p:spTree>
    <p:extLst>
      <p:ext uri="{BB962C8B-B14F-4D97-AF65-F5344CB8AC3E}">
        <p14:creationId xmlns:p14="http://schemas.microsoft.com/office/powerpoint/2010/main" val="202084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latin typeface="Gill Sans MT" panose="020B0502020104020203" pitchFamily="34" charset="0"/>
              </a:rPr>
              <a:t>“I’ve heard a lot of sermons in the past ten years or so that made me want to get up and walk out. They’re secular, psychological, self-help sermons. Friendly, but of no use. They didn’t make you straighten up. They didn’t give you anything hard.… At some point and in some way, a sermon has to direct people toward the death of Christ and the campaign that God has waged over the centuries to get our attention” (Garrison Keillor).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latin typeface="Gill Sans MT" panose="020B0502020104020203" pitchFamily="34" charset="0"/>
              </a:rPr>
              <a:t>“The preacher who brings the message people most need to hear will often be the preacher they least like to hear” (John MacArthur).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latin typeface="Gill Sans MT" panose="020B0502020104020203" pitchFamily="34" charset="0"/>
              </a:rPr>
              <a:t>“</a:t>
            </a:r>
            <a:r>
              <a:rPr lang="en-US" sz="1200" strike="noStrike" kern="1200" dirty="0">
                <a:solidFill>
                  <a:schemeClr val="tx1"/>
                </a:solidFill>
                <a:effectLst/>
                <a:latin typeface="Gill Sans MT" panose="020B0502020104020203" pitchFamily="34" charset="0"/>
                <a:ea typeface="+mn-ea"/>
                <a:cs typeface="+mn-cs"/>
              </a:rPr>
              <a:t>If a preacher spends hours polishing a sermon that lacked scriptural substance, and even practices over and over until he can deliver the sermon with ease, his preaching is like acting in a play that has no plot. Preaching that is not biblically based is merely a performance. In a nutshell, a preacher must preach the word!” (Melvin Curry).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dirty="0">
              <a:solidFill>
                <a:schemeClr val="tx1"/>
              </a:solidFill>
              <a:effectLst/>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Gill Sans MT" panose="020B0502020104020203" pitchFamily="34" charset="0"/>
                <a:ea typeface="+mn-ea"/>
                <a:cs typeface="+mn-cs"/>
              </a:rPr>
              <a:t>“The Bible was not given to increase our knowledge, but to change our lives” (Dwight L. Moody).</a:t>
            </a:r>
            <a:endParaRPr lang="en-US" strike="noStrike" dirty="0">
              <a:latin typeface="Gill Sans MT" panose="020B0502020104020203" pitchFamily="34" charset="0"/>
            </a:endParaRPr>
          </a:p>
          <a:p>
            <a:endParaRPr lang="en-US" strike="noStrike" dirty="0">
              <a:latin typeface="Gill Sans MT" panose="020B0502020104020203" pitchFamily="34" charset="0"/>
            </a:endParaRPr>
          </a:p>
          <a:p>
            <a:r>
              <a:rPr lang="en-US" strike="noStrike" dirty="0">
                <a:latin typeface="Gill Sans MT" panose="020B0502020104020203" pitchFamily="34" charset="0"/>
              </a:rPr>
              <a:t>“C. S. Lewis went to visit one of his young preacher friends and listen to him preach. Everything was fine until the man reached the climax of his message. And he said, in so many words, ‘If you will not believe in Jesus Christ, if you refuse to take him as your Lord, you will suffer grave eschatological ramifications.’ And then he went on and ended his message. Lewis frowned. When he had occasion to talk with the young man about the conclusion of his message, he asked, ‘Did you mean that those who refuse to receive the gospel message would go to hell?’ ‘Well, yes,’ replied the young man. ‘Yes, that’s what I meant.’ Lewis’s response was beautiful, ‘Then say that!’” (Michael Green). </a:t>
            </a:r>
          </a:p>
          <a:p>
            <a:endParaRPr lang="en-US" strike="noStrike" dirty="0">
              <a:latin typeface="Gill Sans MT" panose="020B0502020104020203" pitchFamily="34" charset="0"/>
            </a:endParaRPr>
          </a:p>
          <a:p>
            <a:r>
              <a:rPr lang="en-US" strike="noStrike" dirty="0">
                <a:latin typeface="Gill Sans MT" panose="020B0502020104020203" pitchFamily="34" charset="0"/>
              </a:rPr>
              <a:t>“The test of a preacher is that his congregation goes away saying, not ‘What a lovely sermon!’ but ‘I will do something’” (Francois de Sales).</a:t>
            </a:r>
          </a:p>
          <a:p>
            <a:endParaRPr lang="en-US" strike="noStrike" dirty="0">
              <a:latin typeface="Gill Sans MT" panose="020B0502020104020203" pitchFamily="34" charset="0"/>
            </a:endParaRPr>
          </a:p>
          <a:p>
            <a:r>
              <a:rPr lang="en-US" strike="noStrike" dirty="0">
                <a:latin typeface="Gill Sans MT" panose="020B0502020104020203" pitchFamily="34" charset="0"/>
              </a:rPr>
              <a:t>“My grand point in preaching is to break the hard heart and to heal the broken one” (John Newton).</a:t>
            </a:r>
          </a:p>
        </p:txBody>
      </p:sp>
      <p:sp>
        <p:nvSpPr>
          <p:cNvPr id="4" name="Slide Number Placeholder 3"/>
          <p:cNvSpPr>
            <a:spLocks noGrp="1"/>
          </p:cNvSpPr>
          <p:nvPr>
            <p:ph type="sldNum" sz="quarter" idx="10"/>
          </p:nvPr>
        </p:nvSpPr>
        <p:spPr/>
        <p:txBody>
          <a:bodyPr/>
          <a:lstStyle/>
          <a:p>
            <a:fld id="{263E83D8-023A-4C7C-A135-96A4C3DE1540}" type="slidenum">
              <a:rPr lang="en-US" smtClean="0"/>
              <a:t>4</a:t>
            </a:fld>
            <a:endParaRPr lang="en-US"/>
          </a:p>
        </p:txBody>
      </p:sp>
    </p:spTree>
    <p:extLst>
      <p:ext uri="{BB962C8B-B14F-4D97-AF65-F5344CB8AC3E}">
        <p14:creationId xmlns:p14="http://schemas.microsoft.com/office/powerpoint/2010/main" val="427575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2 = Scripture, Christ, Indictment, Exhortation</a:t>
            </a:r>
          </a:p>
          <a:p>
            <a:r>
              <a:rPr lang="en-US" dirty="0"/>
              <a:t>Acts 3 = Christ, Indictment, Exhortation, Scripture</a:t>
            </a:r>
          </a:p>
          <a:p>
            <a:r>
              <a:rPr lang="en-US" dirty="0"/>
              <a:t>Acts 7 = Scripture, Christ, Indictment, Exhortation?</a:t>
            </a:r>
          </a:p>
          <a:p>
            <a:r>
              <a:rPr lang="en-US" dirty="0"/>
              <a:t>Acts 8 = Scripture, Christ, Indictment?, Exhortation</a:t>
            </a:r>
          </a:p>
          <a:p>
            <a:r>
              <a:rPr lang="en-US" dirty="0"/>
              <a:t>Acts 10 = Christ, Scripture?, Indictment?, Exhortation</a:t>
            </a:r>
          </a:p>
          <a:p>
            <a:r>
              <a:rPr lang="en-US" dirty="0"/>
              <a:t>Acts 13 = Scripture, Christ, Indictment, Exhortation</a:t>
            </a:r>
          </a:p>
          <a:p>
            <a:r>
              <a:rPr lang="en-US" dirty="0"/>
              <a:t>Acts 17 = Scripture?, Indictment, Exhortation, Christ</a:t>
            </a:r>
          </a:p>
        </p:txBody>
      </p:sp>
      <p:sp>
        <p:nvSpPr>
          <p:cNvPr id="4" name="Slide Number Placeholder 3"/>
          <p:cNvSpPr>
            <a:spLocks noGrp="1"/>
          </p:cNvSpPr>
          <p:nvPr>
            <p:ph type="sldNum" sz="quarter" idx="10"/>
          </p:nvPr>
        </p:nvSpPr>
        <p:spPr/>
        <p:txBody>
          <a:bodyPr/>
          <a:lstStyle/>
          <a:p>
            <a:fld id="{263E83D8-023A-4C7C-A135-96A4C3DE1540}" type="slidenum">
              <a:rPr lang="en-US" smtClean="0"/>
              <a:t>5</a:t>
            </a:fld>
            <a:endParaRPr lang="en-US"/>
          </a:p>
        </p:txBody>
      </p:sp>
    </p:spTree>
    <p:extLst>
      <p:ext uri="{BB962C8B-B14F-4D97-AF65-F5344CB8AC3E}">
        <p14:creationId xmlns:p14="http://schemas.microsoft.com/office/powerpoint/2010/main" val="13576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6</a:t>
            </a:fld>
            <a:endParaRPr lang="en-US"/>
          </a:p>
        </p:txBody>
      </p:sp>
    </p:spTree>
    <p:extLst>
      <p:ext uri="{BB962C8B-B14F-4D97-AF65-F5344CB8AC3E}">
        <p14:creationId xmlns:p14="http://schemas.microsoft.com/office/powerpoint/2010/main" val="2551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99147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5579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71785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4083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93324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45503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D796E-2F00-4C91-9EEE-1A37149729B1}"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41657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D796E-2F00-4C91-9EEE-1A37149729B1}"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11654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D796E-2F00-4C91-9EEE-1A37149729B1}"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17156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68363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7339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D796E-2F00-4C91-9EEE-1A37149729B1}"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106C7-DC01-44A5-A323-DBD8B4F409C8}" type="slidenum">
              <a:rPr lang="en-US" smtClean="0"/>
              <a:t>‹#›</a:t>
            </a:fld>
            <a:endParaRPr lang="en-US"/>
          </a:p>
        </p:txBody>
      </p:sp>
    </p:spTree>
    <p:extLst>
      <p:ext uri="{BB962C8B-B14F-4D97-AF65-F5344CB8AC3E}">
        <p14:creationId xmlns:p14="http://schemas.microsoft.com/office/powerpoint/2010/main" val="29588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8E9A9-3CFE-4781-8F0F-D99CC5960A0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9798" r="1368"/>
          <a:stretch/>
        </p:blipFill>
        <p:spPr>
          <a:xfrm>
            <a:off x="0" y="0"/>
            <a:ext cx="9144000" cy="6858000"/>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650837" y="544630"/>
            <a:ext cx="7799294" cy="1248219"/>
          </a:xfrm>
        </p:spPr>
        <p:txBody>
          <a:bodyPr>
            <a:normAutofit/>
          </a:bodyPr>
          <a:lstStyle/>
          <a:p>
            <a:r>
              <a:rPr lang="en-US" sz="6600" cap="small"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What Makes a Sermon</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4341604" y="1222530"/>
            <a:ext cx="4296785" cy="1807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200" cap="small" dirty="0">
                <a:solidFill>
                  <a:schemeClr val="accent4"/>
                </a:solidFill>
                <a:effectLst>
                  <a:glow rad="76200">
                    <a:schemeClr val="tx1">
                      <a:alpha val="60000"/>
                    </a:schemeClr>
                  </a:glow>
                  <a:outerShdw blurRad="38100" dist="38100" dir="2700000" algn="tl">
                    <a:srgbClr val="000000">
                      <a:alpha val="43137"/>
                    </a:srgbClr>
                  </a:outerShdw>
                </a:effectLst>
                <a:latin typeface="Apple Garamond" panose="02000506080000020004" pitchFamily="2" charset="0"/>
              </a:rPr>
              <a:t>Great?</a:t>
            </a:r>
          </a:p>
        </p:txBody>
      </p:sp>
      <p:sp>
        <p:nvSpPr>
          <p:cNvPr id="10" name="Title 1">
            <a:extLst>
              <a:ext uri="{FF2B5EF4-FFF2-40B4-BE49-F238E27FC236}">
                <a16:creationId xmlns:a16="http://schemas.microsoft.com/office/drawing/2014/main" id="{9DE90009-DCD2-4F65-A338-9109BF1FC6C0}"/>
              </a:ext>
            </a:extLst>
          </p:cNvPr>
          <p:cNvSpPr txBox="1">
            <a:spLocks/>
          </p:cNvSpPr>
          <p:nvPr/>
        </p:nvSpPr>
        <p:spPr>
          <a:xfrm>
            <a:off x="4848112" y="544630"/>
            <a:ext cx="756621" cy="12482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cap="small" dirty="0">
                <a:solidFill>
                  <a:schemeClr val="bg1"/>
                </a:solidFill>
                <a:effectLst>
                  <a:outerShdw blurRad="38100" dist="38100" dir="2700000" algn="tl">
                    <a:srgbClr val="000000">
                      <a:alpha val="43137"/>
                    </a:srgbClr>
                  </a:outerShdw>
                </a:effectLst>
                <a:latin typeface="Apple Garamond" panose="02000506080000020004" pitchFamily="2" charset="0"/>
              </a:rPr>
              <a:t>a</a:t>
            </a:r>
          </a:p>
        </p:txBody>
      </p:sp>
      <p:sp>
        <p:nvSpPr>
          <p:cNvPr id="11" name="Title 1">
            <a:extLst>
              <a:ext uri="{FF2B5EF4-FFF2-40B4-BE49-F238E27FC236}">
                <a16:creationId xmlns:a16="http://schemas.microsoft.com/office/drawing/2014/main" id="{8D9BE5FC-41EB-4003-AC41-F1B1C83FAB1F}"/>
              </a:ext>
            </a:extLst>
          </p:cNvPr>
          <p:cNvSpPr txBox="1">
            <a:spLocks/>
          </p:cNvSpPr>
          <p:nvPr/>
        </p:nvSpPr>
        <p:spPr>
          <a:xfrm>
            <a:off x="523539" y="4882436"/>
            <a:ext cx="8096922" cy="180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Great Sermons of the Bible (Series)</a:t>
            </a:r>
          </a:p>
        </p:txBody>
      </p:sp>
    </p:spTree>
    <p:extLst>
      <p:ext uri="{BB962C8B-B14F-4D97-AF65-F5344CB8AC3E}">
        <p14:creationId xmlns:p14="http://schemas.microsoft.com/office/powerpoint/2010/main" val="116260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4"/>
                </a:solidFill>
                <a:effectLst>
                  <a:outerShdw blurRad="38100" dist="38100" dir="2700000" algn="tl">
                    <a:srgbClr val="000000">
                      <a:alpha val="43137"/>
                    </a:srgbClr>
                  </a:outerShdw>
                </a:effectLst>
                <a:latin typeface="Gill Sans MT" panose="020B0502020104020203" pitchFamily="34" charset="0"/>
              </a:rPr>
              <a:t>An Unexpected Method</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God has unpredictably chosen preaching as the means by which people will hear the good news of Jesus Christ and be saved – 1 Corinthians 1:18–25.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What is even more surprising is that God has entrusted people with the task of preaching to others – Romans 10:13–17; see Matthew 28:18–20.</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Yet when we humbly and accurately preach the word of God to others</a:t>
            </a:r>
            <a:r>
              <a:rPr lang="en-US">
                <a:solidFill>
                  <a:schemeClr val="bg1"/>
                </a:solidFill>
                <a:effectLst>
                  <a:outerShdw blurRad="38100" dist="38100" dir="2700000" algn="tl">
                    <a:srgbClr val="000000">
                      <a:alpha val="43137"/>
                    </a:srgbClr>
                  </a:outerShdw>
                </a:effectLst>
                <a:latin typeface="Gill Sans MT" panose="020B0502020104020203" pitchFamily="34" charset="0"/>
              </a:rPr>
              <a:t>, that </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preaching glorifies God – 1 Peter 4:11; see 1 Thessalonians 2:3–4.</a:t>
            </a:r>
          </a:p>
        </p:txBody>
      </p:sp>
    </p:spTree>
    <p:extLst>
      <p:ext uri="{BB962C8B-B14F-4D97-AF65-F5344CB8AC3E}">
        <p14:creationId xmlns:p14="http://schemas.microsoft.com/office/powerpoint/2010/main" val="2790307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4"/>
                </a:solidFill>
                <a:effectLst>
                  <a:outerShdw blurRad="38100" dist="38100" dir="2700000" algn="tl">
                    <a:srgbClr val="000000">
                      <a:alpha val="43137"/>
                    </a:srgbClr>
                  </a:outerShdw>
                </a:effectLst>
                <a:latin typeface="Gill Sans MT" panose="020B0502020104020203" pitchFamily="34" charset="0"/>
              </a:rPr>
              <a:t>The Power of Preaching</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Preaching is not only God-glorifying but also powerful because God himself works through it to accomplish his purpose – Isaiah 55:11; Romans 1:16. </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For preaching to be powerful, it does not always have to be eloquent and evocative, but it must be inextricably linked to God – 1 Corinthians 2:1–5.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When God is the source of the sermon, it can accomplish the “impossible,” moving beyond what we can imagine – Luke 18:27; Ephesians 3:20; Hebrews 4:12; 2 Corinthians 10:4–5.</a:t>
            </a:r>
          </a:p>
        </p:txBody>
      </p:sp>
    </p:spTree>
    <p:extLst>
      <p:ext uri="{BB962C8B-B14F-4D97-AF65-F5344CB8AC3E}">
        <p14:creationId xmlns:p14="http://schemas.microsoft.com/office/powerpoint/2010/main" val="25414421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4"/>
                </a:solidFill>
                <a:effectLst>
                  <a:outerShdw blurRad="38100" dist="38100" dir="2700000" algn="tl">
                    <a:srgbClr val="000000">
                      <a:alpha val="43137"/>
                    </a:srgbClr>
                  </a:outerShdw>
                </a:effectLst>
                <a:latin typeface="Gill Sans MT" panose="020B0502020104020203" pitchFamily="34" charset="0"/>
              </a:rPr>
              <a:t>A Great Sermon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A great sermon focuses on Christ, confining itself to the revealed word of God – 1 Corinthians 1:23–24; 1 Peter 4:11; 2 Timothy 4:2; see 3:16–17; 2:15.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A great sermon starts where people are but boldly says what needs to be said, whether it is desirable or not – 1 Corinthians 9:19–23; 2 Timothy 4:2–5.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A great sermon “storms the will” of the hearer(s), compelling an appropriate response – 2 Timothy 3:16–4:2; Matthew 7:24–27; Ephesians 4:11–12.</a:t>
            </a:r>
          </a:p>
        </p:txBody>
      </p:sp>
    </p:spTree>
    <p:extLst>
      <p:ext uri="{BB962C8B-B14F-4D97-AF65-F5344CB8AC3E}">
        <p14:creationId xmlns:p14="http://schemas.microsoft.com/office/powerpoint/2010/main" val="38588781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4"/>
                </a:solidFill>
                <a:effectLst>
                  <a:outerShdw blurRad="38100" dist="38100" dir="2700000" algn="tl">
                    <a:srgbClr val="000000">
                      <a:alpha val="43137"/>
                    </a:srgbClr>
                  </a:outerShdw>
                </a:effectLst>
                <a:latin typeface="Gill Sans MT" panose="020B0502020104020203" pitchFamily="34" charset="0"/>
              </a:rPr>
              <a:t>The Sermons in Acts</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sermons in Acts are great, because they exemplify God-honoring preaching; they are Christ-centered, Scripture-filled, direct, and applicable.</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In our studies, we will examine Peter’s sermons in Acts 2 and 3, Stephen’s in Acts 7, Philip’s in Acts 8, Peter’s in Acts 10, and Paul’s in Acts 13 and 17.</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These sermons are not only great because they are inspired but also because they are eternally applicable—and we should heed them!</a:t>
            </a:r>
          </a:p>
        </p:txBody>
      </p:sp>
    </p:spTree>
    <p:extLst>
      <p:ext uri="{BB962C8B-B14F-4D97-AF65-F5344CB8AC3E}">
        <p14:creationId xmlns:p14="http://schemas.microsoft.com/office/powerpoint/2010/main" val="39025070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8E9A9-3CFE-4781-8F0F-D99CC5960A0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9798" r="1368"/>
          <a:stretch/>
        </p:blipFill>
        <p:spPr>
          <a:xfrm>
            <a:off x="0" y="0"/>
            <a:ext cx="9144000" cy="6858000"/>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650837" y="544630"/>
            <a:ext cx="7799294" cy="1248219"/>
          </a:xfrm>
        </p:spPr>
        <p:txBody>
          <a:bodyPr>
            <a:normAutofit/>
          </a:bodyPr>
          <a:lstStyle/>
          <a:p>
            <a:r>
              <a:rPr lang="en-US" sz="6600" cap="small"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What Makes a Sermon</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4341604" y="1222530"/>
            <a:ext cx="4296785" cy="1807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200" cap="small" dirty="0">
                <a:solidFill>
                  <a:schemeClr val="accent4"/>
                </a:solidFill>
                <a:effectLst>
                  <a:glow rad="76200">
                    <a:schemeClr val="tx1">
                      <a:alpha val="60000"/>
                    </a:schemeClr>
                  </a:glow>
                  <a:outerShdw blurRad="38100" dist="38100" dir="2700000" algn="tl">
                    <a:srgbClr val="000000">
                      <a:alpha val="43137"/>
                    </a:srgbClr>
                  </a:outerShdw>
                </a:effectLst>
                <a:latin typeface="Apple Garamond" panose="02000506080000020004" pitchFamily="2" charset="0"/>
              </a:rPr>
              <a:t>Great?</a:t>
            </a:r>
          </a:p>
        </p:txBody>
      </p:sp>
      <p:sp>
        <p:nvSpPr>
          <p:cNvPr id="10" name="Title 1">
            <a:extLst>
              <a:ext uri="{FF2B5EF4-FFF2-40B4-BE49-F238E27FC236}">
                <a16:creationId xmlns:a16="http://schemas.microsoft.com/office/drawing/2014/main" id="{9DE90009-DCD2-4F65-A338-9109BF1FC6C0}"/>
              </a:ext>
            </a:extLst>
          </p:cNvPr>
          <p:cNvSpPr txBox="1">
            <a:spLocks/>
          </p:cNvSpPr>
          <p:nvPr/>
        </p:nvSpPr>
        <p:spPr>
          <a:xfrm>
            <a:off x="4848112" y="544630"/>
            <a:ext cx="756621" cy="12482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cap="small" dirty="0">
                <a:solidFill>
                  <a:schemeClr val="bg1"/>
                </a:solidFill>
                <a:effectLst>
                  <a:outerShdw blurRad="38100" dist="38100" dir="2700000" algn="tl">
                    <a:srgbClr val="000000">
                      <a:alpha val="43137"/>
                    </a:srgbClr>
                  </a:outerShdw>
                </a:effectLst>
                <a:latin typeface="Apple Garamond" panose="02000506080000020004" pitchFamily="2" charset="0"/>
              </a:rPr>
              <a:t>a</a:t>
            </a:r>
          </a:p>
        </p:txBody>
      </p:sp>
      <p:sp>
        <p:nvSpPr>
          <p:cNvPr id="11" name="Title 1">
            <a:extLst>
              <a:ext uri="{FF2B5EF4-FFF2-40B4-BE49-F238E27FC236}">
                <a16:creationId xmlns:a16="http://schemas.microsoft.com/office/drawing/2014/main" id="{8D9BE5FC-41EB-4003-AC41-F1B1C83FAB1F}"/>
              </a:ext>
            </a:extLst>
          </p:cNvPr>
          <p:cNvSpPr txBox="1">
            <a:spLocks/>
          </p:cNvSpPr>
          <p:nvPr/>
        </p:nvSpPr>
        <p:spPr>
          <a:xfrm>
            <a:off x="523539" y="4882436"/>
            <a:ext cx="8096922" cy="180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Great Sermons of the Bible (Series)</a:t>
            </a:r>
          </a:p>
        </p:txBody>
      </p:sp>
    </p:spTree>
    <p:extLst>
      <p:ext uri="{BB962C8B-B14F-4D97-AF65-F5344CB8AC3E}">
        <p14:creationId xmlns:p14="http://schemas.microsoft.com/office/powerpoint/2010/main" val="2302883226"/>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1176</TotalTime>
  <Words>1073</Words>
  <Application>Microsoft Office PowerPoint</Application>
  <PresentationFormat>On-screen Show (4:3)</PresentationFormat>
  <Paragraphs>55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Apple Garamond</vt:lpstr>
      <vt:lpstr>Gill Sans MT</vt:lpstr>
      <vt:lpstr>Calibri</vt:lpstr>
      <vt:lpstr>Arial</vt:lpstr>
      <vt:lpstr>Calibri Light</vt:lpstr>
      <vt:lpstr>Office Theme</vt:lpstr>
      <vt:lpstr>What Makes a Sermon</vt:lpstr>
      <vt:lpstr>An Unexpected Method</vt:lpstr>
      <vt:lpstr>The Power of Preaching</vt:lpstr>
      <vt:lpstr>A Great Sermon</vt:lpstr>
      <vt:lpstr>The Sermons in Acts</vt:lpstr>
      <vt:lpstr>What Makes a Sermon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Does Not</dc:title>
  <dc:creator>McDaniel</dc:creator>
  <cp:lastModifiedBy>McDaniel</cp:lastModifiedBy>
  <cp:revision>69</cp:revision>
  <dcterms:created xsi:type="dcterms:W3CDTF">2018-08-20T18:19:55Z</dcterms:created>
  <dcterms:modified xsi:type="dcterms:W3CDTF">2018-09-14T16:27:39Z</dcterms:modified>
</cp:coreProperties>
</file>