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1"/>
  </p:notesMasterIdLst>
  <p:sldIdLst>
    <p:sldId id="256" r:id="rId2"/>
    <p:sldId id="257" r:id="rId3"/>
    <p:sldId id="259" r:id="rId4"/>
    <p:sldId id="260" r:id="rId5"/>
    <p:sldId id="261" r:id="rId6"/>
    <p:sldId id="263" r:id="rId7"/>
    <p:sldId id="264" r:id="rId8"/>
    <p:sldId id="262" r:id="rId9"/>
    <p:sldId id="265" r:id="rId10"/>
  </p:sldIdLst>
  <p:sldSz cx="9144000" cy="6858000" type="screen4x3"/>
  <p:notesSz cx="6858000" cy="9144000"/>
  <p:embeddedFontLst>
    <p:embeddedFont>
      <p:font typeface="Agency FB" panose="020B0503020202020204" pitchFamily="34" charset="0"/>
      <p:regular r:id="rId12"/>
      <p:bold r:id="rId13"/>
    </p:embeddedFon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Gill Sans MT" panose="020B0502020104020203" pitchFamily="34"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7884"/>
    <a:srgbClr val="AE4453"/>
    <a:srgbClr val="8A3642"/>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418" autoAdjust="0"/>
  </p:normalViewPr>
  <p:slideViewPr>
    <p:cSldViewPr snapToGrid="0" showGuides="1">
      <p:cViewPr varScale="1">
        <p:scale>
          <a:sx n="76" d="100"/>
          <a:sy n="76" d="100"/>
        </p:scale>
        <p:origin x="1056"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EF2B69-1427-465C-8ACE-04E02AD7F3EB}" type="datetimeFigureOut">
              <a:rPr lang="en-US" smtClean="0"/>
              <a:t>9/14/2018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3E83D8-023A-4C7C-A135-96A4C3DE1540}" type="slidenum">
              <a:rPr lang="en-US" smtClean="0"/>
              <a:t>‹#›</a:t>
            </a:fld>
            <a:endParaRPr lang="en-US"/>
          </a:p>
        </p:txBody>
      </p:sp>
    </p:spTree>
    <p:extLst>
      <p:ext uri="{BB962C8B-B14F-4D97-AF65-F5344CB8AC3E}">
        <p14:creationId xmlns:p14="http://schemas.microsoft.com/office/powerpoint/2010/main" val="784385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“Yet the customs of this most base people [Jews] have so prevailed that they are adopted in all the world, and the conquered have given their laws to the conquerors” (Seneca, 6 BC to AD 65).</a:t>
            </a:r>
          </a:p>
          <a:p>
            <a:endParaRPr lang="en-US" dirty="0"/>
          </a:p>
          <a:p>
            <a:r>
              <a:rPr lang="en-US" dirty="0"/>
              <a:t>“The… practices of the Jews are sinister and revolting…. Wretches of the most abandoned kind…. But the rest of the world they confront with the hatred reserved for enemies” (Tacitus, AD 56</a:t>
            </a: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–120).</a:t>
            </a:r>
          </a:p>
          <a:p>
            <a:endParaRPr lang="en-US" dirty="0"/>
          </a:p>
          <a:p>
            <a:r>
              <a:rPr lang="en-US" dirty="0"/>
              <a:t>“The best of the Gentiles, kill them!” or “The best of the Gentiles are killers” (Jerusalem Talmud, AD ?–400)</a:t>
            </a:r>
          </a:p>
        </p:txBody>
      </p:sp>
      <p:sp>
        <p:nvSpPr>
          <p:cNvPr id="4" name="Slide Number Placeholder 3"/>
          <p:cNvSpPr>
            <a:spLocks noGrp="1"/>
          </p:cNvSpPr>
          <p:nvPr>
            <p:ph type="sldNum" sz="quarter" idx="10"/>
          </p:nvPr>
        </p:nvSpPr>
        <p:spPr/>
        <p:txBody>
          <a:bodyPr/>
          <a:lstStyle/>
          <a:p>
            <a:fld id="{263E83D8-023A-4C7C-A135-96A4C3DE1540}" type="slidenum">
              <a:rPr lang="en-US" smtClean="0"/>
              <a:t>2</a:t>
            </a:fld>
            <a:endParaRPr lang="en-US"/>
          </a:p>
        </p:txBody>
      </p:sp>
    </p:spTree>
    <p:extLst>
      <p:ext uri="{BB962C8B-B14F-4D97-AF65-F5344CB8AC3E}">
        <p14:creationId xmlns:p14="http://schemas.microsoft.com/office/powerpoint/2010/main" val="316725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E83D8-023A-4C7C-A135-96A4C3DE1540}" type="slidenum">
              <a:rPr lang="en-US" smtClean="0"/>
              <a:t>3</a:t>
            </a:fld>
            <a:endParaRPr lang="en-US"/>
          </a:p>
        </p:txBody>
      </p:sp>
    </p:spTree>
    <p:extLst>
      <p:ext uri="{BB962C8B-B14F-4D97-AF65-F5344CB8AC3E}">
        <p14:creationId xmlns:p14="http://schemas.microsoft.com/office/powerpoint/2010/main" val="220314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E83D8-023A-4C7C-A135-96A4C3DE1540}" type="slidenum">
              <a:rPr lang="en-US" smtClean="0"/>
              <a:t>4</a:t>
            </a:fld>
            <a:endParaRPr lang="en-US"/>
          </a:p>
        </p:txBody>
      </p:sp>
    </p:spTree>
    <p:extLst>
      <p:ext uri="{BB962C8B-B14F-4D97-AF65-F5344CB8AC3E}">
        <p14:creationId xmlns:p14="http://schemas.microsoft.com/office/powerpoint/2010/main" val="2020843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2:9</a:t>
            </a: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–11</a:t>
            </a:r>
            <a:endParaRPr lang="en-US" dirty="0"/>
          </a:p>
        </p:txBody>
      </p:sp>
      <p:sp>
        <p:nvSpPr>
          <p:cNvPr id="4" name="Slide Number Placeholder 3"/>
          <p:cNvSpPr>
            <a:spLocks noGrp="1"/>
          </p:cNvSpPr>
          <p:nvPr>
            <p:ph type="sldNum" sz="quarter" idx="10"/>
          </p:nvPr>
        </p:nvSpPr>
        <p:spPr/>
        <p:txBody>
          <a:bodyPr/>
          <a:lstStyle/>
          <a:p>
            <a:fld id="{263E83D8-023A-4C7C-A135-96A4C3DE1540}" type="slidenum">
              <a:rPr lang="en-US" smtClean="0"/>
              <a:t>5</a:t>
            </a:fld>
            <a:endParaRPr lang="en-US"/>
          </a:p>
        </p:txBody>
      </p:sp>
    </p:spTree>
    <p:extLst>
      <p:ext uri="{BB962C8B-B14F-4D97-AF65-F5344CB8AC3E}">
        <p14:creationId xmlns:p14="http://schemas.microsoft.com/office/powerpoint/2010/main" val="427575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Romans 2:9</a:t>
            </a: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–11</a:t>
            </a:r>
            <a:endParaRPr lang="en-US" dirty="0"/>
          </a:p>
        </p:txBody>
      </p:sp>
      <p:sp>
        <p:nvSpPr>
          <p:cNvPr id="4" name="Slide Number Placeholder 3"/>
          <p:cNvSpPr>
            <a:spLocks noGrp="1"/>
          </p:cNvSpPr>
          <p:nvPr>
            <p:ph type="sldNum" sz="quarter" idx="10"/>
          </p:nvPr>
        </p:nvSpPr>
        <p:spPr/>
        <p:txBody>
          <a:bodyPr/>
          <a:lstStyle/>
          <a:p>
            <a:fld id="{263E83D8-023A-4C7C-A135-96A4C3DE1540}" type="slidenum">
              <a:rPr lang="en-US" smtClean="0"/>
              <a:t>6</a:t>
            </a:fld>
            <a:endParaRPr lang="en-US"/>
          </a:p>
        </p:txBody>
      </p:sp>
    </p:spTree>
    <p:extLst>
      <p:ext uri="{BB962C8B-B14F-4D97-AF65-F5344CB8AC3E}">
        <p14:creationId xmlns:p14="http://schemas.microsoft.com/office/powerpoint/2010/main" val="350709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E83D8-023A-4C7C-A135-96A4C3DE1540}" type="slidenum">
              <a:rPr lang="en-US" smtClean="0"/>
              <a:t>7</a:t>
            </a:fld>
            <a:endParaRPr lang="en-US"/>
          </a:p>
        </p:txBody>
      </p:sp>
    </p:spTree>
    <p:extLst>
      <p:ext uri="{BB962C8B-B14F-4D97-AF65-F5344CB8AC3E}">
        <p14:creationId xmlns:p14="http://schemas.microsoft.com/office/powerpoint/2010/main" val="260671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3E83D8-023A-4C7C-A135-96A4C3DE1540}" type="slidenum">
              <a:rPr lang="en-US" smtClean="0"/>
              <a:t>8</a:t>
            </a:fld>
            <a:endParaRPr lang="en-US"/>
          </a:p>
        </p:txBody>
      </p:sp>
    </p:spTree>
    <p:extLst>
      <p:ext uri="{BB962C8B-B14F-4D97-AF65-F5344CB8AC3E}">
        <p14:creationId xmlns:p14="http://schemas.microsoft.com/office/powerpoint/2010/main" val="1357699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1D796E-2F00-4C91-9EEE-1A37149729B1}"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199147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D796E-2F00-4C91-9EEE-1A37149729B1}"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3557994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D796E-2F00-4C91-9EEE-1A37149729B1}"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717856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1D796E-2F00-4C91-9EEE-1A37149729B1}"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140832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1D796E-2F00-4C91-9EEE-1A37149729B1}" type="datetimeFigureOut">
              <a:rPr lang="en-US" smtClean="0"/>
              <a:t>9/14/2018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2933243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1D796E-2F00-4C91-9EEE-1A37149729B1}"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245503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1D796E-2F00-4C91-9EEE-1A37149729B1}" type="datetimeFigureOut">
              <a:rPr lang="en-US" smtClean="0"/>
              <a:t>9/14/2018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416575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1D796E-2F00-4C91-9EEE-1A37149729B1}" type="datetimeFigureOut">
              <a:rPr lang="en-US" smtClean="0"/>
              <a:t>9/14/2018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2116548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D796E-2F00-4C91-9EEE-1A37149729B1}" type="datetimeFigureOut">
              <a:rPr lang="en-US" smtClean="0"/>
              <a:t>9/14/2018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317156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1D796E-2F00-4C91-9EEE-1A37149729B1}"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1683636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1D796E-2F00-4C91-9EEE-1A37149729B1}" type="datetimeFigureOut">
              <a:rPr lang="en-US" smtClean="0"/>
              <a:t>9/14/2018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106C7-DC01-44A5-A323-DBD8B4F409C8}" type="slidenum">
              <a:rPr lang="en-US" smtClean="0"/>
              <a:t>‹#›</a:t>
            </a:fld>
            <a:endParaRPr lang="en-US"/>
          </a:p>
        </p:txBody>
      </p:sp>
    </p:spTree>
    <p:extLst>
      <p:ext uri="{BB962C8B-B14F-4D97-AF65-F5344CB8AC3E}">
        <p14:creationId xmlns:p14="http://schemas.microsoft.com/office/powerpoint/2010/main" val="373391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D796E-2F00-4C91-9EEE-1A37149729B1}" type="datetimeFigureOut">
              <a:rPr lang="en-US" smtClean="0"/>
              <a:t>9/14/2018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106C7-DC01-44A5-A323-DBD8B4F409C8}" type="slidenum">
              <a:rPr lang="en-US" smtClean="0"/>
              <a:t>‹#›</a:t>
            </a:fld>
            <a:endParaRPr lang="en-US"/>
          </a:p>
        </p:txBody>
      </p:sp>
    </p:spTree>
    <p:extLst>
      <p:ext uri="{BB962C8B-B14F-4D97-AF65-F5344CB8AC3E}">
        <p14:creationId xmlns:p14="http://schemas.microsoft.com/office/powerpoint/2010/main" val="295885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7A93C8-991A-4B6E-BCD8-E24010C9AD17}"/>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l="7090" r="3994"/>
          <a:stretch/>
        </p:blipFill>
        <p:spPr>
          <a:xfrm>
            <a:off x="2" y="1"/>
            <a:ext cx="9143996" cy="6857997"/>
          </a:xfrm>
          <a:prstGeom prst="rect">
            <a:avLst/>
          </a:prstGeom>
        </p:spPr>
      </p:pic>
      <p:sp>
        <p:nvSpPr>
          <p:cNvPr id="2" name="Title 1">
            <a:extLst>
              <a:ext uri="{FF2B5EF4-FFF2-40B4-BE49-F238E27FC236}">
                <a16:creationId xmlns:a16="http://schemas.microsoft.com/office/drawing/2014/main" id="{3E3ABD0F-4EC8-41DD-A133-57FFD72324FA}"/>
              </a:ext>
            </a:extLst>
          </p:cNvPr>
          <p:cNvSpPr>
            <a:spLocks noGrp="1"/>
          </p:cNvSpPr>
          <p:nvPr>
            <p:ph type="ctrTitle"/>
          </p:nvPr>
        </p:nvSpPr>
        <p:spPr>
          <a:xfrm>
            <a:off x="870527" y="2587372"/>
            <a:ext cx="7772400" cy="2387600"/>
          </a:xfrm>
        </p:spPr>
        <p:txBody>
          <a:bodyPr>
            <a:normAutofit/>
          </a:bodyPr>
          <a:lstStyle/>
          <a:p>
            <a:r>
              <a:rPr lang="en-US" sz="8800" cap="small" dirty="0">
                <a:solidFill>
                  <a:schemeClr val="bg1"/>
                </a:solidFill>
                <a:effectLst>
                  <a:glow rad="101600">
                    <a:schemeClr val="tx1">
                      <a:alpha val="60000"/>
                    </a:schemeClr>
                  </a:glow>
                  <a:outerShdw blurRad="38100" dist="38100" dir="2700000" algn="tl">
                    <a:srgbClr val="000000">
                      <a:alpha val="43137"/>
                    </a:srgbClr>
                  </a:outerShdw>
                </a:effectLst>
                <a:latin typeface="Agency FB" panose="020B0503020202020204" pitchFamily="34" charset="0"/>
              </a:rPr>
              <a:t>God Does Not</a:t>
            </a:r>
          </a:p>
        </p:txBody>
      </p:sp>
      <p:sp>
        <p:nvSpPr>
          <p:cNvPr id="3" name="Subtitle 2">
            <a:extLst>
              <a:ext uri="{FF2B5EF4-FFF2-40B4-BE49-F238E27FC236}">
                <a16:creationId xmlns:a16="http://schemas.microsoft.com/office/drawing/2014/main" id="{4CDC57E9-D38E-4B02-A6C5-70231F1FC320}"/>
              </a:ext>
            </a:extLst>
          </p:cNvPr>
          <p:cNvSpPr>
            <a:spLocks noGrp="1"/>
          </p:cNvSpPr>
          <p:nvPr>
            <p:ph type="subTitle" idx="1"/>
          </p:nvPr>
        </p:nvSpPr>
        <p:spPr>
          <a:xfrm>
            <a:off x="6387737" y="288675"/>
            <a:ext cx="2449154" cy="549346"/>
          </a:xfrm>
        </p:spPr>
        <p:txBody>
          <a:bodyPr>
            <a:normAutofit/>
          </a:bodyPr>
          <a:lstStyle/>
          <a:p>
            <a:pPr algn="r"/>
            <a:r>
              <a:rPr lang="en-US" sz="3200" dirty="0">
                <a:solidFill>
                  <a:schemeClr val="bg1"/>
                </a:solidFill>
                <a:effectLst>
                  <a:glow rad="101600">
                    <a:schemeClr val="tx1">
                      <a:alpha val="60000"/>
                    </a:schemeClr>
                  </a:glow>
                  <a:outerShdw blurRad="38100" dist="38100" dir="2700000" algn="tl">
                    <a:srgbClr val="000000">
                      <a:alpha val="43137"/>
                    </a:srgbClr>
                  </a:outerShdw>
                </a:effectLst>
                <a:latin typeface="Agency FB" panose="020B0503020202020204" pitchFamily="34" charset="0"/>
              </a:rPr>
              <a:t>Acts 10:34–48</a:t>
            </a:r>
          </a:p>
        </p:txBody>
      </p:sp>
      <p:sp>
        <p:nvSpPr>
          <p:cNvPr id="6" name="Title 1">
            <a:extLst>
              <a:ext uri="{FF2B5EF4-FFF2-40B4-BE49-F238E27FC236}">
                <a16:creationId xmlns:a16="http://schemas.microsoft.com/office/drawing/2014/main" id="{704BA3EB-461D-4C88-BFA1-498F3155A3B4}"/>
              </a:ext>
            </a:extLst>
          </p:cNvPr>
          <p:cNvSpPr txBox="1">
            <a:spLocks/>
          </p:cNvSpPr>
          <p:nvPr/>
        </p:nvSpPr>
        <p:spPr>
          <a:xfrm>
            <a:off x="870527" y="3990180"/>
            <a:ext cx="77724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800" cap="small" dirty="0" err="1">
                <a:solidFill>
                  <a:srgbClr val="CA7884"/>
                </a:solidFill>
                <a:effectLst>
                  <a:glow rad="101600">
                    <a:schemeClr val="tx1">
                      <a:alpha val="60000"/>
                    </a:schemeClr>
                  </a:glow>
                  <a:outerShdw blurRad="38100" dist="38100" dir="2700000" algn="tl">
                    <a:srgbClr val="000000">
                      <a:alpha val="43137"/>
                    </a:srgbClr>
                  </a:outerShdw>
                </a:effectLst>
                <a:latin typeface="Agency FB" panose="020B0503020202020204" pitchFamily="34" charset="0"/>
              </a:rPr>
              <a:t>DiscriminatE</a:t>
            </a:r>
            <a:endParaRPr lang="en-US" sz="13800" cap="small" dirty="0">
              <a:solidFill>
                <a:srgbClr val="CA7884"/>
              </a:solidFill>
              <a:effectLst>
                <a:glow rad="101600">
                  <a:schemeClr val="tx1">
                    <a:alpha val="60000"/>
                  </a:schemeClr>
                </a:glow>
                <a:outerShdw blurRad="38100" dist="38100" dir="2700000" algn="tl">
                  <a:srgbClr val="000000">
                    <a:alpha val="43137"/>
                  </a:srgbClr>
                </a:outerShdw>
              </a:effectLst>
              <a:latin typeface="Agency FB" panose="020B0503020202020204" pitchFamily="34" charset="0"/>
            </a:endParaRPr>
          </a:p>
        </p:txBody>
      </p:sp>
    </p:spTree>
    <p:extLst>
      <p:ext uri="{BB962C8B-B14F-4D97-AF65-F5344CB8AC3E}">
        <p14:creationId xmlns:p14="http://schemas.microsoft.com/office/powerpoint/2010/main" val="3918836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C7B2-FB24-4A79-814B-5A164AFF50B0}"/>
              </a:ext>
            </a:extLst>
          </p:cNvPr>
          <p:cNvSpPr>
            <a:spLocks noGrp="1"/>
          </p:cNvSpPr>
          <p:nvPr>
            <p:ph type="title"/>
          </p:nvPr>
        </p:nvSpPr>
        <p:spPr>
          <a:xfrm>
            <a:off x="628650" y="517236"/>
            <a:ext cx="7886700" cy="1173453"/>
          </a:xfrm>
        </p:spPr>
        <p:txBody>
          <a:bodyPr>
            <a:normAutofit/>
          </a:bodyPr>
          <a:lstStyle/>
          <a:p>
            <a:pPr algn="ctr"/>
            <a:r>
              <a:rPr lang="en-US" sz="5400" dirty="0">
                <a:solidFill>
                  <a:srgbClr val="CA7884"/>
                </a:solidFill>
                <a:effectLst>
                  <a:outerShdw blurRad="38100" dist="38100" dir="2700000" algn="tl">
                    <a:srgbClr val="000000">
                      <a:alpha val="43137"/>
                    </a:srgbClr>
                  </a:outerShdw>
                </a:effectLst>
                <a:latin typeface="Gill Sans MT" panose="020B0502020104020203" pitchFamily="34" charset="0"/>
              </a:rPr>
              <a:t>Introduction</a:t>
            </a:r>
          </a:p>
        </p:txBody>
      </p:sp>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847273"/>
            <a:ext cx="7886700" cy="4645600"/>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Racism is not a new problem. It was just as prevalent in the first century as it is today, though then less a skin color issue – Colossians 3:11. </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One of the chief racial concerns in New Testament times was the tension (and hatred) of Jews and Gentiles and how to resolve it.</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Neither the Old nor the New Testament condones prejudicial attitudes. Instead God is God over all people – Romans 10:12–13; see Leviticus 19:33–34.</a:t>
            </a:r>
          </a:p>
        </p:txBody>
      </p:sp>
    </p:spTree>
    <p:extLst>
      <p:ext uri="{BB962C8B-B14F-4D97-AF65-F5344CB8AC3E}">
        <p14:creationId xmlns:p14="http://schemas.microsoft.com/office/powerpoint/2010/main" val="27903071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C7B2-FB24-4A79-814B-5A164AFF50B0}"/>
              </a:ext>
            </a:extLst>
          </p:cNvPr>
          <p:cNvSpPr>
            <a:spLocks noGrp="1"/>
          </p:cNvSpPr>
          <p:nvPr>
            <p:ph type="title"/>
          </p:nvPr>
        </p:nvSpPr>
        <p:spPr>
          <a:xfrm>
            <a:off x="628650" y="517236"/>
            <a:ext cx="7886700" cy="1173453"/>
          </a:xfrm>
        </p:spPr>
        <p:txBody>
          <a:bodyPr>
            <a:normAutofit/>
          </a:bodyPr>
          <a:lstStyle/>
          <a:p>
            <a:pPr algn="ctr"/>
            <a:r>
              <a:rPr lang="en-US" sz="5400" dirty="0">
                <a:solidFill>
                  <a:srgbClr val="CA7884"/>
                </a:solidFill>
                <a:effectLst>
                  <a:outerShdw blurRad="38100" dist="38100" dir="2700000" algn="tl">
                    <a:srgbClr val="000000">
                      <a:alpha val="43137"/>
                    </a:srgbClr>
                  </a:outerShdw>
                </a:effectLst>
                <a:latin typeface="Gill Sans MT" panose="020B0502020104020203" pitchFamily="34" charset="0"/>
              </a:rPr>
              <a:t>Introduction</a:t>
            </a:r>
          </a:p>
        </p:txBody>
      </p:sp>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847273"/>
            <a:ext cx="7886700" cy="4645600"/>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It had always been God’s intention to bring Jews and Gentiles together, a promise that predated even the formation of Israel – Galatians 3:8, 26–29.</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That God would unite Jews and Gentiles and the means by which he would do this were unknown to the earliest disciples (e.g., Peter).</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The inclusivity of the gospel is revealed in the events of Acts 10–11, and the sermon Peter preached shows that God does not show partiality to any certain race. Everyone can be saved.</a:t>
            </a:r>
          </a:p>
        </p:txBody>
      </p:sp>
    </p:spTree>
    <p:extLst>
      <p:ext uri="{BB962C8B-B14F-4D97-AF65-F5344CB8AC3E}">
        <p14:creationId xmlns:p14="http://schemas.microsoft.com/office/powerpoint/2010/main" val="289239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C7B2-FB24-4A79-814B-5A164AFF50B0}"/>
              </a:ext>
            </a:extLst>
          </p:cNvPr>
          <p:cNvSpPr>
            <a:spLocks noGrp="1"/>
          </p:cNvSpPr>
          <p:nvPr>
            <p:ph type="title"/>
          </p:nvPr>
        </p:nvSpPr>
        <p:spPr>
          <a:xfrm>
            <a:off x="628650" y="517236"/>
            <a:ext cx="7886700" cy="1173453"/>
          </a:xfrm>
        </p:spPr>
        <p:txBody>
          <a:bodyPr>
            <a:normAutofit/>
          </a:bodyPr>
          <a:lstStyle/>
          <a:p>
            <a:pPr algn="ctr"/>
            <a:r>
              <a:rPr lang="en-US" sz="5400" dirty="0">
                <a:solidFill>
                  <a:srgbClr val="CA7884"/>
                </a:solidFill>
                <a:effectLst>
                  <a:outerShdw blurRad="38100" dist="38100" dir="2700000" algn="tl">
                    <a:srgbClr val="000000">
                      <a:alpha val="43137"/>
                    </a:srgbClr>
                  </a:outerShdw>
                </a:effectLst>
                <a:latin typeface="Gill Sans MT" panose="020B0502020104020203" pitchFamily="34" charset="0"/>
              </a:rPr>
              <a:t>An Important Vision</a:t>
            </a:r>
          </a:p>
        </p:txBody>
      </p:sp>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847273"/>
            <a:ext cx="7886700" cy="4645600"/>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Before the events of Acts 10, the gospel had only gone to the Jews. Yet when the time was right, God prepared Peter to preach to the Gentiles.</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Peter was in Joppa, staying with Simon the tanner, when the Lord three times showed him a vision of unclean animals – Acts 10:9–16.</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Peter did not immediately understand the divine message, but the vision—along with the events that followed—provided the instruction he needed to preach to Cornelius and his family – see 10:17–34. </a:t>
            </a:r>
          </a:p>
        </p:txBody>
      </p:sp>
    </p:spTree>
    <p:extLst>
      <p:ext uri="{BB962C8B-B14F-4D97-AF65-F5344CB8AC3E}">
        <p14:creationId xmlns:p14="http://schemas.microsoft.com/office/powerpoint/2010/main" val="25414421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C7B2-FB24-4A79-814B-5A164AFF50B0}"/>
              </a:ext>
            </a:extLst>
          </p:cNvPr>
          <p:cNvSpPr>
            <a:spLocks noGrp="1"/>
          </p:cNvSpPr>
          <p:nvPr>
            <p:ph type="title"/>
          </p:nvPr>
        </p:nvSpPr>
        <p:spPr>
          <a:xfrm>
            <a:off x="628650" y="517236"/>
            <a:ext cx="7886700" cy="1173453"/>
          </a:xfrm>
        </p:spPr>
        <p:txBody>
          <a:bodyPr>
            <a:normAutofit/>
          </a:bodyPr>
          <a:lstStyle/>
          <a:p>
            <a:pPr algn="ctr"/>
            <a:r>
              <a:rPr lang="en-US" sz="5400" dirty="0">
                <a:solidFill>
                  <a:srgbClr val="CA7884"/>
                </a:solidFill>
                <a:effectLst>
                  <a:outerShdw blurRad="38100" dist="38100" dir="2700000" algn="tl">
                    <a:srgbClr val="000000">
                      <a:alpha val="43137"/>
                    </a:srgbClr>
                  </a:outerShdw>
                </a:effectLst>
                <a:latin typeface="Gill Sans MT" panose="020B0502020104020203" pitchFamily="34" charset="0"/>
              </a:rPr>
              <a:t>No Partiality with God</a:t>
            </a:r>
          </a:p>
        </p:txBody>
      </p:sp>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847273"/>
            <a:ext cx="7886700" cy="4645600"/>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When Peter met Cornelius, he finally understood the meaning of the vision and was equipped to preach Christ to him – Acts 10:34; see v. 28.</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The point of Peter’s sermon was that God does not show partiality, but this does not imply unqualified acceptance – vv. 34–35; see Romans 2:2–11.</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Though the Jews first heard the message of peace, Jesus is Lord of all, and it is only through him that people can have peace with God (and one another) – Acts 10:36; see Romans 5:1;  Ephesians 2:11–22.</a:t>
            </a:r>
          </a:p>
        </p:txBody>
      </p:sp>
    </p:spTree>
    <p:extLst>
      <p:ext uri="{BB962C8B-B14F-4D97-AF65-F5344CB8AC3E}">
        <p14:creationId xmlns:p14="http://schemas.microsoft.com/office/powerpoint/2010/main" val="38588781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C7B2-FB24-4A79-814B-5A164AFF50B0}"/>
              </a:ext>
            </a:extLst>
          </p:cNvPr>
          <p:cNvSpPr>
            <a:spLocks noGrp="1"/>
          </p:cNvSpPr>
          <p:nvPr>
            <p:ph type="title"/>
          </p:nvPr>
        </p:nvSpPr>
        <p:spPr>
          <a:xfrm>
            <a:off x="628650" y="517236"/>
            <a:ext cx="7886700" cy="1173453"/>
          </a:xfrm>
        </p:spPr>
        <p:txBody>
          <a:bodyPr>
            <a:normAutofit/>
          </a:bodyPr>
          <a:lstStyle/>
          <a:p>
            <a:pPr algn="ctr"/>
            <a:r>
              <a:rPr lang="en-US" sz="5400" dirty="0">
                <a:solidFill>
                  <a:srgbClr val="CA7884"/>
                </a:solidFill>
                <a:effectLst>
                  <a:outerShdw blurRad="38100" dist="38100" dir="2700000" algn="tl">
                    <a:srgbClr val="000000">
                      <a:alpha val="43137"/>
                    </a:srgbClr>
                  </a:outerShdw>
                </a:effectLst>
                <a:latin typeface="Gill Sans MT" panose="020B0502020104020203" pitchFamily="34" charset="0"/>
              </a:rPr>
              <a:t>No Partiality with God</a:t>
            </a:r>
          </a:p>
        </p:txBody>
      </p:sp>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847273"/>
            <a:ext cx="7886700" cy="4645600"/>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The ministry of Jesus was initially limited to the Jewish people, but it hinted at God’s universal concern for sinners – Acts 10:37–43.</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Peter provided reasons why Cornelius and his company should accept the gospel—their own knowledge of the events and the testimonies of the apostles and the prophets – see vv. 37, 39, 41, 43.</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Since God does not show partiality, anyone who believes in Jesus Christ can receive the forgiveness of sins – v. 43; see 2:38; 3:19; Luke 24:47.</a:t>
            </a:r>
          </a:p>
        </p:txBody>
      </p:sp>
    </p:spTree>
    <p:extLst>
      <p:ext uri="{BB962C8B-B14F-4D97-AF65-F5344CB8AC3E}">
        <p14:creationId xmlns:p14="http://schemas.microsoft.com/office/powerpoint/2010/main" val="182467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C7B2-FB24-4A79-814B-5A164AFF50B0}"/>
              </a:ext>
            </a:extLst>
          </p:cNvPr>
          <p:cNvSpPr>
            <a:spLocks noGrp="1"/>
          </p:cNvSpPr>
          <p:nvPr>
            <p:ph type="title"/>
          </p:nvPr>
        </p:nvSpPr>
        <p:spPr>
          <a:xfrm>
            <a:off x="628650" y="517236"/>
            <a:ext cx="7886700" cy="1173453"/>
          </a:xfrm>
        </p:spPr>
        <p:txBody>
          <a:bodyPr>
            <a:normAutofit/>
          </a:bodyPr>
          <a:lstStyle/>
          <a:p>
            <a:pPr algn="ctr"/>
            <a:r>
              <a:rPr lang="en-US" sz="5400" dirty="0">
                <a:solidFill>
                  <a:srgbClr val="CA7884"/>
                </a:solidFill>
                <a:effectLst>
                  <a:outerShdw blurRad="38100" dist="38100" dir="2700000" algn="tl">
                    <a:srgbClr val="000000">
                      <a:alpha val="43137"/>
                    </a:srgbClr>
                  </a:outerShdw>
                </a:effectLst>
                <a:latin typeface="Gill Sans MT" panose="020B0502020104020203" pitchFamily="34" charset="0"/>
              </a:rPr>
              <a:t>No Partiality with God</a:t>
            </a:r>
          </a:p>
        </p:txBody>
      </p:sp>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847273"/>
            <a:ext cx="7886700" cy="4645600"/>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Having reached a climactic point in his sermon, the Holy Spirit fell on the Gentiles, proving that God would accept them – Acts 10:44–48; see 11:17–18.</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Though the Gentiles had received the ability to perform miracles, they still needed to be baptized to be saved – 10:47–48; see v. 43.</a:t>
            </a:r>
          </a:p>
        </p:txBody>
      </p:sp>
    </p:spTree>
    <p:extLst>
      <p:ext uri="{BB962C8B-B14F-4D97-AF65-F5344CB8AC3E}">
        <p14:creationId xmlns:p14="http://schemas.microsoft.com/office/powerpoint/2010/main" val="156933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C7B2-FB24-4A79-814B-5A164AFF50B0}"/>
              </a:ext>
            </a:extLst>
          </p:cNvPr>
          <p:cNvSpPr>
            <a:spLocks noGrp="1"/>
          </p:cNvSpPr>
          <p:nvPr>
            <p:ph type="title"/>
          </p:nvPr>
        </p:nvSpPr>
        <p:spPr>
          <a:xfrm>
            <a:off x="628650" y="517236"/>
            <a:ext cx="7886700" cy="1173453"/>
          </a:xfrm>
        </p:spPr>
        <p:txBody>
          <a:bodyPr>
            <a:normAutofit/>
          </a:bodyPr>
          <a:lstStyle/>
          <a:p>
            <a:pPr algn="ctr"/>
            <a:r>
              <a:rPr lang="en-US" sz="5400" dirty="0">
                <a:solidFill>
                  <a:srgbClr val="CA7884"/>
                </a:solidFill>
                <a:effectLst>
                  <a:outerShdw blurRad="38100" dist="38100" dir="2700000" algn="tl">
                    <a:srgbClr val="000000">
                      <a:alpha val="43137"/>
                    </a:srgbClr>
                  </a:outerShdw>
                </a:effectLst>
                <a:latin typeface="Gill Sans MT" panose="020B0502020104020203" pitchFamily="34" charset="0"/>
              </a:rPr>
              <a:t>Modern Applications</a:t>
            </a:r>
          </a:p>
        </p:txBody>
      </p:sp>
      <p:sp>
        <p:nvSpPr>
          <p:cNvPr id="3" name="Content Placeholder 2">
            <a:extLst>
              <a:ext uri="{FF2B5EF4-FFF2-40B4-BE49-F238E27FC236}">
                <a16:creationId xmlns:a16="http://schemas.microsoft.com/office/drawing/2014/main" id="{E6F0CB71-2DBF-4B6A-B89F-44E0B3A95F81}"/>
              </a:ext>
            </a:extLst>
          </p:cNvPr>
          <p:cNvSpPr>
            <a:spLocks noGrp="1"/>
          </p:cNvSpPr>
          <p:nvPr>
            <p:ph idx="1"/>
          </p:nvPr>
        </p:nvSpPr>
        <p:spPr>
          <a:xfrm>
            <a:off x="628650" y="1847273"/>
            <a:ext cx="7886700" cy="4645600"/>
          </a:xfrm>
        </p:spPr>
        <p:txBody>
          <a:bodyPr>
            <a:normAutofit/>
          </a:bodyPr>
          <a:lstStyle/>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Though individuals should do what they can to promote social justice, the answer to prejudice is not political reform but Jesus – Galatians 3:28.</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The Bible forbids Christians from making judgments based on race, gender, or social standing. The gospel is for all – John 7:24</a:t>
            </a:r>
            <a:r>
              <a:rPr lang="en-US">
                <a:solidFill>
                  <a:schemeClr val="bg1"/>
                </a:solidFill>
                <a:effectLst>
                  <a:outerShdw blurRad="38100" dist="38100" dir="2700000" algn="tl">
                    <a:srgbClr val="000000">
                      <a:alpha val="43137"/>
                    </a:srgbClr>
                  </a:outerShdw>
                </a:effectLst>
                <a:latin typeface="Gill Sans MT" panose="020B0502020104020203" pitchFamily="34" charset="0"/>
              </a:rPr>
              <a:t>; Matthew </a:t>
            </a: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28:18–20.</a:t>
            </a:r>
          </a:p>
          <a:p>
            <a:pPr>
              <a:spcBef>
                <a:spcPts val="1800"/>
              </a:spcBef>
            </a:pPr>
            <a:r>
              <a:rPr lang="en-US" dirty="0">
                <a:solidFill>
                  <a:schemeClr val="bg1"/>
                </a:solidFill>
                <a:effectLst>
                  <a:outerShdw blurRad="38100" dist="38100" dir="2700000" algn="tl">
                    <a:srgbClr val="000000">
                      <a:alpha val="43137"/>
                    </a:srgbClr>
                  </a:outerShdw>
                </a:effectLst>
                <a:latin typeface="Gill Sans MT" panose="020B0502020104020203" pitchFamily="34" charset="0"/>
              </a:rPr>
              <a:t>Christians must treat other Christians with love and respect, regardless of these kinds of differences, because they are family – James 2:1–4, 8–9.</a:t>
            </a:r>
          </a:p>
        </p:txBody>
      </p:sp>
    </p:spTree>
    <p:extLst>
      <p:ext uri="{BB962C8B-B14F-4D97-AF65-F5344CB8AC3E}">
        <p14:creationId xmlns:p14="http://schemas.microsoft.com/office/powerpoint/2010/main" val="390250708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7A93C8-991A-4B6E-BCD8-E24010C9AD17}"/>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rcRect l="7090" r="3994"/>
          <a:stretch/>
        </p:blipFill>
        <p:spPr>
          <a:xfrm>
            <a:off x="2" y="1"/>
            <a:ext cx="9143996" cy="6857997"/>
          </a:xfrm>
          <a:prstGeom prst="rect">
            <a:avLst/>
          </a:prstGeom>
        </p:spPr>
      </p:pic>
      <p:sp>
        <p:nvSpPr>
          <p:cNvPr id="2" name="Title 1">
            <a:extLst>
              <a:ext uri="{FF2B5EF4-FFF2-40B4-BE49-F238E27FC236}">
                <a16:creationId xmlns:a16="http://schemas.microsoft.com/office/drawing/2014/main" id="{3E3ABD0F-4EC8-41DD-A133-57FFD72324FA}"/>
              </a:ext>
            </a:extLst>
          </p:cNvPr>
          <p:cNvSpPr>
            <a:spLocks noGrp="1"/>
          </p:cNvSpPr>
          <p:nvPr>
            <p:ph type="ctrTitle"/>
          </p:nvPr>
        </p:nvSpPr>
        <p:spPr>
          <a:xfrm>
            <a:off x="870527" y="2587372"/>
            <a:ext cx="7772400" cy="2387600"/>
          </a:xfrm>
        </p:spPr>
        <p:txBody>
          <a:bodyPr>
            <a:normAutofit/>
          </a:bodyPr>
          <a:lstStyle/>
          <a:p>
            <a:r>
              <a:rPr lang="en-US" sz="8800" cap="small" dirty="0">
                <a:solidFill>
                  <a:schemeClr val="bg1"/>
                </a:solidFill>
                <a:effectLst>
                  <a:glow rad="101600">
                    <a:schemeClr val="tx1">
                      <a:alpha val="60000"/>
                    </a:schemeClr>
                  </a:glow>
                  <a:outerShdw blurRad="38100" dist="38100" dir="2700000" algn="tl">
                    <a:srgbClr val="000000">
                      <a:alpha val="43137"/>
                    </a:srgbClr>
                  </a:outerShdw>
                </a:effectLst>
                <a:latin typeface="Agency FB" panose="020B0503020202020204" pitchFamily="34" charset="0"/>
              </a:rPr>
              <a:t>God Does Not</a:t>
            </a:r>
          </a:p>
        </p:txBody>
      </p:sp>
      <p:sp>
        <p:nvSpPr>
          <p:cNvPr id="3" name="Subtitle 2">
            <a:extLst>
              <a:ext uri="{FF2B5EF4-FFF2-40B4-BE49-F238E27FC236}">
                <a16:creationId xmlns:a16="http://schemas.microsoft.com/office/drawing/2014/main" id="{4CDC57E9-D38E-4B02-A6C5-70231F1FC320}"/>
              </a:ext>
            </a:extLst>
          </p:cNvPr>
          <p:cNvSpPr>
            <a:spLocks noGrp="1"/>
          </p:cNvSpPr>
          <p:nvPr>
            <p:ph type="subTitle" idx="1"/>
          </p:nvPr>
        </p:nvSpPr>
        <p:spPr>
          <a:xfrm>
            <a:off x="6387737" y="288675"/>
            <a:ext cx="2449154" cy="549346"/>
          </a:xfrm>
        </p:spPr>
        <p:txBody>
          <a:bodyPr>
            <a:normAutofit/>
          </a:bodyPr>
          <a:lstStyle/>
          <a:p>
            <a:pPr algn="r"/>
            <a:r>
              <a:rPr lang="en-US" sz="3200" dirty="0">
                <a:solidFill>
                  <a:schemeClr val="bg1"/>
                </a:solidFill>
                <a:effectLst>
                  <a:glow rad="101600">
                    <a:schemeClr val="tx1">
                      <a:alpha val="60000"/>
                    </a:schemeClr>
                  </a:glow>
                  <a:outerShdw blurRad="38100" dist="38100" dir="2700000" algn="tl">
                    <a:srgbClr val="000000">
                      <a:alpha val="43137"/>
                    </a:srgbClr>
                  </a:outerShdw>
                </a:effectLst>
                <a:latin typeface="Agency FB" panose="020B0503020202020204" pitchFamily="34" charset="0"/>
              </a:rPr>
              <a:t>Acts 10:34–48</a:t>
            </a:r>
          </a:p>
        </p:txBody>
      </p:sp>
      <p:sp>
        <p:nvSpPr>
          <p:cNvPr id="6" name="Title 1">
            <a:extLst>
              <a:ext uri="{FF2B5EF4-FFF2-40B4-BE49-F238E27FC236}">
                <a16:creationId xmlns:a16="http://schemas.microsoft.com/office/drawing/2014/main" id="{704BA3EB-461D-4C88-BFA1-498F3155A3B4}"/>
              </a:ext>
            </a:extLst>
          </p:cNvPr>
          <p:cNvSpPr txBox="1">
            <a:spLocks/>
          </p:cNvSpPr>
          <p:nvPr/>
        </p:nvSpPr>
        <p:spPr>
          <a:xfrm>
            <a:off x="870527" y="3990180"/>
            <a:ext cx="77724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3800" cap="small" dirty="0" err="1">
                <a:solidFill>
                  <a:srgbClr val="CA7884"/>
                </a:solidFill>
                <a:effectLst>
                  <a:glow rad="101600">
                    <a:schemeClr val="tx1">
                      <a:alpha val="60000"/>
                    </a:schemeClr>
                  </a:glow>
                  <a:outerShdw blurRad="38100" dist="38100" dir="2700000" algn="tl">
                    <a:srgbClr val="000000">
                      <a:alpha val="43137"/>
                    </a:srgbClr>
                  </a:outerShdw>
                </a:effectLst>
                <a:latin typeface="Agency FB" panose="020B0503020202020204" pitchFamily="34" charset="0"/>
              </a:rPr>
              <a:t>DiscriminatE</a:t>
            </a:r>
            <a:endParaRPr lang="en-US" sz="13800" cap="small" dirty="0">
              <a:solidFill>
                <a:srgbClr val="CA7884"/>
              </a:solidFill>
              <a:effectLst>
                <a:glow rad="101600">
                  <a:schemeClr val="tx1">
                    <a:alpha val="60000"/>
                  </a:schemeClr>
                </a:glow>
                <a:outerShdw blurRad="38100" dist="38100" dir="2700000" algn="tl">
                  <a:srgbClr val="000000">
                    <a:alpha val="43137"/>
                  </a:srgbClr>
                </a:outerShdw>
              </a:effectLst>
              <a:latin typeface="Agency FB" panose="020B0503020202020204" pitchFamily="34" charset="0"/>
            </a:endParaRPr>
          </a:p>
        </p:txBody>
      </p:sp>
    </p:spTree>
    <p:extLst>
      <p:ext uri="{BB962C8B-B14F-4D97-AF65-F5344CB8AC3E}">
        <p14:creationId xmlns:p14="http://schemas.microsoft.com/office/powerpoint/2010/main" val="2800846955"/>
      </p:ext>
    </p:extLst>
  </p:cSld>
  <p:clrMapOvr>
    <a:masterClrMapping/>
  </p:clrMapOvr>
  <p:transition spd="slow">
    <p:fade thruBlk="1"/>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834</TotalTime>
  <Words>768</Words>
  <Application>Microsoft Office PowerPoint</Application>
  <PresentationFormat>On-screen Show (4:3)</PresentationFormat>
  <Paragraphs>47</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Gill Sans MT</vt:lpstr>
      <vt:lpstr>Agency FB</vt:lpstr>
      <vt:lpstr>Calibri</vt:lpstr>
      <vt:lpstr>Arial</vt:lpstr>
      <vt:lpstr>Calibri Light</vt:lpstr>
      <vt:lpstr>Office Theme</vt:lpstr>
      <vt:lpstr>God Does Not</vt:lpstr>
      <vt:lpstr>Introduction</vt:lpstr>
      <vt:lpstr>Introduction</vt:lpstr>
      <vt:lpstr>An Important Vision</vt:lpstr>
      <vt:lpstr>No Partiality with God</vt:lpstr>
      <vt:lpstr>No Partiality with God</vt:lpstr>
      <vt:lpstr>No Partiality with God</vt:lpstr>
      <vt:lpstr>Modern Applications</vt:lpstr>
      <vt:lpstr>God Does Not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Does Not</dc:title>
  <dc:creator>McDaniel</dc:creator>
  <cp:lastModifiedBy>McDaniel</cp:lastModifiedBy>
  <cp:revision>34</cp:revision>
  <dcterms:created xsi:type="dcterms:W3CDTF">2018-08-20T18:19:55Z</dcterms:created>
  <dcterms:modified xsi:type="dcterms:W3CDTF">2018-09-14T16:33:22Z</dcterms:modified>
</cp:coreProperties>
</file>