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6"/>
  </p:notesMasterIdLst>
  <p:sldIdLst>
    <p:sldId id="256" r:id="rId2"/>
    <p:sldId id="267" r:id="rId3"/>
    <p:sldId id="268" r:id="rId4"/>
    <p:sldId id="270" r:id="rId5"/>
    <p:sldId id="271" r:id="rId6"/>
    <p:sldId id="272" r:id="rId7"/>
    <p:sldId id="273" r:id="rId8"/>
    <p:sldId id="274" r:id="rId9"/>
    <p:sldId id="257" r:id="rId10"/>
    <p:sldId id="260" r:id="rId11"/>
    <p:sldId id="261" r:id="rId12"/>
    <p:sldId id="262" r:id="rId13"/>
    <p:sldId id="269" r:id="rId14"/>
    <p:sldId id="265" r:id="rId15"/>
  </p:sldIdLst>
  <p:sldSz cx="9144000" cy="6858000" type="screen4x3"/>
  <p:notesSz cx="6858000" cy="9144000"/>
  <p:embeddedFontLst>
    <p:embeddedFont>
      <p:font typeface="Apple Garamond" panose="02000506080000020004" pitchFamily="2" charset="0"/>
      <p:regular r:id="rId17"/>
      <p:bold r:id="rId18"/>
      <p:italic r:id="rId19"/>
      <p:boldItalic r:id="rId20"/>
    </p:embeddedFon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Gill Sans MT" panose="020B0502020104020203" pitchFamily="34" charset="0"/>
      <p:regular r:id="rId27"/>
      <p:bold r:id="rId28"/>
      <p:italic r:id="rId29"/>
      <p:boldItalic r:id="rId3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7884"/>
    <a:srgbClr val="AE4453"/>
    <a:srgbClr val="8A3642"/>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318" autoAdjust="0"/>
  </p:normalViewPr>
  <p:slideViewPr>
    <p:cSldViewPr snapToGrid="0" showGuides="1">
      <p:cViewPr varScale="1">
        <p:scale>
          <a:sx n="71" d="100"/>
          <a:sy n="71" d="100"/>
        </p:scale>
        <p:origin x="1200" y="62"/>
      </p:cViewPr>
      <p:guideLst>
        <p:guide orient="horz" pos="2136"/>
        <p:guide pos="2880"/>
      </p:guideLst>
    </p:cSldViewPr>
  </p:slideViewPr>
  <p:notesTextViewPr>
    <p:cViewPr>
      <p:scale>
        <a:sx n="1" d="1"/>
        <a:sy n="1" d="1"/>
      </p:scale>
      <p:origin x="0" y="0"/>
    </p:cViewPr>
  </p:notesTextViewPr>
  <p:notesViewPr>
    <p:cSldViewPr snapToGrid="0" showGuides="1">
      <p:cViewPr varScale="1">
        <p:scale>
          <a:sx n="63" d="100"/>
          <a:sy n="63" d="100"/>
        </p:scale>
        <p:origin x="313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EF2B69-1427-465C-8ACE-04E02AD7F3EB}" type="datetimeFigureOut">
              <a:rPr lang="en-US" smtClean="0"/>
              <a:t>9/14/2018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3E83D8-023A-4C7C-A135-96A4C3DE1540}" type="slidenum">
              <a:rPr lang="en-US" smtClean="0"/>
              <a:t>‹#›</a:t>
            </a:fld>
            <a:endParaRPr lang="en-US"/>
          </a:p>
        </p:txBody>
      </p:sp>
    </p:spTree>
    <p:extLst>
      <p:ext uri="{BB962C8B-B14F-4D97-AF65-F5344CB8AC3E}">
        <p14:creationId xmlns:p14="http://schemas.microsoft.com/office/powerpoint/2010/main" val="784385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3E83D8-023A-4C7C-A135-96A4C3DE1540}" type="slidenum">
              <a:rPr lang="en-US" smtClean="0"/>
              <a:t>1</a:t>
            </a:fld>
            <a:endParaRPr lang="en-US"/>
          </a:p>
        </p:txBody>
      </p:sp>
    </p:spTree>
    <p:extLst>
      <p:ext uri="{BB962C8B-B14F-4D97-AF65-F5344CB8AC3E}">
        <p14:creationId xmlns:p14="http://schemas.microsoft.com/office/powerpoint/2010/main" val="1521902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Gill Sans MT" panose="020B0502020104020203" pitchFamily="34" charset="0"/>
              </a:rPr>
              <a:t>See also Psalm 89:1–4, 49–51.</a:t>
            </a:r>
          </a:p>
        </p:txBody>
      </p:sp>
      <p:sp>
        <p:nvSpPr>
          <p:cNvPr id="4" name="Slide Number Placeholder 3"/>
          <p:cNvSpPr>
            <a:spLocks noGrp="1"/>
          </p:cNvSpPr>
          <p:nvPr>
            <p:ph type="sldNum" sz="quarter" idx="10"/>
          </p:nvPr>
        </p:nvSpPr>
        <p:spPr/>
        <p:txBody>
          <a:bodyPr/>
          <a:lstStyle/>
          <a:p>
            <a:fld id="{263E83D8-023A-4C7C-A135-96A4C3DE1540}" type="slidenum">
              <a:rPr lang="en-US" smtClean="0"/>
              <a:t>10</a:t>
            </a:fld>
            <a:endParaRPr lang="en-US"/>
          </a:p>
        </p:txBody>
      </p:sp>
    </p:spTree>
    <p:extLst>
      <p:ext uri="{BB962C8B-B14F-4D97-AF65-F5344CB8AC3E}">
        <p14:creationId xmlns:p14="http://schemas.microsoft.com/office/powerpoint/2010/main" val="2020843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Gill Sans MT" panose="020B0502020104020203" pitchFamily="34" charset="0"/>
              </a:rPr>
              <a:t>Paul quotes Psalm 2:7, then Isaiah 55:3, and finally Psalm 16:10. (Compare Romans 1:4.)</a:t>
            </a:r>
          </a:p>
        </p:txBody>
      </p:sp>
      <p:sp>
        <p:nvSpPr>
          <p:cNvPr id="4" name="Slide Number Placeholder 3"/>
          <p:cNvSpPr>
            <a:spLocks noGrp="1"/>
          </p:cNvSpPr>
          <p:nvPr>
            <p:ph type="sldNum" sz="quarter" idx="10"/>
          </p:nvPr>
        </p:nvSpPr>
        <p:spPr/>
        <p:txBody>
          <a:bodyPr/>
          <a:lstStyle/>
          <a:p>
            <a:fld id="{263E83D8-023A-4C7C-A135-96A4C3DE1540}" type="slidenum">
              <a:rPr lang="en-US" smtClean="0"/>
              <a:t>11</a:t>
            </a:fld>
            <a:endParaRPr lang="en-US"/>
          </a:p>
        </p:txBody>
      </p:sp>
    </p:spTree>
    <p:extLst>
      <p:ext uri="{BB962C8B-B14F-4D97-AF65-F5344CB8AC3E}">
        <p14:creationId xmlns:p14="http://schemas.microsoft.com/office/powerpoint/2010/main" val="4275758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Gill Sans MT" panose="020B0502020104020203" pitchFamily="34" charset="0"/>
              </a:rPr>
              <a:t>The word translated “freed” in Acts 13:39 (NASB) is the Greek word for “justified” (from </a:t>
            </a:r>
            <a:r>
              <a:rPr lang="el-GR" dirty="0"/>
              <a:t>δικαιόω</a:t>
            </a:r>
            <a:r>
              <a:rPr lang="en-US" dirty="0">
                <a:latin typeface="Gill Sans MT" panose="020B0502020104020203" pitchFamily="34" charset="0"/>
              </a:rPr>
              <a:t>). The Law could not provide full and final justification, but the gospel is able to add believers to the covenant people of God. Forgiveness and justification occur simultaneously, and they are available only in Jesus Christ. He took on himself the curse of the Law by hanging on a tree (Acts 13:29; Deuteronomy 21:22; Galatians 3:13).</a:t>
            </a:r>
          </a:p>
        </p:txBody>
      </p:sp>
      <p:sp>
        <p:nvSpPr>
          <p:cNvPr id="4" name="Slide Number Placeholder 3"/>
          <p:cNvSpPr>
            <a:spLocks noGrp="1"/>
          </p:cNvSpPr>
          <p:nvPr>
            <p:ph type="sldNum" sz="quarter" idx="10"/>
          </p:nvPr>
        </p:nvSpPr>
        <p:spPr/>
        <p:txBody>
          <a:bodyPr/>
          <a:lstStyle/>
          <a:p>
            <a:fld id="{263E83D8-023A-4C7C-A135-96A4C3DE1540}" type="slidenum">
              <a:rPr lang="en-US" smtClean="0"/>
              <a:t>12</a:t>
            </a:fld>
            <a:endParaRPr lang="en-US"/>
          </a:p>
        </p:txBody>
      </p:sp>
    </p:spTree>
    <p:extLst>
      <p:ext uri="{BB962C8B-B14F-4D97-AF65-F5344CB8AC3E}">
        <p14:creationId xmlns:p14="http://schemas.microsoft.com/office/powerpoint/2010/main" val="1357699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263E83D8-023A-4C7C-A135-96A4C3DE1540}" type="slidenum">
              <a:rPr lang="en-US" smtClean="0"/>
              <a:t>13</a:t>
            </a:fld>
            <a:endParaRPr lang="en-US"/>
          </a:p>
        </p:txBody>
      </p:sp>
    </p:spTree>
    <p:extLst>
      <p:ext uri="{BB962C8B-B14F-4D97-AF65-F5344CB8AC3E}">
        <p14:creationId xmlns:p14="http://schemas.microsoft.com/office/powerpoint/2010/main" val="3569455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3E83D8-023A-4C7C-A135-96A4C3DE1540}" type="slidenum">
              <a:rPr lang="en-US" smtClean="0"/>
              <a:t>14</a:t>
            </a:fld>
            <a:endParaRPr lang="en-US"/>
          </a:p>
        </p:txBody>
      </p:sp>
    </p:spTree>
    <p:extLst>
      <p:ext uri="{BB962C8B-B14F-4D97-AF65-F5344CB8AC3E}">
        <p14:creationId xmlns:p14="http://schemas.microsoft.com/office/powerpoint/2010/main" val="1908237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263E83D8-023A-4C7C-A135-96A4C3DE1540}" type="slidenum">
              <a:rPr lang="en-US" smtClean="0"/>
              <a:t>2</a:t>
            </a:fld>
            <a:endParaRPr lang="en-US"/>
          </a:p>
        </p:txBody>
      </p:sp>
    </p:spTree>
    <p:extLst>
      <p:ext uri="{BB962C8B-B14F-4D97-AF65-F5344CB8AC3E}">
        <p14:creationId xmlns:p14="http://schemas.microsoft.com/office/powerpoint/2010/main" val="1621881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263E83D8-023A-4C7C-A135-96A4C3DE1540}" type="slidenum">
              <a:rPr lang="en-US" smtClean="0"/>
              <a:t>3</a:t>
            </a:fld>
            <a:endParaRPr lang="en-US"/>
          </a:p>
        </p:txBody>
      </p:sp>
    </p:spTree>
    <p:extLst>
      <p:ext uri="{BB962C8B-B14F-4D97-AF65-F5344CB8AC3E}">
        <p14:creationId xmlns:p14="http://schemas.microsoft.com/office/powerpoint/2010/main" val="261113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263E83D8-023A-4C7C-A135-96A4C3DE1540}" type="slidenum">
              <a:rPr lang="en-US" smtClean="0"/>
              <a:t>4</a:t>
            </a:fld>
            <a:endParaRPr lang="en-US"/>
          </a:p>
        </p:txBody>
      </p:sp>
    </p:spTree>
    <p:extLst>
      <p:ext uri="{BB962C8B-B14F-4D97-AF65-F5344CB8AC3E}">
        <p14:creationId xmlns:p14="http://schemas.microsoft.com/office/powerpoint/2010/main" val="2596945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263E83D8-023A-4C7C-A135-96A4C3DE1540}" type="slidenum">
              <a:rPr lang="en-US" smtClean="0"/>
              <a:t>5</a:t>
            </a:fld>
            <a:endParaRPr lang="en-US"/>
          </a:p>
        </p:txBody>
      </p:sp>
    </p:spTree>
    <p:extLst>
      <p:ext uri="{BB962C8B-B14F-4D97-AF65-F5344CB8AC3E}">
        <p14:creationId xmlns:p14="http://schemas.microsoft.com/office/powerpoint/2010/main" val="3475321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263E83D8-023A-4C7C-A135-96A4C3DE1540}" type="slidenum">
              <a:rPr lang="en-US" smtClean="0"/>
              <a:t>6</a:t>
            </a:fld>
            <a:endParaRPr lang="en-US"/>
          </a:p>
        </p:txBody>
      </p:sp>
    </p:spTree>
    <p:extLst>
      <p:ext uri="{BB962C8B-B14F-4D97-AF65-F5344CB8AC3E}">
        <p14:creationId xmlns:p14="http://schemas.microsoft.com/office/powerpoint/2010/main" val="3445283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263E83D8-023A-4C7C-A135-96A4C3DE1540}" type="slidenum">
              <a:rPr lang="en-US" smtClean="0"/>
              <a:t>7</a:t>
            </a:fld>
            <a:endParaRPr lang="en-US"/>
          </a:p>
        </p:txBody>
      </p:sp>
    </p:spTree>
    <p:extLst>
      <p:ext uri="{BB962C8B-B14F-4D97-AF65-F5344CB8AC3E}">
        <p14:creationId xmlns:p14="http://schemas.microsoft.com/office/powerpoint/2010/main" val="85414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263E83D8-023A-4C7C-A135-96A4C3DE1540}" type="slidenum">
              <a:rPr lang="en-US" smtClean="0"/>
              <a:t>8</a:t>
            </a:fld>
            <a:endParaRPr lang="en-US"/>
          </a:p>
        </p:txBody>
      </p:sp>
    </p:spTree>
    <p:extLst>
      <p:ext uri="{BB962C8B-B14F-4D97-AF65-F5344CB8AC3E}">
        <p14:creationId xmlns:p14="http://schemas.microsoft.com/office/powerpoint/2010/main" val="1376997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3E83D8-023A-4C7C-A135-96A4C3DE1540}" type="slidenum">
              <a:rPr lang="en-US" smtClean="0"/>
              <a:t>9</a:t>
            </a:fld>
            <a:endParaRPr lang="en-US"/>
          </a:p>
        </p:txBody>
      </p:sp>
    </p:spTree>
    <p:extLst>
      <p:ext uri="{BB962C8B-B14F-4D97-AF65-F5344CB8AC3E}">
        <p14:creationId xmlns:p14="http://schemas.microsoft.com/office/powerpoint/2010/main" val="3167255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1D796E-2F00-4C91-9EEE-1A37149729B1}"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106C7-DC01-44A5-A323-DBD8B4F409C8}" type="slidenum">
              <a:rPr lang="en-US" smtClean="0"/>
              <a:t>‹#›</a:t>
            </a:fld>
            <a:endParaRPr lang="en-US"/>
          </a:p>
        </p:txBody>
      </p:sp>
    </p:spTree>
    <p:extLst>
      <p:ext uri="{BB962C8B-B14F-4D97-AF65-F5344CB8AC3E}">
        <p14:creationId xmlns:p14="http://schemas.microsoft.com/office/powerpoint/2010/main" val="1991472754"/>
      </p:ext>
    </p:extLst>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1D796E-2F00-4C91-9EEE-1A37149729B1}"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106C7-DC01-44A5-A323-DBD8B4F409C8}" type="slidenum">
              <a:rPr lang="en-US" smtClean="0"/>
              <a:t>‹#›</a:t>
            </a:fld>
            <a:endParaRPr lang="en-US"/>
          </a:p>
        </p:txBody>
      </p:sp>
    </p:spTree>
    <p:extLst>
      <p:ext uri="{BB962C8B-B14F-4D97-AF65-F5344CB8AC3E}">
        <p14:creationId xmlns:p14="http://schemas.microsoft.com/office/powerpoint/2010/main" val="3557994768"/>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1D796E-2F00-4C91-9EEE-1A37149729B1}"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106C7-DC01-44A5-A323-DBD8B4F409C8}" type="slidenum">
              <a:rPr lang="en-US" smtClean="0"/>
              <a:t>‹#›</a:t>
            </a:fld>
            <a:endParaRPr lang="en-US"/>
          </a:p>
        </p:txBody>
      </p:sp>
    </p:spTree>
    <p:extLst>
      <p:ext uri="{BB962C8B-B14F-4D97-AF65-F5344CB8AC3E}">
        <p14:creationId xmlns:p14="http://schemas.microsoft.com/office/powerpoint/2010/main" val="717856313"/>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1D796E-2F00-4C91-9EEE-1A37149729B1}"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106C7-DC01-44A5-A323-DBD8B4F409C8}" type="slidenum">
              <a:rPr lang="en-US" smtClean="0"/>
              <a:t>‹#›</a:t>
            </a:fld>
            <a:endParaRPr lang="en-US"/>
          </a:p>
        </p:txBody>
      </p:sp>
    </p:spTree>
    <p:extLst>
      <p:ext uri="{BB962C8B-B14F-4D97-AF65-F5344CB8AC3E}">
        <p14:creationId xmlns:p14="http://schemas.microsoft.com/office/powerpoint/2010/main" val="1408326410"/>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1D796E-2F00-4C91-9EEE-1A37149729B1}"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106C7-DC01-44A5-A323-DBD8B4F409C8}" type="slidenum">
              <a:rPr lang="en-US" smtClean="0"/>
              <a:t>‹#›</a:t>
            </a:fld>
            <a:endParaRPr lang="en-US"/>
          </a:p>
        </p:txBody>
      </p:sp>
    </p:spTree>
    <p:extLst>
      <p:ext uri="{BB962C8B-B14F-4D97-AF65-F5344CB8AC3E}">
        <p14:creationId xmlns:p14="http://schemas.microsoft.com/office/powerpoint/2010/main" val="2933243285"/>
      </p:ext>
    </p:extLst>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1D796E-2F00-4C91-9EEE-1A37149729B1}" type="datetimeFigureOut">
              <a:rPr lang="en-US" smtClean="0"/>
              <a:t>9/14/2018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B106C7-DC01-44A5-A323-DBD8B4F409C8}" type="slidenum">
              <a:rPr lang="en-US" smtClean="0"/>
              <a:t>‹#›</a:t>
            </a:fld>
            <a:endParaRPr lang="en-US"/>
          </a:p>
        </p:txBody>
      </p:sp>
    </p:spTree>
    <p:extLst>
      <p:ext uri="{BB962C8B-B14F-4D97-AF65-F5344CB8AC3E}">
        <p14:creationId xmlns:p14="http://schemas.microsoft.com/office/powerpoint/2010/main" val="2455035174"/>
      </p:ext>
    </p:extLst>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1D796E-2F00-4C91-9EEE-1A37149729B1}" type="datetimeFigureOut">
              <a:rPr lang="en-US" smtClean="0"/>
              <a:t>9/14/2018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B106C7-DC01-44A5-A323-DBD8B4F409C8}" type="slidenum">
              <a:rPr lang="en-US" smtClean="0"/>
              <a:t>‹#›</a:t>
            </a:fld>
            <a:endParaRPr lang="en-US"/>
          </a:p>
        </p:txBody>
      </p:sp>
    </p:spTree>
    <p:extLst>
      <p:ext uri="{BB962C8B-B14F-4D97-AF65-F5344CB8AC3E}">
        <p14:creationId xmlns:p14="http://schemas.microsoft.com/office/powerpoint/2010/main" val="4165753380"/>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1D796E-2F00-4C91-9EEE-1A37149729B1}" type="datetimeFigureOut">
              <a:rPr lang="en-US" smtClean="0"/>
              <a:t>9/14/2018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B106C7-DC01-44A5-A323-DBD8B4F409C8}" type="slidenum">
              <a:rPr lang="en-US" smtClean="0"/>
              <a:t>‹#›</a:t>
            </a:fld>
            <a:endParaRPr lang="en-US"/>
          </a:p>
        </p:txBody>
      </p:sp>
    </p:spTree>
    <p:extLst>
      <p:ext uri="{BB962C8B-B14F-4D97-AF65-F5344CB8AC3E}">
        <p14:creationId xmlns:p14="http://schemas.microsoft.com/office/powerpoint/2010/main" val="2116548076"/>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1D796E-2F00-4C91-9EEE-1A37149729B1}" type="datetimeFigureOut">
              <a:rPr lang="en-US" smtClean="0"/>
              <a:t>9/14/2018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B106C7-DC01-44A5-A323-DBD8B4F409C8}" type="slidenum">
              <a:rPr lang="en-US" smtClean="0"/>
              <a:t>‹#›</a:t>
            </a:fld>
            <a:endParaRPr lang="en-US"/>
          </a:p>
        </p:txBody>
      </p:sp>
    </p:spTree>
    <p:extLst>
      <p:ext uri="{BB962C8B-B14F-4D97-AF65-F5344CB8AC3E}">
        <p14:creationId xmlns:p14="http://schemas.microsoft.com/office/powerpoint/2010/main" val="3171567403"/>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31D796E-2F00-4C91-9EEE-1A37149729B1}" type="datetimeFigureOut">
              <a:rPr lang="en-US" smtClean="0"/>
              <a:t>9/14/2018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B106C7-DC01-44A5-A323-DBD8B4F409C8}" type="slidenum">
              <a:rPr lang="en-US" smtClean="0"/>
              <a:t>‹#›</a:t>
            </a:fld>
            <a:endParaRPr lang="en-US"/>
          </a:p>
        </p:txBody>
      </p:sp>
    </p:spTree>
    <p:extLst>
      <p:ext uri="{BB962C8B-B14F-4D97-AF65-F5344CB8AC3E}">
        <p14:creationId xmlns:p14="http://schemas.microsoft.com/office/powerpoint/2010/main" val="1683636077"/>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31D796E-2F00-4C91-9EEE-1A37149729B1}" type="datetimeFigureOut">
              <a:rPr lang="en-US" smtClean="0"/>
              <a:t>9/14/2018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B106C7-DC01-44A5-A323-DBD8B4F409C8}" type="slidenum">
              <a:rPr lang="en-US" smtClean="0"/>
              <a:t>‹#›</a:t>
            </a:fld>
            <a:endParaRPr lang="en-US"/>
          </a:p>
        </p:txBody>
      </p:sp>
    </p:spTree>
    <p:extLst>
      <p:ext uri="{BB962C8B-B14F-4D97-AF65-F5344CB8AC3E}">
        <p14:creationId xmlns:p14="http://schemas.microsoft.com/office/powerpoint/2010/main" val="3733910635"/>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1D796E-2F00-4C91-9EEE-1A37149729B1}" type="datetimeFigureOut">
              <a:rPr lang="en-US" smtClean="0"/>
              <a:t>9/14/2018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B106C7-DC01-44A5-A323-DBD8B4F409C8}" type="slidenum">
              <a:rPr lang="en-US" smtClean="0"/>
              <a:t>‹#›</a:t>
            </a:fld>
            <a:endParaRPr lang="en-US"/>
          </a:p>
        </p:txBody>
      </p:sp>
    </p:spTree>
    <p:extLst>
      <p:ext uri="{BB962C8B-B14F-4D97-AF65-F5344CB8AC3E}">
        <p14:creationId xmlns:p14="http://schemas.microsoft.com/office/powerpoint/2010/main" val="2958858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thruBlk="1"/>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6CADC4-A519-4CFE-AA2A-A241224470A3}"/>
              </a:ext>
            </a:extLst>
          </p:cNvPr>
          <p:cNvPicPr>
            <a:picLocks noChangeAspect="1"/>
          </p:cNvPicPr>
          <p:nvPr/>
        </p:nvPicPr>
        <p:blipFill rotWithShape="1">
          <a:blip r:embed="rId3">
            <a:extLst>
              <a:ext uri="{BEBA8EAE-BF5A-486C-A8C5-ECC9F3942E4B}">
                <a14:imgProps xmlns:a14="http://schemas.microsoft.com/office/drawing/2010/main">
                  <a14:imgLayer r:embed="rId4">
                    <a14:imgEffect>
                      <a14:artisticPastelsSmooth/>
                    </a14:imgEffect>
                  </a14:imgLayer>
                </a14:imgProps>
              </a:ext>
              <a:ext uri="{28A0092B-C50C-407E-A947-70E740481C1C}">
                <a14:useLocalDpi xmlns:a14="http://schemas.microsoft.com/office/drawing/2010/main" val="0"/>
              </a:ext>
            </a:extLst>
          </a:blip>
          <a:srcRect l="5446" r="28304"/>
          <a:stretch/>
        </p:blipFill>
        <p:spPr>
          <a:xfrm>
            <a:off x="0" y="-1"/>
            <a:ext cx="9144000" cy="6858001"/>
          </a:xfrm>
          <a:prstGeom prst="rect">
            <a:avLst/>
          </a:prstGeom>
        </p:spPr>
      </p:pic>
      <p:sp>
        <p:nvSpPr>
          <p:cNvPr id="2" name="Title 1">
            <a:extLst>
              <a:ext uri="{FF2B5EF4-FFF2-40B4-BE49-F238E27FC236}">
                <a16:creationId xmlns:a16="http://schemas.microsoft.com/office/drawing/2014/main" id="{3E3ABD0F-4EC8-41DD-A133-57FFD72324FA}"/>
              </a:ext>
            </a:extLst>
          </p:cNvPr>
          <p:cNvSpPr>
            <a:spLocks noGrp="1"/>
          </p:cNvSpPr>
          <p:nvPr>
            <p:ph type="ctrTitle"/>
          </p:nvPr>
        </p:nvSpPr>
        <p:spPr>
          <a:xfrm>
            <a:off x="0" y="2927010"/>
            <a:ext cx="9144000" cy="2387600"/>
          </a:xfrm>
        </p:spPr>
        <p:txBody>
          <a:bodyPr>
            <a:normAutofit/>
          </a:bodyPr>
          <a:lstStyle/>
          <a:p>
            <a:r>
              <a:rPr lang="en-US" sz="6600" cap="small" dirty="0">
                <a:solidFill>
                  <a:schemeClr val="bg1"/>
                </a:solidFill>
                <a:effectLst>
                  <a:glow rad="101600">
                    <a:schemeClr val="tx1">
                      <a:alpha val="60000"/>
                    </a:schemeClr>
                  </a:glow>
                  <a:outerShdw blurRad="38100" dist="38100" dir="2700000" algn="tl">
                    <a:srgbClr val="000000">
                      <a:alpha val="43137"/>
                    </a:srgbClr>
                  </a:outerShdw>
                </a:effectLst>
                <a:latin typeface="Apple Garamond" panose="02000506080000020004" pitchFamily="2" charset="0"/>
              </a:rPr>
              <a:t>GOD ALWAYS KEEPS</a:t>
            </a:r>
          </a:p>
        </p:txBody>
      </p:sp>
      <p:sp>
        <p:nvSpPr>
          <p:cNvPr id="3" name="Subtitle 2">
            <a:extLst>
              <a:ext uri="{FF2B5EF4-FFF2-40B4-BE49-F238E27FC236}">
                <a16:creationId xmlns:a16="http://schemas.microsoft.com/office/drawing/2014/main" id="{4CDC57E9-D38E-4B02-A6C5-70231F1FC320}"/>
              </a:ext>
            </a:extLst>
          </p:cNvPr>
          <p:cNvSpPr>
            <a:spLocks noGrp="1"/>
          </p:cNvSpPr>
          <p:nvPr>
            <p:ph type="subTitle" idx="1"/>
          </p:nvPr>
        </p:nvSpPr>
        <p:spPr>
          <a:xfrm>
            <a:off x="5094514" y="288675"/>
            <a:ext cx="3664000" cy="847794"/>
          </a:xfrm>
        </p:spPr>
        <p:txBody>
          <a:bodyPr>
            <a:noAutofit/>
          </a:bodyPr>
          <a:lstStyle/>
          <a:p>
            <a:pPr algn="r"/>
            <a:r>
              <a:rPr lang="en-US" sz="3600" dirty="0">
                <a:solidFill>
                  <a:schemeClr val="bg1"/>
                </a:solidFill>
                <a:effectLst>
                  <a:glow rad="76200">
                    <a:schemeClr val="tx1">
                      <a:alpha val="60000"/>
                    </a:schemeClr>
                  </a:glow>
                  <a:outerShdw blurRad="38100" dist="38100" dir="2700000" algn="tl">
                    <a:srgbClr val="000000">
                      <a:alpha val="43137"/>
                    </a:srgbClr>
                  </a:outerShdw>
                </a:effectLst>
                <a:latin typeface="Apple Garamond" panose="02000506080000020004" pitchFamily="2" charset="0"/>
              </a:rPr>
              <a:t>Acts 13:16–41</a:t>
            </a:r>
          </a:p>
        </p:txBody>
      </p:sp>
      <p:sp>
        <p:nvSpPr>
          <p:cNvPr id="6" name="Title 1">
            <a:extLst>
              <a:ext uri="{FF2B5EF4-FFF2-40B4-BE49-F238E27FC236}">
                <a16:creationId xmlns:a16="http://schemas.microsoft.com/office/drawing/2014/main" id="{704BA3EB-461D-4C88-BFA1-498F3155A3B4}"/>
              </a:ext>
            </a:extLst>
          </p:cNvPr>
          <p:cNvSpPr txBox="1">
            <a:spLocks/>
          </p:cNvSpPr>
          <p:nvPr/>
        </p:nvSpPr>
        <p:spPr>
          <a:xfrm>
            <a:off x="0" y="3990180"/>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200" cap="small" dirty="0">
                <a:solidFill>
                  <a:schemeClr val="accent2">
                    <a:lumMod val="60000"/>
                    <a:lumOff val="40000"/>
                  </a:schemeClr>
                </a:solidFill>
                <a:effectLst>
                  <a:glow rad="101600">
                    <a:schemeClr val="tx1">
                      <a:alpha val="60000"/>
                    </a:schemeClr>
                  </a:glow>
                  <a:outerShdw blurRad="38100" dist="38100" dir="2700000" algn="tl">
                    <a:srgbClr val="000000">
                      <a:alpha val="43137"/>
                    </a:srgbClr>
                  </a:outerShdw>
                </a:effectLst>
                <a:latin typeface="Apple Garamond" panose="02000506080000020004" pitchFamily="2" charset="0"/>
              </a:rPr>
              <a:t>HIS PROMISES</a:t>
            </a:r>
          </a:p>
        </p:txBody>
      </p:sp>
    </p:spTree>
    <p:extLst>
      <p:ext uri="{BB962C8B-B14F-4D97-AF65-F5344CB8AC3E}">
        <p14:creationId xmlns:p14="http://schemas.microsoft.com/office/powerpoint/2010/main" val="3918836635"/>
      </p:ext>
    </p:extLst>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8C7B2-FB24-4A79-814B-5A164AFF50B0}"/>
              </a:ext>
            </a:extLst>
          </p:cNvPr>
          <p:cNvSpPr>
            <a:spLocks noGrp="1"/>
          </p:cNvSpPr>
          <p:nvPr>
            <p:ph type="title"/>
          </p:nvPr>
        </p:nvSpPr>
        <p:spPr>
          <a:xfrm>
            <a:off x="628650" y="517236"/>
            <a:ext cx="7886700" cy="1173453"/>
          </a:xfrm>
        </p:spPr>
        <p:txBody>
          <a:bodyPr>
            <a:normAutofit/>
          </a:bodyPr>
          <a:lstStyle/>
          <a:p>
            <a:pPr algn="ctr"/>
            <a:r>
              <a:rPr lang="en-US" sz="5400" dirty="0">
                <a:solidFill>
                  <a:schemeClr val="accent2">
                    <a:lumMod val="60000"/>
                    <a:lumOff val="40000"/>
                  </a:schemeClr>
                </a:solidFill>
                <a:effectLst>
                  <a:outerShdw blurRad="38100" dist="38100" dir="2700000" algn="tl">
                    <a:srgbClr val="000000">
                      <a:alpha val="43137"/>
                    </a:srgbClr>
                  </a:outerShdw>
                </a:effectLst>
                <a:latin typeface="Gill Sans MT" panose="020B0502020104020203" pitchFamily="34" charset="0"/>
              </a:rPr>
              <a:t>A Brief History of Israel</a:t>
            </a:r>
          </a:p>
        </p:txBody>
      </p:sp>
      <p:sp>
        <p:nvSpPr>
          <p:cNvPr id="3" name="Content Placeholder 2">
            <a:extLst>
              <a:ext uri="{FF2B5EF4-FFF2-40B4-BE49-F238E27FC236}">
                <a16:creationId xmlns:a16="http://schemas.microsoft.com/office/drawing/2014/main" id="{E6F0CB71-2DBF-4B6A-B89F-44E0B3A95F81}"/>
              </a:ext>
            </a:extLst>
          </p:cNvPr>
          <p:cNvSpPr>
            <a:spLocks noGrp="1"/>
          </p:cNvSpPr>
          <p:nvPr>
            <p:ph idx="1"/>
          </p:nvPr>
        </p:nvSpPr>
        <p:spPr>
          <a:xfrm>
            <a:off x="628650" y="1847273"/>
            <a:ext cx="7886700" cy="4645600"/>
          </a:xfrm>
        </p:spPr>
        <p:txBody>
          <a:bodyPr>
            <a:normAutofit/>
          </a:bodyPr>
          <a:lstStyle/>
          <a:p>
            <a:pPr>
              <a:spcBef>
                <a:spcPts val="1800"/>
              </a:spcBef>
            </a:pPr>
            <a:r>
              <a:rPr lang="en-US" dirty="0">
                <a:solidFill>
                  <a:schemeClr val="bg1"/>
                </a:solidFill>
                <a:effectLst>
                  <a:outerShdw blurRad="38100" dist="38100" dir="2700000" algn="tl">
                    <a:srgbClr val="000000">
                      <a:alpha val="43137"/>
                    </a:srgbClr>
                  </a:outerShdw>
                </a:effectLst>
                <a:latin typeface="Gill Sans MT" panose="020B0502020104020203" pitchFamily="34" charset="0"/>
              </a:rPr>
              <a:t>Paul begins with a brief history of Israel. He focuses on the promises that were made to the Patriarchs, driving toward King David – Acts 13:16–22.</a:t>
            </a:r>
          </a:p>
          <a:p>
            <a:pPr>
              <a:spcBef>
                <a:spcPts val="1800"/>
              </a:spcBef>
            </a:pPr>
            <a:r>
              <a:rPr lang="en-US" dirty="0">
                <a:solidFill>
                  <a:schemeClr val="bg1"/>
                </a:solidFill>
                <a:effectLst>
                  <a:outerShdw blurRad="38100" dist="38100" dir="2700000" algn="tl">
                    <a:srgbClr val="000000">
                      <a:alpha val="43137"/>
                    </a:srgbClr>
                  </a:outerShdw>
                </a:effectLst>
                <a:latin typeface="Gill Sans MT" panose="020B0502020104020203" pitchFamily="34" charset="0"/>
              </a:rPr>
              <a:t>As God had promised, Israel became a nation and received the land of Canaan, being delivered and protected by God – Hebrews 6:13–18.</a:t>
            </a:r>
          </a:p>
          <a:p>
            <a:pPr>
              <a:spcBef>
                <a:spcPts val="1800"/>
              </a:spcBef>
            </a:pPr>
            <a:r>
              <a:rPr lang="en-US" dirty="0">
                <a:solidFill>
                  <a:schemeClr val="bg1"/>
                </a:solidFill>
                <a:effectLst>
                  <a:outerShdw blurRad="38100" dist="38100" dir="2700000" algn="tl">
                    <a:srgbClr val="000000">
                      <a:alpha val="43137"/>
                    </a:srgbClr>
                  </a:outerShdw>
                </a:effectLst>
                <a:latin typeface="Gill Sans MT" panose="020B0502020104020203" pitchFamily="34" charset="0"/>
              </a:rPr>
              <a:t>Yet after David was crowned king, God assured him that his house (kingdom) would be established eternally in his descendent – 2 Samuel 7:8–16.</a:t>
            </a:r>
          </a:p>
        </p:txBody>
      </p:sp>
    </p:spTree>
    <p:extLst>
      <p:ext uri="{BB962C8B-B14F-4D97-AF65-F5344CB8AC3E}">
        <p14:creationId xmlns:p14="http://schemas.microsoft.com/office/powerpoint/2010/main" val="254144215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8C7B2-FB24-4A79-814B-5A164AFF50B0}"/>
              </a:ext>
            </a:extLst>
          </p:cNvPr>
          <p:cNvSpPr>
            <a:spLocks noGrp="1"/>
          </p:cNvSpPr>
          <p:nvPr>
            <p:ph type="title"/>
          </p:nvPr>
        </p:nvSpPr>
        <p:spPr>
          <a:xfrm>
            <a:off x="628650" y="517236"/>
            <a:ext cx="7886700" cy="1173453"/>
          </a:xfrm>
        </p:spPr>
        <p:txBody>
          <a:bodyPr>
            <a:normAutofit/>
          </a:bodyPr>
          <a:lstStyle/>
          <a:p>
            <a:pPr algn="ctr"/>
            <a:r>
              <a:rPr lang="en-US" sz="5400" dirty="0">
                <a:solidFill>
                  <a:schemeClr val="accent2">
                    <a:lumMod val="60000"/>
                    <a:lumOff val="40000"/>
                  </a:schemeClr>
                </a:solidFill>
                <a:effectLst>
                  <a:outerShdw blurRad="38100" dist="38100" dir="2700000" algn="tl">
                    <a:srgbClr val="000000">
                      <a:alpha val="43137"/>
                    </a:srgbClr>
                  </a:outerShdw>
                </a:effectLst>
                <a:latin typeface="Gill Sans MT" panose="020B0502020104020203" pitchFamily="34" charset="0"/>
              </a:rPr>
              <a:t>The Good News of Jesus</a:t>
            </a:r>
          </a:p>
        </p:txBody>
      </p:sp>
      <p:sp>
        <p:nvSpPr>
          <p:cNvPr id="3" name="Content Placeholder 2">
            <a:extLst>
              <a:ext uri="{FF2B5EF4-FFF2-40B4-BE49-F238E27FC236}">
                <a16:creationId xmlns:a16="http://schemas.microsoft.com/office/drawing/2014/main" id="{E6F0CB71-2DBF-4B6A-B89F-44E0B3A95F81}"/>
              </a:ext>
            </a:extLst>
          </p:cNvPr>
          <p:cNvSpPr>
            <a:spLocks noGrp="1"/>
          </p:cNvSpPr>
          <p:nvPr>
            <p:ph idx="1"/>
          </p:nvPr>
        </p:nvSpPr>
        <p:spPr>
          <a:xfrm>
            <a:off x="628650" y="1847273"/>
            <a:ext cx="7886700" cy="4645600"/>
          </a:xfrm>
        </p:spPr>
        <p:txBody>
          <a:bodyPr>
            <a:normAutofit/>
          </a:bodyPr>
          <a:lstStyle/>
          <a:p>
            <a:pPr>
              <a:spcBef>
                <a:spcPts val="1800"/>
              </a:spcBef>
            </a:pPr>
            <a:r>
              <a:rPr lang="en-US" dirty="0">
                <a:solidFill>
                  <a:schemeClr val="bg1"/>
                </a:solidFill>
                <a:effectLst>
                  <a:outerShdw blurRad="38100" dist="38100" dir="2700000" algn="tl">
                    <a:srgbClr val="000000">
                      <a:alpha val="43137"/>
                    </a:srgbClr>
                  </a:outerShdw>
                </a:effectLst>
                <a:latin typeface="Gill Sans MT" panose="020B0502020104020203" pitchFamily="34" charset="0"/>
              </a:rPr>
              <a:t>Jesus is the fulfillment of the divine promises of the Old Testament. He is the Savior of Israel and the Son and Holy One of God – Acts 13:23, 33, 35.</a:t>
            </a:r>
          </a:p>
          <a:p>
            <a:pPr>
              <a:spcBef>
                <a:spcPts val="1800"/>
              </a:spcBef>
            </a:pPr>
            <a:r>
              <a:rPr lang="en-US" dirty="0">
                <a:solidFill>
                  <a:schemeClr val="bg1"/>
                </a:solidFill>
                <a:effectLst>
                  <a:outerShdw blurRad="38100" dist="38100" dir="2700000" algn="tl">
                    <a:srgbClr val="000000">
                      <a:alpha val="43137"/>
                    </a:srgbClr>
                  </a:outerShdw>
                </a:effectLst>
                <a:latin typeface="Gill Sans MT" panose="020B0502020104020203" pitchFamily="34" charset="0"/>
              </a:rPr>
              <a:t>The testimonies of John, of the eyewitnesses, and of Scripture confirm that Jesus is the only way to salvation (forgiveness) – Acts 13:23–37; see 4:12.</a:t>
            </a:r>
          </a:p>
          <a:p>
            <a:pPr>
              <a:spcBef>
                <a:spcPts val="1800"/>
              </a:spcBef>
            </a:pPr>
            <a:r>
              <a:rPr lang="en-US" dirty="0">
                <a:solidFill>
                  <a:schemeClr val="bg1"/>
                </a:solidFill>
                <a:effectLst>
                  <a:outerShdw blurRad="38100" dist="38100" dir="2700000" algn="tl">
                    <a:srgbClr val="000000">
                      <a:alpha val="43137"/>
                    </a:srgbClr>
                  </a:outerShdw>
                </a:effectLst>
                <a:latin typeface="Gill Sans MT" panose="020B0502020104020203" pitchFamily="34" charset="0"/>
              </a:rPr>
              <a:t>Because of the death, burial, and resurrection of Jesus, believers can receive the promised blessing of divine mercy – 13:34, 38; Isaiah 55:3.</a:t>
            </a:r>
          </a:p>
        </p:txBody>
      </p:sp>
    </p:spTree>
    <p:extLst>
      <p:ext uri="{BB962C8B-B14F-4D97-AF65-F5344CB8AC3E}">
        <p14:creationId xmlns:p14="http://schemas.microsoft.com/office/powerpoint/2010/main" val="385887813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8C7B2-FB24-4A79-814B-5A164AFF50B0}"/>
              </a:ext>
            </a:extLst>
          </p:cNvPr>
          <p:cNvSpPr>
            <a:spLocks noGrp="1"/>
          </p:cNvSpPr>
          <p:nvPr>
            <p:ph type="title"/>
          </p:nvPr>
        </p:nvSpPr>
        <p:spPr>
          <a:xfrm>
            <a:off x="628650" y="517236"/>
            <a:ext cx="7886700" cy="1173453"/>
          </a:xfrm>
        </p:spPr>
        <p:txBody>
          <a:bodyPr>
            <a:normAutofit/>
          </a:bodyPr>
          <a:lstStyle/>
          <a:p>
            <a:pPr algn="ctr"/>
            <a:r>
              <a:rPr lang="en-US" sz="5400" dirty="0">
                <a:solidFill>
                  <a:schemeClr val="accent2">
                    <a:lumMod val="60000"/>
                    <a:lumOff val="40000"/>
                  </a:schemeClr>
                </a:solidFill>
                <a:effectLst>
                  <a:outerShdw blurRad="38100" dist="38100" dir="2700000" algn="tl">
                    <a:srgbClr val="000000">
                      <a:alpha val="43137"/>
                    </a:srgbClr>
                  </a:outerShdw>
                </a:effectLst>
                <a:latin typeface="Gill Sans MT" panose="020B0502020104020203" pitchFamily="34" charset="0"/>
              </a:rPr>
              <a:t>A Word of Exhortation</a:t>
            </a:r>
          </a:p>
        </p:txBody>
      </p:sp>
      <p:sp>
        <p:nvSpPr>
          <p:cNvPr id="3" name="Content Placeholder 2">
            <a:extLst>
              <a:ext uri="{FF2B5EF4-FFF2-40B4-BE49-F238E27FC236}">
                <a16:creationId xmlns:a16="http://schemas.microsoft.com/office/drawing/2014/main" id="{E6F0CB71-2DBF-4B6A-B89F-44E0B3A95F81}"/>
              </a:ext>
            </a:extLst>
          </p:cNvPr>
          <p:cNvSpPr>
            <a:spLocks noGrp="1"/>
          </p:cNvSpPr>
          <p:nvPr>
            <p:ph idx="1"/>
          </p:nvPr>
        </p:nvSpPr>
        <p:spPr>
          <a:xfrm>
            <a:off x="628650" y="1847273"/>
            <a:ext cx="8042014" cy="4645600"/>
          </a:xfrm>
        </p:spPr>
        <p:txBody>
          <a:bodyPr>
            <a:normAutofit/>
          </a:bodyPr>
          <a:lstStyle/>
          <a:p>
            <a:pPr>
              <a:spcBef>
                <a:spcPts val="1800"/>
              </a:spcBef>
            </a:pPr>
            <a:r>
              <a:rPr lang="en-US" dirty="0">
                <a:solidFill>
                  <a:schemeClr val="bg1"/>
                </a:solidFill>
                <a:effectLst>
                  <a:outerShdw blurRad="38100" dist="38100" dir="2700000" algn="tl">
                    <a:srgbClr val="000000">
                      <a:alpha val="43137"/>
                    </a:srgbClr>
                  </a:outerShdw>
                </a:effectLst>
                <a:latin typeface="Gill Sans MT" panose="020B0502020104020203" pitchFamily="34" charset="0"/>
              </a:rPr>
              <a:t>That God is faithful means he acts consistently, that is, in accordance with his word—forgiving the faithful and judging the rebellious – Deuteronomy 7:9–10.</a:t>
            </a:r>
          </a:p>
          <a:p>
            <a:pPr>
              <a:spcBef>
                <a:spcPts val="1800"/>
              </a:spcBef>
            </a:pPr>
            <a:r>
              <a:rPr lang="en-US" dirty="0">
                <a:solidFill>
                  <a:schemeClr val="bg1"/>
                </a:solidFill>
                <a:effectLst>
                  <a:outerShdw blurRad="38100" dist="38100" dir="2700000" algn="tl">
                    <a:srgbClr val="000000">
                      <a:alpha val="43137"/>
                    </a:srgbClr>
                  </a:outerShdw>
                </a:effectLst>
                <a:latin typeface="Gill Sans MT" panose="020B0502020104020203" pitchFamily="34" charset="0"/>
              </a:rPr>
              <a:t>God offers forgiveness and justification to Jews and Gentiles. To reject his offer will, however, result in condemnation – Acts 13:38–41; see Habakkuk 1:5.</a:t>
            </a:r>
          </a:p>
          <a:p>
            <a:pPr>
              <a:spcBef>
                <a:spcPts val="1800"/>
              </a:spcBef>
            </a:pPr>
            <a:r>
              <a:rPr lang="en-US" dirty="0">
                <a:solidFill>
                  <a:schemeClr val="bg1"/>
                </a:solidFill>
                <a:effectLst>
                  <a:outerShdw blurRad="38100" dist="38100" dir="2700000" algn="tl">
                    <a:srgbClr val="000000">
                      <a:alpha val="43137"/>
                    </a:srgbClr>
                  </a:outerShdw>
                </a:effectLst>
                <a:latin typeface="Gill Sans MT" panose="020B0502020104020203" pitchFamily="34" charset="0"/>
              </a:rPr>
              <a:t>The exhortation is clear: God wants to save us, but he will not force himself on us; we must choose to follow him – Acts 13:46; Deuteronomy 30:19–20.</a:t>
            </a:r>
          </a:p>
        </p:txBody>
      </p:sp>
    </p:spTree>
    <p:extLst>
      <p:ext uri="{BB962C8B-B14F-4D97-AF65-F5344CB8AC3E}">
        <p14:creationId xmlns:p14="http://schemas.microsoft.com/office/powerpoint/2010/main" val="390250708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8C7B2-FB24-4A79-814B-5A164AFF50B0}"/>
              </a:ext>
            </a:extLst>
          </p:cNvPr>
          <p:cNvSpPr>
            <a:spLocks noGrp="1"/>
          </p:cNvSpPr>
          <p:nvPr>
            <p:ph type="title"/>
          </p:nvPr>
        </p:nvSpPr>
        <p:spPr>
          <a:xfrm>
            <a:off x="628650" y="517236"/>
            <a:ext cx="7886700" cy="1173453"/>
          </a:xfrm>
        </p:spPr>
        <p:txBody>
          <a:bodyPr>
            <a:normAutofit/>
          </a:bodyPr>
          <a:lstStyle/>
          <a:p>
            <a:pPr algn="ctr"/>
            <a:r>
              <a:rPr lang="en-US" sz="5400" dirty="0">
                <a:solidFill>
                  <a:schemeClr val="accent2">
                    <a:lumMod val="60000"/>
                    <a:lumOff val="40000"/>
                  </a:schemeClr>
                </a:solidFill>
                <a:effectLst>
                  <a:outerShdw blurRad="38100" dist="38100" dir="2700000" algn="tl">
                    <a:srgbClr val="000000">
                      <a:alpha val="43137"/>
                    </a:srgbClr>
                  </a:outerShdw>
                </a:effectLst>
                <a:latin typeface="Gill Sans MT" panose="020B0502020104020203" pitchFamily="34" charset="0"/>
              </a:rPr>
              <a:t>Acceptance or Rejection?</a:t>
            </a:r>
          </a:p>
        </p:txBody>
      </p:sp>
      <p:sp>
        <p:nvSpPr>
          <p:cNvPr id="3" name="Content Placeholder 2">
            <a:extLst>
              <a:ext uri="{FF2B5EF4-FFF2-40B4-BE49-F238E27FC236}">
                <a16:creationId xmlns:a16="http://schemas.microsoft.com/office/drawing/2014/main" id="{E6F0CB71-2DBF-4B6A-B89F-44E0B3A95F81}"/>
              </a:ext>
            </a:extLst>
          </p:cNvPr>
          <p:cNvSpPr>
            <a:spLocks noGrp="1"/>
          </p:cNvSpPr>
          <p:nvPr>
            <p:ph idx="1"/>
          </p:nvPr>
        </p:nvSpPr>
        <p:spPr>
          <a:xfrm>
            <a:off x="628650" y="1847273"/>
            <a:ext cx="7886700" cy="4645600"/>
          </a:xfrm>
        </p:spPr>
        <p:txBody>
          <a:bodyPr>
            <a:normAutofit/>
          </a:bodyPr>
          <a:lstStyle/>
          <a:p>
            <a:pPr>
              <a:spcBef>
                <a:spcPts val="1800"/>
              </a:spcBef>
            </a:pPr>
            <a:r>
              <a:rPr lang="en-US" dirty="0">
                <a:solidFill>
                  <a:schemeClr val="bg1"/>
                </a:solidFill>
                <a:effectLst>
                  <a:outerShdw blurRad="38100" dist="38100" dir="2700000" algn="tl">
                    <a:srgbClr val="000000">
                      <a:alpha val="43137"/>
                    </a:srgbClr>
                  </a:outerShdw>
                </a:effectLst>
                <a:latin typeface="Gill Sans MT" panose="020B0502020104020203" pitchFamily="34" charset="0"/>
              </a:rPr>
              <a:t>While many in Pisidian Antioch were intrigued by the good news of Jesus, only some—mostly Gentiles—received the message – Acts 13:42–52. </a:t>
            </a:r>
          </a:p>
          <a:p>
            <a:pPr>
              <a:spcBef>
                <a:spcPts val="1800"/>
              </a:spcBef>
            </a:pPr>
            <a:r>
              <a:rPr lang="en-US" dirty="0">
                <a:solidFill>
                  <a:schemeClr val="bg1"/>
                </a:solidFill>
                <a:effectLst>
                  <a:outerShdw blurRad="38100" dist="38100" dir="2700000" algn="tl">
                    <a:srgbClr val="000000">
                      <a:alpha val="43137"/>
                    </a:srgbClr>
                  </a:outerShdw>
                </a:effectLst>
                <a:latin typeface="Gill Sans MT" panose="020B0502020104020203" pitchFamily="34" charset="0"/>
              </a:rPr>
              <a:t>What about us? God has made wonderful promises to us. Will we follow Christ, accept his forgiveness, and receive the promises of God?</a:t>
            </a:r>
          </a:p>
          <a:p>
            <a:pPr>
              <a:spcBef>
                <a:spcPts val="1800"/>
              </a:spcBef>
            </a:pPr>
            <a:r>
              <a:rPr lang="en-US" dirty="0">
                <a:solidFill>
                  <a:schemeClr val="bg1"/>
                </a:solidFill>
                <a:effectLst>
                  <a:outerShdw blurRad="38100" dist="38100" dir="2700000" algn="tl">
                    <a:srgbClr val="000000">
                      <a:alpha val="43137"/>
                    </a:srgbClr>
                  </a:outerShdw>
                </a:effectLst>
                <a:latin typeface="Gill Sans MT" panose="020B0502020104020203" pitchFamily="34" charset="0"/>
              </a:rPr>
              <a:t>God is faithful. He will keep his promises. They are “Yes” in Jesus.  Are you in Christ? – 2 Corinthians 1:20; Galatians 3:26–27.</a:t>
            </a:r>
          </a:p>
        </p:txBody>
      </p:sp>
    </p:spTree>
    <p:extLst>
      <p:ext uri="{BB962C8B-B14F-4D97-AF65-F5344CB8AC3E}">
        <p14:creationId xmlns:p14="http://schemas.microsoft.com/office/powerpoint/2010/main" val="78520194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6CADC4-A519-4CFE-AA2A-A241224470A3}"/>
              </a:ext>
            </a:extLst>
          </p:cNvPr>
          <p:cNvPicPr>
            <a:picLocks noChangeAspect="1"/>
          </p:cNvPicPr>
          <p:nvPr/>
        </p:nvPicPr>
        <p:blipFill rotWithShape="1">
          <a:blip r:embed="rId3">
            <a:extLst>
              <a:ext uri="{BEBA8EAE-BF5A-486C-A8C5-ECC9F3942E4B}">
                <a14:imgProps xmlns:a14="http://schemas.microsoft.com/office/drawing/2010/main">
                  <a14:imgLayer r:embed="rId4">
                    <a14:imgEffect>
                      <a14:artisticPastelsSmooth/>
                    </a14:imgEffect>
                  </a14:imgLayer>
                </a14:imgProps>
              </a:ext>
              <a:ext uri="{28A0092B-C50C-407E-A947-70E740481C1C}">
                <a14:useLocalDpi xmlns:a14="http://schemas.microsoft.com/office/drawing/2010/main" val="0"/>
              </a:ext>
            </a:extLst>
          </a:blip>
          <a:srcRect l="5446" r="28304"/>
          <a:stretch/>
        </p:blipFill>
        <p:spPr>
          <a:xfrm>
            <a:off x="0" y="-1"/>
            <a:ext cx="9144000" cy="6858001"/>
          </a:xfrm>
          <a:prstGeom prst="rect">
            <a:avLst/>
          </a:prstGeom>
        </p:spPr>
      </p:pic>
      <p:sp>
        <p:nvSpPr>
          <p:cNvPr id="2" name="Title 1">
            <a:extLst>
              <a:ext uri="{FF2B5EF4-FFF2-40B4-BE49-F238E27FC236}">
                <a16:creationId xmlns:a16="http://schemas.microsoft.com/office/drawing/2014/main" id="{3E3ABD0F-4EC8-41DD-A133-57FFD72324FA}"/>
              </a:ext>
            </a:extLst>
          </p:cNvPr>
          <p:cNvSpPr>
            <a:spLocks noGrp="1"/>
          </p:cNvSpPr>
          <p:nvPr>
            <p:ph type="ctrTitle"/>
          </p:nvPr>
        </p:nvSpPr>
        <p:spPr>
          <a:xfrm>
            <a:off x="0" y="2927010"/>
            <a:ext cx="9144000" cy="2387600"/>
          </a:xfrm>
        </p:spPr>
        <p:txBody>
          <a:bodyPr>
            <a:normAutofit/>
          </a:bodyPr>
          <a:lstStyle/>
          <a:p>
            <a:r>
              <a:rPr lang="en-US" sz="6600" cap="small" dirty="0">
                <a:solidFill>
                  <a:schemeClr val="bg1"/>
                </a:solidFill>
                <a:effectLst>
                  <a:glow rad="101600">
                    <a:schemeClr val="tx1">
                      <a:alpha val="60000"/>
                    </a:schemeClr>
                  </a:glow>
                  <a:outerShdw blurRad="38100" dist="38100" dir="2700000" algn="tl">
                    <a:srgbClr val="000000">
                      <a:alpha val="43137"/>
                    </a:srgbClr>
                  </a:outerShdw>
                </a:effectLst>
                <a:latin typeface="Apple Garamond" panose="02000506080000020004" pitchFamily="2" charset="0"/>
              </a:rPr>
              <a:t>GOD ALWAYS KEEPS</a:t>
            </a:r>
          </a:p>
        </p:txBody>
      </p:sp>
      <p:sp>
        <p:nvSpPr>
          <p:cNvPr id="3" name="Subtitle 2">
            <a:extLst>
              <a:ext uri="{FF2B5EF4-FFF2-40B4-BE49-F238E27FC236}">
                <a16:creationId xmlns:a16="http://schemas.microsoft.com/office/drawing/2014/main" id="{4CDC57E9-D38E-4B02-A6C5-70231F1FC320}"/>
              </a:ext>
            </a:extLst>
          </p:cNvPr>
          <p:cNvSpPr>
            <a:spLocks noGrp="1"/>
          </p:cNvSpPr>
          <p:nvPr>
            <p:ph type="subTitle" idx="1"/>
          </p:nvPr>
        </p:nvSpPr>
        <p:spPr>
          <a:xfrm>
            <a:off x="5094514" y="288675"/>
            <a:ext cx="3664000" cy="847794"/>
          </a:xfrm>
        </p:spPr>
        <p:txBody>
          <a:bodyPr>
            <a:noAutofit/>
          </a:bodyPr>
          <a:lstStyle/>
          <a:p>
            <a:pPr algn="r"/>
            <a:r>
              <a:rPr lang="en-US" sz="3600" dirty="0">
                <a:solidFill>
                  <a:schemeClr val="bg1"/>
                </a:solidFill>
                <a:effectLst>
                  <a:glow rad="76200">
                    <a:schemeClr val="tx1">
                      <a:alpha val="60000"/>
                    </a:schemeClr>
                  </a:glow>
                  <a:outerShdw blurRad="38100" dist="38100" dir="2700000" algn="tl">
                    <a:srgbClr val="000000">
                      <a:alpha val="43137"/>
                    </a:srgbClr>
                  </a:outerShdw>
                </a:effectLst>
                <a:latin typeface="Apple Garamond" panose="02000506080000020004" pitchFamily="2" charset="0"/>
              </a:rPr>
              <a:t>Acts 13:16–41</a:t>
            </a:r>
          </a:p>
        </p:txBody>
      </p:sp>
      <p:sp>
        <p:nvSpPr>
          <p:cNvPr id="6" name="Title 1">
            <a:extLst>
              <a:ext uri="{FF2B5EF4-FFF2-40B4-BE49-F238E27FC236}">
                <a16:creationId xmlns:a16="http://schemas.microsoft.com/office/drawing/2014/main" id="{704BA3EB-461D-4C88-BFA1-498F3155A3B4}"/>
              </a:ext>
            </a:extLst>
          </p:cNvPr>
          <p:cNvSpPr txBox="1">
            <a:spLocks/>
          </p:cNvSpPr>
          <p:nvPr/>
        </p:nvSpPr>
        <p:spPr>
          <a:xfrm>
            <a:off x="0" y="3990180"/>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200" cap="small" dirty="0">
                <a:solidFill>
                  <a:schemeClr val="accent2">
                    <a:lumMod val="60000"/>
                    <a:lumOff val="40000"/>
                  </a:schemeClr>
                </a:solidFill>
                <a:effectLst>
                  <a:glow rad="101600">
                    <a:schemeClr val="tx1">
                      <a:alpha val="60000"/>
                    </a:schemeClr>
                  </a:glow>
                  <a:outerShdw blurRad="38100" dist="38100" dir="2700000" algn="tl">
                    <a:srgbClr val="000000">
                      <a:alpha val="43137"/>
                    </a:srgbClr>
                  </a:outerShdw>
                </a:effectLst>
                <a:latin typeface="Apple Garamond" panose="02000506080000020004" pitchFamily="2" charset="0"/>
              </a:rPr>
              <a:t>HIS PROMISES</a:t>
            </a:r>
          </a:p>
        </p:txBody>
      </p:sp>
    </p:spTree>
    <p:extLst>
      <p:ext uri="{BB962C8B-B14F-4D97-AF65-F5344CB8AC3E}">
        <p14:creationId xmlns:p14="http://schemas.microsoft.com/office/powerpoint/2010/main" val="643207469"/>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F0CB71-2DBF-4B6A-B89F-44E0B3A95F81}"/>
              </a:ext>
            </a:extLst>
          </p:cNvPr>
          <p:cNvSpPr>
            <a:spLocks noGrp="1"/>
          </p:cNvSpPr>
          <p:nvPr>
            <p:ph idx="1"/>
          </p:nvPr>
        </p:nvSpPr>
        <p:spPr>
          <a:xfrm>
            <a:off x="628650" y="1538343"/>
            <a:ext cx="7886700" cy="4754881"/>
          </a:xfrm>
        </p:spPr>
        <p:txBody>
          <a:bodyPr>
            <a:normAutofit/>
          </a:bodyPr>
          <a:lstStyle/>
          <a:p>
            <a:pPr marL="0" indent="0" algn="ctr">
              <a:spcBef>
                <a:spcPts val="1800"/>
              </a:spcBef>
              <a:buNone/>
            </a:pPr>
            <a:r>
              <a:rPr lang="en-US" sz="3200" dirty="0">
                <a:solidFill>
                  <a:schemeClr val="bg1"/>
                </a:solidFill>
                <a:effectLst>
                  <a:outerShdw blurRad="38100" dist="38100" dir="2700000" algn="tl">
                    <a:srgbClr val="000000">
                      <a:alpha val="43137"/>
                    </a:srgbClr>
                  </a:outerShdw>
                </a:effectLst>
                <a:latin typeface="Gill Sans MT" panose="020B0502020104020203" pitchFamily="34" charset="0"/>
              </a:rPr>
              <a:t>For I am convinced that neither death, nor </a:t>
            </a:r>
            <a:br>
              <a:rPr lang="en-US" sz="3200" dirty="0">
                <a:solidFill>
                  <a:schemeClr val="bg1"/>
                </a:solidFill>
                <a:effectLst>
                  <a:outerShdw blurRad="38100" dist="38100" dir="2700000" algn="tl">
                    <a:srgbClr val="000000">
                      <a:alpha val="43137"/>
                    </a:srgbClr>
                  </a:outerShdw>
                </a:effectLst>
                <a:latin typeface="Gill Sans MT" panose="020B0502020104020203" pitchFamily="34" charset="0"/>
              </a:rPr>
            </a:br>
            <a:r>
              <a:rPr lang="en-US" sz="3200" dirty="0">
                <a:solidFill>
                  <a:schemeClr val="bg1"/>
                </a:solidFill>
                <a:effectLst>
                  <a:outerShdw blurRad="38100" dist="38100" dir="2700000" algn="tl">
                    <a:srgbClr val="000000">
                      <a:alpha val="43137"/>
                    </a:srgbClr>
                  </a:outerShdw>
                </a:effectLst>
                <a:latin typeface="Gill Sans MT" panose="020B0502020104020203" pitchFamily="34" charset="0"/>
              </a:rPr>
              <a:t>life, nor angels, nor principalities, nor things present, nor things to come, nor powers, nor height, nor depth, nor any other created thing, will be able to separate us from the love of God, which is in Christ Jesus our Lord.</a:t>
            </a:r>
          </a:p>
          <a:p>
            <a:pPr marL="0" indent="0" algn="ctr">
              <a:spcBef>
                <a:spcPts val="1800"/>
              </a:spcBef>
              <a:buNone/>
            </a:pPr>
            <a:r>
              <a:rPr lang="en-US" dirty="0">
                <a:solidFill>
                  <a:schemeClr val="accent2">
                    <a:lumMod val="60000"/>
                    <a:lumOff val="40000"/>
                  </a:schemeClr>
                </a:solidFill>
                <a:effectLst>
                  <a:outerShdw blurRad="38100" dist="38100" dir="2700000" algn="tl">
                    <a:srgbClr val="000000">
                      <a:alpha val="43137"/>
                    </a:srgbClr>
                  </a:outerShdw>
                </a:effectLst>
                <a:latin typeface="Gill Sans MT" panose="020B0502020104020203" pitchFamily="34" charset="0"/>
              </a:rPr>
              <a:t>Romans 8:38–39</a:t>
            </a:r>
          </a:p>
        </p:txBody>
      </p:sp>
    </p:spTree>
    <p:extLst>
      <p:ext uri="{BB962C8B-B14F-4D97-AF65-F5344CB8AC3E}">
        <p14:creationId xmlns:p14="http://schemas.microsoft.com/office/powerpoint/2010/main" val="1017367499"/>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F0CB71-2DBF-4B6A-B89F-44E0B3A95F81}"/>
              </a:ext>
            </a:extLst>
          </p:cNvPr>
          <p:cNvSpPr>
            <a:spLocks noGrp="1"/>
          </p:cNvSpPr>
          <p:nvPr>
            <p:ph idx="1"/>
          </p:nvPr>
        </p:nvSpPr>
        <p:spPr>
          <a:xfrm>
            <a:off x="628650" y="1538343"/>
            <a:ext cx="7886700" cy="4754881"/>
          </a:xfrm>
        </p:spPr>
        <p:txBody>
          <a:bodyPr>
            <a:normAutofit/>
          </a:bodyPr>
          <a:lstStyle/>
          <a:p>
            <a:pPr marL="0" indent="0" algn="ctr">
              <a:spcBef>
                <a:spcPts val="1800"/>
              </a:spcBef>
              <a:buNone/>
            </a:pPr>
            <a:r>
              <a:rPr lang="en-US" sz="3200" dirty="0">
                <a:solidFill>
                  <a:schemeClr val="bg1"/>
                </a:solidFill>
                <a:effectLst>
                  <a:outerShdw blurRad="38100" dist="38100" dir="2700000" algn="tl">
                    <a:srgbClr val="000000">
                      <a:alpha val="43137"/>
                    </a:srgbClr>
                  </a:outerShdw>
                </a:effectLst>
                <a:latin typeface="Gill Sans MT" panose="020B0502020104020203" pitchFamily="34" charset="0"/>
              </a:rPr>
              <a:t>And we know that God causes all things </a:t>
            </a:r>
            <a:br>
              <a:rPr lang="en-US" sz="3200" dirty="0">
                <a:solidFill>
                  <a:schemeClr val="bg1"/>
                </a:solidFill>
                <a:effectLst>
                  <a:outerShdw blurRad="38100" dist="38100" dir="2700000" algn="tl">
                    <a:srgbClr val="000000">
                      <a:alpha val="43137"/>
                    </a:srgbClr>
                  </a:outerShdw>
                </a:effectLst>
                <a:latin typeface="Gill Sans MT" panose="020B0502020104020203" pitchFamily="34" charset="0"/>
              </a:rPr>
            </a:br>
            <a:r>
              <a:rPr lang="en-US" sz="3200" dirty="0">
                <a:solidFill>
                  <a:schemeClr val="bg1"/>
                </a:solidFill>
                <a:effectLst>
                  <a:outerShdw blurRad="38100" dist="38100" dir="2700000" algn="tl">
                    <a:srgbClr val="000000">
                      <a:alpha val="43137"/>
                    </a:srgbClr>
                  </a:outerShdw>
                </a:effectLst>
                <a:latin typeface="Gill Sans MT" panose="020B0502020104020203" pitchFamily="34" charset="0"/>
              </a:rPr>
              <a:t>to work together for good to those who </a:t>
            </a:r>
            <a:br>
              <a:rPr lang="en-US" sz="3200" dirty="0">
                <a:solidFill>
                  <a:schemeClr val="bg1"/>
                </a:solidFill>
                <a:effectLst>
                  <a:outerShdw blurRad="38100" dist="38100" dir="2700000" algn="tl">
                    <a:srgbClr val="000000">
                      <a:alpha val="43137"/>
                    </a:srgbClr>
                  </a:outerShdw>
                </a:effectLst>
                <a:latin typeface="Gill Sans MT" panose="020B0502020104020203" pitchFamily="34" charset="0"/>
              </a:rPr>
            </a:br>
            <a:r>
              <a:rPr lang="en-US" sz="3200" dirty="0">
                <a:solidFill>
                  <a:schemeClr val="bg1"/>
                </a:solidFill>
                <a:effectLst>
                  <a:outerShdw blurRad="38100" dist="38100" dir="2700000" algn="tl">
                    <a:srgbClr val="000000">
                      <a:alpha val="43137"/>
                    </a:srgbClr>
                  </a:outerShdw>
                </a:effectLst>
                <a:latin typeface="Gill Sans MT" panose="020B0502020104020203" pitchFamily="34" charset="0"/>
              </a:rPr>
              <a:t>love God, to those who are called </a:t>
            </a:r>
            <a:br>
              <a:rPr lang="en-US" sz="3200" dirty="0">
                <a:solidFill>
                  <a:schemeClr val="bg1"/>
                </a:solidFill>
                <a:effectLst>
                  <a:outerShdw blurRad="38100" dist="38100" dir="2700000" algn="tl">
                    <a:srgbClr val="000000">
                      <a:alpha val="43137"/>
                    </a:srgbClr>
                  </a:outerShdw>
                </a:effectLst>
                <a:latin typeface="Gill Sans MT" panose="020B0502020104020203" pitchFamily="34" charset="0"/>
              </a:rPr>
            </a:br>
            <a:r>
              <a:rPr lang="en-US" sz="3200" dirty="0">
                <a:solidFill>
                  <a:schemeClr val="bg1"/>
                </a:solidFill>
                <a:effectLst>
                  <a:outerShdw blurRad="38100" dist="38100" dir="2700000" algn="tl">
                    <a:srgbClr val="000000">
                      <a:alpha val="43137"/>
                    </a:srgbClr>
                  </a:outerShdw>
                </a:effectLst>
                <a:latin typeface="Gill Sans MT" panose="020B0502020104020203" pitchFamily="34" charset="0"/>
              </a:rPr>
              <a:t>according to his purpose.</a:t>
            </a:r>
          </a:p>
          <a:p>
            <a:pPr marL="0" indent="0" algn="ctr">
              <a:spcBef>
                <a:spcPts val="1800"/>
              </a:spcBef>
              <a:buNone/>
            </a:pPr>
            <a:r>
              <a:rPr lang="en-US" dirty="0">
                <a:solidFill>
                  <a:schemeClr val="accent2">
                    <a:lumMod val="60000"/>
                    <a:lumOff val="40000"/>
                  </a:schemeClr>
                </a:solidFill>
                <a:effectLst>
                  <a:outerShdw blurRad="38100" dist="38100" dir="2700000" algn="tl">
                    <a:srgbClr val="000000">
                      <a:alpha val="43137"/>
                    </a:srgbClr>
                  </a:outerShdw>
                </a:effectLst>
                <a:latin typeface="Gill Sans MT" panose="020B0502020104020203" pitchFamily="34" charset="0"/>
              </a:rPr>
              <a:t>Romans 8:28</a:t>
            </a:r>
          </a:p>
        </p:txBody>
      </p:sp>
    </p:spTree>
    <p:extLst>
      <p:ext uri="{BB962C8B-B14F-4D97-AF65-F5344CB8AC3E}">
        <p14:creationId xmlns:p14="http://schemas.microsoft.com/office/powerpoint/2010/main" val="358813870"/>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F0CB71-2DBF-4B6A-B89F-44E0B3A95F81}"/>
              </a:ext>
            </a:extLst>
          </p:cNvPr>
          <p:cNvSpPr>
            <a:spLocks noGrp="1"/>
          </p:cNvSpPr>
          <p:nvPr>
            <p:ph idx="1"/>
          </p:nvPr>
        </p:nvSpPr>
        <p:spPr>
          <a:xfrm>
            <a:off x="628650" y="1538343"/>
            <a:ext cx="7886700" cy="4754881"/>
          </a:xfrm>
        </p:spPr>
        <p:txBody>
          <a:bodyPr>
            <a:normAutofit/>
          </a:bodyPr>
          <a:lstStyle/>
          <a:p>
            <a:pPr marL="0" indent="0" algn="ctr">
              <a:spcBef>
                <a:spcPts val="1800"/>
              </a:spcBef>
              <a:buNone/>
            </a:pPr>
            <a:r>
              <a:rPr lang="en-US" sz="3200" dirty="0">
                <a:solidFill>
                  <a:schemeClr val="bg1"/>
                </a:solidFill>
                <a:effectLst>
                  <a:outerShdw blurRad="38100" dist="38100" dir="2700000" algn="tl">
                    <a:srgbClr val="000000">
                      <a:alpha val="43137"/>
                    </a:srgbClr>
                  </a:outerShdw>
                </a:effectLst>
                <a:latin typeface="Gill Sans MT" panose="020B0502020104020203" pitchFamily="34" charset="0"/>
              </a:rPr>
              <a:t>Come to me, all who are weary and </a:t>
            </a:r>
            <a:br>
              <a:rPr lang="en-US" sz="3200" dirty="0">
                <a:solidFill>
                  <a:schemeClr val="bg1"/>
                </a:solidFill>
                <a:effectLst>
                  <a:outerShdw blurRad="38100" dist="38100" dir="2700000" algn="tl">
                    <a:srgbClr val="000000">
                      <a:alpha val="43137"/>
                    </a:srgbClr>
                  </a:outerShdw>
                </a:effectLst>
                <a:latin typeface="Gill Sans MT" panose="020B0502020104020203" pitchFamily="34" charset="0"/>
              </a:rPr>
            </a:br>
            <a:r>
              <a:rPr lang="en-US" sz="3200" dirty="0">
                <a:solidFill>
                  <a:schemeClr val="bg1"/>
                </a:solidFill>
                <a:effectLst>
                  <a:outerShdw blurRad="38100" dist="38100" dir="2700000" algn="tl">
                    <a:srgbClr val="000000">
                      <a:alpha val="43137"/>
                    </a:srgbClr>
                  </a:outerShdw>
                </a:effectLst>
                <a:latin typeface="Gill Sans MT" panose="020B0502020104020203" pitchFamily="34" charset="0"/>
              </a:rPr>
              <a:t>heavy-laden, and I will give you rest. Take </a:t>
            </a:r>
            <a:br>
              <a:rPr lang="en-US" sz="3200" dirty="0">
                <a:solidFill>
                  <a:schemeClr val="bg1"/>
                </a:solidFill>
                <a:effectLst>
                  <a:outerShdw blurRad="38100" dist="38100" dir="2700000" algn="tl">
                    <a:srgbClr val="000000">
                      <a:alpha val="43137"/>
                    </a:srgbClr>
                  </a:outerShdw>
                </a:effectLst>
                <a:latin typeface="Gill Sans MT" panose="020B0502020104020203" pitchFamily="34" charset="0"/>
              </a:rPr>
            </a:br>
            <a:r>
              <a:rPr lang="en-US" sz="3200" dirty="0">
                <a:solidFill>
                  <a:schemeClr val="bg1"/>
                </a:solidFill>
                <a:effectLst>
                  <a:outerShdw blurRad="38100" dist="38100" dir="2700000" algn="tl">
                    <a:srgbClr val="000000">
                      <a:alpha val="43137"/>
                    </a:srgbClr>
                  </a:outerShdw>
                </a:effectLst>
                <a:latin typeface="Gill Sans MT" panose="020B0502020104020203" pitchFamily="34" charset="0"/>
              </a:rPr>
              <a:t>my yoke upon you and learn from me, for </a:t>
            </a:r>
            <a:br>
              <a:rPr lang="en-US" sz="3200" dirty="0">
                <a:solidFill>
                  <a:schemeClr val="bg1"/>
                </a:solidFill>
                <a:effectLst>
                  <a:outerShdw blurRad="38100" dist="38100" dir="2700000" algn="tl">
                    <a:srgbClr val="000000">
                      <a:alpha val="43137"/>
                    </a:srgbClr>
                  </a:outerShdw>
                </a:effectLst>
                <a:latin typeface="Gill Sans MT" panose="020B0502020104020203" pitchFamily="34" charset="0"/>
              </a:rPr>
            </a:br>
            <a:r>
              <a:rPr lang="en-US" sz="3200" dirty="0">
                <a:solidFill>
                  <a:schemeClr val="bg1"/>
                </a:solidFill>
                <a:effectLst>
                  <a:outerShdw blurRad="38100" dist="38100" dir="2700000" algn="tl">
                    <a:srgbClr val="000000">
                      <a:alpha val="43137"/>
                    </a:srgbClr>
                  </a:outerShdw>
                </a:effectLst>
                <a:latin typeface="Gill Sans MT" panose="020B0502020104020203" pitchFamily="34" charset="0"/>
              </a:rPr>
              <a:t>I am gentle and humble in heart, and you </a:t>
            </a:r>
            <a:br>
              <a:rPr lang="en-US" sz="3200" dirty="0">
                <a:solidFill>
                  <a:schemeClr val="bg1"/>
                </a:solidFill>
                <a:effectLst>
                  <a:outerShdw blurRad="38100" dist="38100" dir="2700000" algn="tl">
                    <a:srgbClr val="000000">
                      <a:alpha val="43137"/>
                    </a:srgbClr>
                  </a:outerShdw>
                </a:effectLst>
                <a:latin typeface="Gill Sans MT" panose="020B0502020104020203" pitchFamily="34" charset="0"/>
              </a:rPr>
            </a:br>
            <a:r>
              <a:rPr lang="en-US" sz="3200" dirty="0">
                <a:solidFill>
                  <a:schemeClr val="bg1"/>
                </a:solidFill>
                <a:effectLst>
                  <a:outerShdw blurRad="38100" dist="38100" dir="2700000" algn="tl">
                    <a:srgbClr val="000000">
                      <a:alpha val="43137"/>
                    </a:srgbClr>
                  </a:outerShdw>
                </a:effectLst>
                <a:latin typeface="Gill Sans MT" panose="020B0502020104020203" pitchFamily="34" charset="0"/>
              </a:rPr>
              <a:t>will find rest for your souls.</a:t>
            </a:r>
          </a:p>
          <a:p>
            <a:pPr marL="0" indent="0" algn="ctr">
              <a:spcBef>
                <a:spcPts val="1800"/>
              </a:spcBef>
              <a:buNone/>
            </a:pPr>
            <a:r>
              <a:rPr lang="en-US" dirty="0">
                <a:solidFill>
                  <a:schemeClr val="accent2">
                    <a:lumMod val="60000"/>
                    <a:lumOff val="40000"/>
                  </a:schemeClr>
                </a:solidFill>
                <a:effectLst>
                  <a:outerShdw blurRad="38100" dist="38100" dir="2700000" algn="tl">
                    <a:srgbClr val="000000">
                      <a:alpha val="43137"/>
                    </a:srgbClr>
                  </a:outerShdw>
                </a:effectLst>
                <a:latin typeface="Gill Sans MT" panose="020B0502020104020203" pitchFamily="34" charset="0"/>
              </a:rPr>
              <a:t>Matthew 11:28–29</a:t>
            </a:r>
          </a:p>
        </p:txBody>
      </p:sp>
    </p:spTree>
    <p:extLst>
      <p:ext uri="{BB962C8B-B14F-4D97-AF65-F5344CB8AC3E}">
        <p14:creationId xmlns:p14="http://schemas.microsoft.com/office/powerpoint/2010/main" val="4019235729"/>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F0CB71-2DBF-4B6A-B89F-44E0B3A95F81}"/>
              </a:ext>
            </a:extLst>
          </p:cNvPr>
          <p:cNvSpPr>
            <a:spLocks noGrp="1"/>
          </p:cNvSpPr>
          <p:nvPr>
            <p:ph idx="1"/>
          </p:nvPr>
        </p:nvSpPr>
        <p:spPr>
          <a:xfrm>
            <a:off x="628650" y="1538343"/>
            <a:ext cx="7886700" cy="4754881"/>
          </a:xfrm>
        </p:spPr>
        <p:txBody>
          <a:bodyPr>
            <a:normAutofit/>
          </a:bodyPr>
          <a:lstStyle/>
          <a:p>
            <a:pPr marL="0" indent="0" algn="ctr">
              <a:spcBef>
                <a:spcPts val="1800"/>
              </a:spcBef>
              <a:buNone/>
            </a:pPr>
            <a:r>
              <a:rPr lang="en-US" sz="3200" dirty="0">
                <a:solidFill>
                  <a:schemeClr val="bg1"/>
                </a:solidFill>
                <a:effectLst>
                  <a:outerShdw blurRad="38100" dist="38100" dir="2700000" algn="tl">
                    <a:srgbClr val="000000">
                      <a:alpha val="43137"/>
                    </a:srgbClr>
                  </a:outerShdw>
                </a:effectLst>
                <a:latin typeface="Gill Sans MT" panose="020B0502020104020203" pitchFamily="34" charset="0"/>
              </a:rPr>
              <a:t>Be anxious for nothing, but in everything </a:t>
            </a:r>
            <a:br>
              <a:rPr lang="en-US" sz="3200" dirty="0">
                <a:solidFill>
                  <a:schemeClr val="bg1"/>
                </a:solidFill>
                <a:effectLst>
                  <a:outerShdw blurRad="38100" dist="38100" dir="2700000" algn="tl">
                    <a:srgbClr val="000000">
                      <a:alpha val="43137"/>
                    </a:srgbClr>
                  </a:outerShdw>
                </a:effectLst>
                <a:latin typeface="Gill Sans MT" panose="020B0502020104020203" pitchFamily="34" charset="0"/>
              </a:rPr>
            </a:br>
            <a:r>
              <a:rPr lang="en-US" sz="3200" dirty="0">
                <a:solidFill>
                  <a:schemeClr val="bg1"/>
                </a:solidFill>
                <a:effectLst>
                  <a:outerShdw blurRad="38100" dist="38100" dir="2700000" algn="tl">
                    <a:srgbClr val="000000">
                      <a:alpha val="43137"/>
                    </a:srgbClr>
                  </a:outerShdw>
                </a:effectLst>
                <a:latin typeface="Gill Sans MT" panose="020B0502020104020203" pitchFamily="34" charset="0"/>
              </a:rPr>
              <a:t>by prayer and supplication with thanksgiving let your requests be made known to God. </a:t>
            </a:r>
            <a:br>
              <a:rPr lang="en-US" sz="3200" dirty="0">
                <a:solidFill>
                  <a:schemeClr val="bg1"/>
                </a:solidFill>
                <a:effectLst>
                  <a:outerShdw blurRad="38100" dist="38100" dir="2700000" algn="tl">
                    <a:srgbClr val="000000">
                      <a:alpha val="43137"/>
                    </a:srgbClr>
                  </a:outerShdw>
                </a:effectLst>
                <a:latin typeface="Gill Sans MT" panose="020B0502020104020203" pitchFamily="34" charset="0"/>
              </a:rPr>
            </a:br>
            <a:r>
              <a:rPr lang="en-US" sz="3200" dirty="0">
                <a:solidFill>
                  <a:schemeClr val="bg1"/>
                </a:solidFill>
                <a:effectLst>
                  <a:outerShdw blurRad="38100" dist="38100" dir="2700000" algn="tl">
                    <a:srgbClr val="000000">
                      <a:alpha val="43137"/>
                    </a:srgbClr>
                  </a:outerShdw>
                </a:effectLst>
                <a:latin typeface="Gill Sans MT" panose="020B0502020104020203" pitchFamily="34" charset="0"/>
              </a:rPr>
              <a:t>And the peace of God, which surpasses all comprehension, will guard your hearts </a:t>
            </a:r>
            <a:br>
              <a:rPr lang="en-US" sz="3200" dirty="0">
                <a:solidFill>
                  <a:schemeClr val="bg1"/>
                </a:solidFill>
                <a:effectLst>
                  <a:outerShdw blurRad="38100" dist="38100" dir="2700000" algn="tl">
                    <a:srgbClr val="000000">
                      <a:alpha val="43137"/>
                    </a:srgbClr>
                  </a:outerShdw>
                </a:effectLst>
                <a:latin typeface="Gill Sans MT" panose="020B0502020104020203" pitchFamily="34" charset="0"/>
              </a:rPr>
            </a:br>
            <a:r>
              <a:rPr lang="en-US" sz="3200" dirty="0">
                <a:solidFill>
                  <a:schemeClr val="bg1"/>
                </a:solidFill>
                <a:effectLst>
                  <a:outerShdw blurRad="38100" dist="38100" dir="2700000" algn="tl">
                    <a:srgbClr val="000000">
                      <a:alpha val="43137"/>
                    </a:srgbClr>
                  </a:outerShdw>
                </a:effectLst>
                <a:latin typeface="Gill Sans MT" panose="020B0502020104020203" pitchFamily="34" charset="0"/>
              </a:rPr>
              <a:t>and your minds in Christ Jesus.</a:t>
            </a:r>
          </a:p>
          <a:p>
            <a:pPr marL="0" indent="0" algn="ctr">
              <a:spcBef>
                <a:spcPts val="1800"/>
              </a:spcBef>
              <a:buNone/>
            </a:pPr>
            <a:r>
              <a:rPr lang="en-US" dirty="0">
                <a:solidFill>
                  <a:schemeClr val="accent2">
                    <a:lumMod val="60000"/>
                    <a:lumOff val="40000"/>
                  </a:schemeClr>
                </a:solidFill>
                <a:effectLst>
                  <a:outerShdw blurRad="38100" dist="38100" dir="2700000" algn="tl">
                    <a:srgbClr val="000000">
                      <a:alpha val="43137"/>
                    </a:srgbClr>
                  </a:outerShdw>
                </a:effectLst>
                <a:latin typeface="Gill Sans MT" panose="020B0502020104020203" pitchFamily="34" charset="0"/>
              </a:rPr>
              <a:t>Philippians 4:6–7</a:t>
            </a:r>
          </a:p>
        </p:txBody>
      </p:sp>
    </p:spTree>
    <p:extLst>
      <p:ext uri="{BB962C8B-B14F-4D97-AF65-F5344CB8AC3E}">
        <p14:creationId xmlns:p14="http://schemas.microsoft.com/office/powerpoint/2010/main" val="381503989"/>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F0CB71-2DBF-4B6A-B89F-44E0B3A95F81}"/>
              </a:ext>
            </a:extLst>
          </p:cNvPr>
          <p:cNvSpPr>
            <a:spLocks noGrp="1"/>
          </p:cNvSpPr>
          <p:nvPr>
            <p:ph idx="1"/>
          </p:nvPr>
        </p:nvSpPr>
        <p:spPr>
          <a:xfrm>
            <a:off x="628650" y="1538343"/>
            <a:ext cx="7886700" cy="4754881"/>
          </a:xfrm>
        </p:spPr>
        <p:txBody>
          <a:bodyPr>
            <a:normAutofit/>
          </a:bodyPr>
          <a:lstStyle/>
          <a:p>
            <a:pPr marL="0" indent="0" algn="ctr">
              <a:spcBef>
                <a:spcPts val="1800"/>
              </a:spcBef>
              <a:buNone/>
            </a:pPr>
            <a:r>
              <a:rPr lang="en-US" sz="3200" dirty="0">
                <a:solidFill>
                  <a:schemeClr val="bg1"/>
                </a:solidFill>
                <a:effectLst>
                  <a:outerShdw blurRad="38100" dist="38100" dir="2700000" algn="tl">
                    <a:srgbClr val="000000">
                      <a:alpha val="43137"/>
                    </a:srgbClr>
                  </a:outerShdw>
                </a:effectLst>
                <a:latin typeface="Gill Sans MT" panose="020B0502020104020203" pitchFamily="34" charset="0"/>
              </a:rPr>
              <a:t>Make sure that your character is free from </a:t>
            </a:r>
            <a:br>
              <a:rPr lang="en-US" sz="3200" dirty="0">
                <a:solidFill>
                  <a:schemeClr val="bg1"/>
                </a:solidFill>
                <a:effectLst>
                  <a:outerShdw blurRad="38100" dist="38100" dir="2700000" algn="tl">
                    <a:srgbClr val="000000">
                      <a:alpha val="43137"/>
                    </a:srgbClr>
                  </a:outerShdw>
                </a:effectLst>
                <a:latin typeface="Gill Sans MT" panose="020B0502020104020203" pitchFamily="34" charset="0"/>
              </a:rPr>
            </a:br>
            <a:r>
              <a:rPr lang="en-US" sz="3200" dirty="0">
                <a:solidFill>
                  <a:schemeClr val="bg1"/>
                </a:solidFill>
                <a:effectLst>
                  <a:outerShdw blurRad="38100" dist="38100" dir="2700000" algn="tl">
                    <a:srgbClr val="000000">
                      <a:alpha val="43137"/>
                    </a:srgbClr>
                  </a:outerShdw>
                </a:effectLst>
                <a:latin typeface="Gill Sans MT" panose="020B0502020104020203" pitchFamily="34" charset="0"/>
              </a:rPr>
              <a:t>the love of money, being content with what you have; for he himself has said, “I will never desert you, nor will I ever forsake you.”</a:t>
            </a:r>
          </a:p>
          <a:p>
            <a:pPr marL="0" indent="0" algn="ctr">
              <a:spcBef>
                <a:spcPts val="1800"/>
              </a:spcBef>
              <a:buNone/>
            </a:pPr>
            <a:r>
              <a:rPr lang="en-US" dirty="0">
                <a:solidFill>
                  <a:schemeClr val="accent2">
                    <a:lumMod val="60000"/>
                    <a:lumOff val="40000"/>
                  </a:schemeClr>
                </a:solidFill>
                <a:effectLst>
                  <a:outerShdw blurRad="38100" dist="38100" dir="2700000" algn="tl">
                    <a:srgbClr val="000000">
                      <a:alpha val="43137"/>
                    </a:srgbClr>
                  </a:outerShdw>
                </a:effectLst>
                <a:latin typeface="Gill Sans MT" panose="020B0502020104020203" pitchFamily="34" charset="0"/>
              </a:rPr>
              <a:t>Hebrews 13:5</a:t>
            </a:r>
          </a:p>
        </p:txBody>
      </p:sp>
    </p:spTree>
    <p:extLst>
      <p:ext uri="{BB962C8B-B14F-4D97-AF65-F5344CB8AC3E}">
        <p14:creationId xmlns:p14="http://schemas.microsoft.com/office/powerpoint/2010/main" val="3958036226"/>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F0CB71-2DBF-4B6A-B89F-44E0B3A95F81}"/>
              </a:ext>
            </a:extLst>
          </p:cNvPr>
          <p:cNvSpPr>
            <a:spLocks noGrp="1"/>
          </p:cNvSpPr>
          <p:nvPr>
            <p:ph idx="1"/>
          </p:nvPr>
        </p:nvSpPr>
        <p:spPr>
          <a:xfrm>
            <a:off x="628650" y="1538343"/>
            <a:ext cx="7886700" cy="4754881"/>
          </a:xfrm>
        </p:spPr>
        <p:txBody>
          <a:bodyPr>
            <a:normAutofit/>
          </a:bodyPr>
          <a:lstStyle/>
          <a:p>
            <a:pPr marL="0" indent="0" algn="ctr">
              <a:spcBef>
                <a:spcPts val="1800"/>
              </a:spcBef>
              <a:buNone/>
            </a:pPr>
            <a:r>
              <a:rPr lang="en-US" sz="3200" dirty="0">
                <a:solidFill>
                  <a:schemeClr val="bg1"/>
                </a:solidFill>
                <a:effectLst>
                  <a:outerShdw blurRad="38100" dist="38100" dir="2700000" algn="tl">
                    <a:srgbClr val="000000">
                      <a:alpha val="43137"/>
                    </a:srgbClr>
                  </a:outerShdw>
                </a:effectLst>
                <a:latin typeface="Gill Sans MT" panose="020B0502020104020203" pitchFamily="34" charset="0"/>
              </a:rPr>
              <a:t>This is the promise which he </a:t>
            </a:r>
            <a:br>
              <a:rPr lang="en-US" sz="3200" dirty="0">
                <a:solidFill>
                  <a:schemeClr val="bg1"/>
                </a:solidFill>
                <a:effectLst>
                  <a:outerShdw blurRad="38100" dist="38100" dir="2700000" algn="tl">
                    <a:srgbClr val="000000">
                      <a:alpha val="43137"/>
                    </a:srgbClr>
                  </a:outerShdw>
                </a:effectLst>
                <a:latin typeface="Gill Sans MT" panose="020B0502020104020203" pitchFamily="34" charset="0"/>
              </a:rPr>
            </a:br>
            <a:r>
              <a:rPr lang="en-US" sz="3200" dirty="0">
                <a:solidFill>
                  <a:schemeClr val="bg1"/>
                </a:solidFill>
                <a:effectLst>
                  <a:outerShdw blurRad="38100" dist="38100" dir="2700000" algn="tl">
                    <a:srgbClr val="000000">
                      <a:alpha val="43137"/>
                    </a:srgbClr>
                  </a:outerShdw>
                </a:effectLst>
                <a:latin typeface="Gill Sans MT" panose="020B0502020104020203" pitchFamily="34" charset="0"/>
              </a:rPr>
              <a:t>himself made to us: eternal life.</a:t>
            </a:r>
          </a:p>
          <a:p>
            <a:pPr marL="0" indent="0" algn="ctr">
              <a:spcBef>
                <a:spcPts val="1800"/>
              </a:spcBef>
              <a:buNone/>
            </a:pPr>
            <a:r>
              <a:rPr lang="en-US" dirty="0">
                <a:solidFill>
                  <a:schemeClr val="accent2">
                    <a:lumMod val="60000"/>
                    <a:lumOff val="40000"/>
                  </a:schemeClr>
                </a:solidFill>
                <a:effectLst>
                  <a:outerShdw blurRad="38100" dist="38100" dir="2700000" algn="tl">
                    <a:srgbClr val="000000">
                      <a:alpha val="43137"/>
                    </a:srgbClr>
                  </a:outerShdw>
                </a:effectLst>
                <a:latin typeface="Gill Sans MT" panose="020B0502020104020203" pitchFamily="34" charset="0"/>
              </a:rPr>
              <a:t>1 John 2:25</a:t>
            </a:r>
          </a:p>
        </p:txBody>
      </p:sp>
    </p:spTree>
    <p:extLst>
      <p:ext uri="{BB962C8B-B14F-4D97-AF65-F5344CB8AC3E}">
        <p14:creationId xmlns:p14="http://schemas.microsoft.com/office/powerpoint/2010/main" val="3308906636"/>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F0CB71-2DBF-4B6A-B89F-44E0B3A95F81}"/>
              </a:ext>
            </a:extLst>
          </p:cNvPr>
          <p:cNvSpPr>
            <a:spLocks noGrp="1"/>
          </p:cNvSpPr>
          <p:nvPr>
            <p:ph idx="1"/>
          </p:nvPr>
        </p:nvSpPr>
        <p:spPr>
          <a:xfrm>
            <a:off x="628650" y="1538343"/>
            <a:ext cx="7886700" cy="4754881"/>
          </a:xfrm>
        </p:spPr>
        <p:txBody>
          <a:bodyPr>
            <a:normAutofit/>
          </a:bodyPr>
          <a:lstStyle/>
          <a:p>
            <a:pPr marL="0" indent="0" algn="ctr">
              <a:spcBef>
                <a:spcPts val="1800"/>
              </a:spcBef>
              <a:buNone/>
            </a:pPr>
            <a:r>
              <a:rPr lang="en-US" sz="3200" dirty="0">
                <a:solidFill>
                  <a:schemeClr val="bg1"/>
                </a:solidFill>
                <a:effectLst>
                  <a:outerShdw blurRad="38100" dist="38100" dir="2700000" algn="tl">
                    <a:srgbClr val="000000">
                      <a:alpha val="43137"/>
                    </a:srgbClr>
                  </a:outerShdw>
                </a:effectLst>
                <a:latin typeface="Gill Sans MT" panose="020B0502020104020203" pitchFamily="34" charset="0"/>
              </a:rPr>
              <a:t>And he will wipe away every tear </a:t>
            </a:r>
            <a:br>
              <a:rPr lang="en-US" sz="3200" dirty="0">
                <a:solidFill>
                  <a:schemeClr val="bg1"/>
                </a:solidFill>
                <a:effectLst>
                  <a:outerShdw blurRad="38100" dist="38100" dir="2700000" algn="tl">
                    <a:srgbClr val="000000">
                      <a:alpha val="43137"/>
                    </a:srgbClr>
                  </a:outerShdw>
                </a:effectLst>
                <a:latin typeface="Gill Sans MT" panose="020B0502020104020203" pitchFamily="34" charset="0"/>
              </a:rPr>
            </a:br>
            <a:r>
              <a:rPr lang="en-US" sz="3200" dirty="0">
                <a:solidFill>
                  <a:schemeClr val="bg1"/>
                </a:solidFill>
                <a:effectLst>
                  <a:outerShdw blurRad="38100" dist="38100" dir="2700000" algn="tl">
                    <a:srgbClr val="000000">
                      <a:alpha val="43137"/>
                    </a:srgbClr>
                  </a:outerShdw>
                </a:effectLst>
                <a:latin typeface="Gill Sans MT" panose="020B0502020104020203" pitchFamily="34" charset="0"/>
              </a:rPr>
              <a:t>from their eyes; and there will no longer </a:t>
            </a:r>
            <a:br>
              <a:rPr lang="en-US" sz="3200" dirty="0">
                <a:solidFill>
                  <a:schemeClr val="bg1"/>
                </a:solidFill>
                <a:effectLst>
                  <a:outerShdw blurRad="38100" dist="38100" dir="2700000" algn="tl">
                    <a:srgbClr val="000000">
                      <a:alpha val="43137"/>
                    </a:srgbClr>
                  </a:outerShdw>
                </a:effectLst>
                <a:latin typeface="Gill Sans MT" panose="020B0502020104020203" pitchFamily="34" charset="0"/>
              </a:rPr>
            </a:br>
            <a:r>
              <a:rPr lang="en-US" sz="3200" dirty="0">
                <a:solidFill>
                  <a:schemeClr val="bg1"/>
                </a:solidFill>
                <a:effectLst>
                  <a:outerShdw blurRad="38100" dist="38100" dir="2700000" algn="tl">
                    <a:srgbClr val="000000">
                      <a:alpha val="43137"/>
                    </a:srgbClr>
                  </a:outerShdw>
                </a:effectLst>
                <a:latin typeface="Gill Sans MT" panose="020B0502020104020203" pitchFamily="34" charset="0"/>
              </a:rPr>
              <a:t>be any death; there will no longer be any mourning, or crying, or pain; the first </a:t>
            </a:r>
            <a:br>
              <a:rPr lang="en-US" sz="3200" dirty="0">
                <a:solidFill>
                  <a:schemeClr val="bg1"/>
                </a:solidFill>
                <a:effectLst>
                  <a:outerShdw blurRad="38100" dist="38100" dir="2700000" algn="tl">
                    <a:srgbClr val="000000">
                      <a:alpha val="43137"/>
                    </a:srgbClr>
                  </a:outerShdw>
                </a:effectLst>
                <a:latin typeface="Gill Sans MT" panose="020B0502020104020203" pitchFamily="34" charset="0"/>
              </a:rPr>
            </a:br>
            <a:r>
              <a:rPr lang="en-US" sz="3200" dirty="0">
                <a:solidFill>
                  <a:schemeClr val="bg1"/>
                </a:solidFill>
                <a:effectLst>
                  <a:outerShdw blurRad="38100" dist="38100" dir="2700000" algn="tl">
                    <a:srgbClr val="000000">
                      <a:alpha val="43137"/>
                    </a:srgbClr>
                  </a:outerShdw>
                </a:effectLst>
                <a:latin typeface="Gill Sans MT" panose="020B0502020104020203" pitchFamily="34" charset="0"/>
              </a:rPr>
              <a:t>things have passed away.</a:t>
            </a:r>
          </a:p>
          <a:p>
            <a:pPr marL="0" indent="0" algn="ctr">
              <a:spcBef>
                <a:spcPts val="1800"/>
              </a:spcBef>
              <a:buNone/>
            </a:pPr>
            <a:r>
              <a:rPr lang="en-US" dirty="0">
                <a:solidFill>
                  <a:schemeClr val="accent2">
                    <a:lumMod val="60000"/>
                    <a:lumOff val="40000"/>
                  </a:schemeClr>
                </a:solidFill>
                <a:effectLst>
                  <a:outerShdw blurRad="38100" dist="38100" dir="2700000" algn="tl">
                    <a:srgbClr val="000000">
                      <a:alpha val="43137"/>
                    </a:srgbClr>
                  </a:outerShdw>
                </a:effectLst>
                <a:latin typeface="Gill Sans MT" panose="020B0502020104020203" pitchFamily="34" charset="0"/>
              </a:rPr>
              <a:t>Revelation 21:4</a:t>
            </a:r>
          </a:p>
        </p:txBody>
      </p:sp>
    </p:spTree>
    <p:extLst>
      <p:ext uri="{BB962C8B-B14F-4D97-AF65-F5344CB8AC3E}">
        <p14:creationId xmlns:p14="http://schemas.microsoft.com/office/powerpoint/2010/main" val="3196052460"/>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8C7B2-FB24-4A79-814B-5A164AFF50B0}"/>
              </a:ext>
            </a:extLst>
          </p:cNvPr>
          <p:cNvSpPr>
            <a:spLocks noGrp="1"/>
          </p:cNvSpPr>
          <p:nvPr>
            <p:ph type="title"/>
          </p:nvPr>
        </p:nvSpPr>
        <p:spPr>
          <a:xfrm>
            <a:off x="628650" y="517236"/>
            <a:ext cx="7886700" cy="1173453"/>
          </a:xfrm>
        </p:spPr>
        <p:txBody>
          <a:bodyPr>
            <a:normAutofit/>
          </a:bodyPr>
          <a:lstStyle/>
          <a:p>
            <a:pPr algn="ctr"/>
            <a:r>
              <a:rPr lang="en-US" sz="5400" dirty="0">
                <a:solidFill>
                  <a:schemeClr val="accent2">
                    <a:lumMod val="60000"/>
                    <a:lumOff val="40000"/>
                  </a:schemeClr>
                </a:solidFill>
                <a:effectLst>
                  <a:outerShdw blurRad="38100" dist="38100" dir="2700000" algn="tl">
                    <a:srgbClr val="000000">
                      <a:alpha val="43137"/>
                    </a:srgbClr>
                  </a:outerShdw>
                </a:effectLst>
                <a:latin typeface="Gill Sans MT" panose="020B0502020104020203" pitchFamily="34" charset="0"/>
              </a:rPr>
              <a:t>Introduction</a:t>
            </a:r>
          </a:p>
        </p:txBody>
      </p:sp>
      <p:sp>
        <p:nvSpPr>
          <p:cNvPr id="3" name="Content Placeholder 2">
            <a:extLst>
              <a:ext uri="{FF2B5EF4-FFF2-40B4-BE49-F238E27FC236}">
                <a16:creationId xmlns:a16="http://schemas.microsoft.com/office/drawing/2014/main" id="{E6F0CB71-2DBF-4B6A-B89F-44E0B3A95F81}"/>
              </a:ext>
            </a:extLst>
          </p:cNvPr>
          <p:cNvSpPr>
            <a:spLocks noGrp="1"/>
          </p:cNvSpPr>
          <p:nvPr>
            <p:ph idx="1"/>
          </p:nvPr>
        </p:nvSpPr>
        <p:spPr>
          <a:xfrm>
            <a:off x="628650" y="1847273"/>
            <a:ext cx="7886700" cy="4645600"/>
          </a:xfrm>
        </p:spPr>
        <p:txBody>
          <a:bodyPr>
            <a:normAutofit/>
          </a:bodyPr>
          <a:lstStyle/>
          <a:p>
            <a:pPr>
              <a:spcBef>
                <a:spcPts val="1800"/>
              </a:spcBef>
            </a:pPr>
            <a:r>
              <a:rPr lang="en-US" dirty="0">
                <a:solidFill>
                  <a:schemeClr val="bg1"/>
                </a:solidFill>
                <a:effectLst>
                  <a:outerShdw blurRad="38100" dist="38100" dir="2700000" algn="tl">
                    <a:srgbClr val="000000">
                      <a:alpha val="43137"/>
                    </a:srgbClr>
                  </a:outerShdw>
                </a:effectLst>
                <a:latin typeface="Gill Sans MT" panose="020B0502020104020203" pitchFamily="34" charset="0"/>
              </a:rPr>
              <a:t>One of the constant themes of the Old and New Testaments is the faithfulness of God. This means that he will always keep his word – Hebrews 10:23.</a:t>
            </a:r>
          </a:p>
          <a:p>
            <a:pPr>
              <a:spcBef>
                <a:spcPts val="1800"/>
              </a:spcBef>
            </a:pPr>
            <a:r>
              <a:rPr lang="en-US" dirty="0">
                <a:solidFill>
                  <a:schemeClr val="bg1"/>
                </a:solidFill>
                <a:effectLst>
                  <a:outerShdw blurRad="38100" dist="38100" dir="2700000" algn="tl">
                    <a:srgbClr val="000000">
                      <a:alpha val="43137"/>
                    </a:srgbClr>
                  </a:outerShdw>
                </a:effectLst>
                <a:latin typeface="Gill Sans MT" panose="020B0502020104020203" pitchFamily="34" charset="0"/>
              </a:rPr>
              <a:t>We know that God is faithful because of Jesus Christ. He is the “Yes” to all of the promises of God – Romans 15:8–9; 2 Corinthians 1:20.</a:t>
            </a:r>
          </a:p>
          <a:p>
            <a:pPr>
              <a:spcBef>
                <a:spcPts val="1800"/>
              </a:spcBef>
            </a:pPr>
            <a:r>
              <a:rPr lang="en-US" dirty="0">
                <a:solidFill>
                  <a:schemeClr val="bg1"/>
                </a:solidFill>
                <a:effectLst>
                  <a:outerShdw blurRad="38100" dist="38100" dir="2700000" algn="tl">
                    <a:srgbClr val="000000">
                      <a:alpha val="43137"/>
                    </a:srgbClr>
                  </a:outerShdw>
                </a:effectLst>
                <a:latin typeface="Gill Sans MT" panose="020B0502020104020203" pitchFamily="34" charset="0"/>
              </a:rPr>
              <a:t>The apostle Paul was given the opportunity to preach to a group of Jews that the promises of the Old Testament had be realized in Jesus and that they needed to respond in faith – Acts 13:14–15.</a:t>
            </a:r>
          </a:p>
        </p:txBody>
      </p:sp>
    </p:spTree>
    <p:extLst>
      <p:ext uri="{BB962C8B-B14F-4D97-AF65-F5344CB8AC3E}">
        <p14:creationId xmlns:p14="http://schemas.microsoft.com/office/powerpoint/2010/main" val="27903071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1022</TotalTime>
  <Words>671</Words>
  <Application>Microsoft Office PowerPoint</Application>
  <PresentationFormat>On-screen Show (4:3)</PresentationFormat>
  <Paragraphs>57</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Apple Garamond</vt:lpstr>
      <vt:lpstr>Gill Sans MT</vt:lpstr>
      <vt:lpstr>Calibri</vt:lpstr>
      <vt:lpstr>Arial</vt:lpstr>
      <vt:lpstr>Calibri Light</vt:lpstr>
      <vt:lpstr>Office Theme</vt:lpstr>
      <vt:lpstr>GOD ALWAYS KEEPS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Introduction</vt:lpstr>
      <vt:lpstr>A Brief History of Israel</vt:lpstr>
      <vt:lpstr>The Good News of Jesus</vt:lpstr>
      <vt:lpstr>A Word of Exhortation</vt:lpstr>
      <vt:lpstr>Acceptance or Rejection?</vt:lpstr>
      <vt:lpstr>GOD ALWAYS KEEPS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 Does Not</dc:title>
  <dc:creator>McDaniel</dc:creator>
  <cp:lastModifiedBy>McDaniel</cp:lastModifiedBy>
  <cp:revision>54</cp:revision>
  <dcterms:created xsi:type="dcterms:W3CDTF">2018-08-20T18:19:55Z</dcterms:created>
  <dcterms:modified xsi:type="dcterms:W3CDTF">2018-09-14T16:36:39Z</dcterms:modified>
</cp:coreProperties>
</file>