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72" r:id="rId3"/>
    <p:sldId id="273" r:id="rId4"/>
    <p:sldId id="274" r:id="rId5"/>
    <p:sldId id="275" r:id="rId6"/>
    <p:sldId id="271" r:id="rId7"/>
    <p:sldId id="257" r:id="rId8"/>
    <p:sldId id="263" r:id="rId9"/>
    <p:sldId id="264" r:id="rId10"/>
    <p:sldId id="258" r:id="rId11"/>
    <p:sldId id="267" r:id="rId12"/>
    <p:sldId id="266" r:id="rId13"/>
    <p:sldId id="268" r:id="rId14"/>
    <p:sldId id="269" r:id="rId15"/>
    <p:sldId id="259" r:id="rId16"/>
    <p:sldId id="265" r:id="rId17"/>
    <p:sldId id="260" r:id="rId18"/>
    <p:sldId id="270" r:id="rId19"/>
    <p:sldId id="261" r:id="rId20"/>
    <p:sldId id="262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15F-57A2-F947-9698-9D5AA2CDD1CE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4783-9361-FD4C-8734-5085E161C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15F-57A2-F947-9698-9D5AA2CDD1CE}" type="datetimeFigureOut">
              <a:rPr lang="en-US" smtClean="0"/>
              <a:t>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4783-9361-FD4C-8734-5085E161C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15F-57A2-F947-9698-9D5AA2CDD1CE}" type="datetimeFigureOut">
              <a:rPr lang="en-US" smtClean="0"/>
              <a:t>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4783-9361-FD4C-8734-5085E161C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15F-57A2-F947-9698-9D5AA2CDD1CE}" type="datetimeFigureOut">
              <a:rPr lang="en-US" smtClean="0"/>
              <a:t>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4783-9361-FD4C-8734-5085E161CB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15F-57A2-F947-9698-9D5AA2CDD1CE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4783-9361-FD4C-8734-5085E161C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15F-57A2-F947-9698-9D5AA2CDD1CE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4783-9361-FD4C-8734-5085E161C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15F-57A2-F947-9698-9D5AA2CDD1CE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4783-9361-FD4C-8734-5085E161C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15F-57A2-F947-9698-9D5AA2CDD1CE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4783-9361-FD4C-8734-5085E161CB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15F-57A2-F947-9698-9D5AA2CDD1CE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4783-9361-FD4C-8734-5085E161C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15F-57A2-F947-9698-9D5AA2CDD1CE}" type="datetimeFigureOut">
              <a:rPr lang="en-US" smtClean="0"/>
              <a:t>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4783-9361-FD4C-8734-5085E161C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15F-57A2-F947-9698-9D5AA2CDD1CE}" type="datetimeFigureOut">
              <a:rPr lang="en-US" smtClean="0"/>
              <a:t>2/2/19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4783-9361-FD4C-8734-5085E161CBB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15F-57A2-F947-9698-9D5AA2CDD1CE}" type="datetimeFigureOut">
              <a:rPr lang="en-US" smtClean="0"/>
              <a:t>2/2/19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4783-9361-FD4C-8734-5085E161C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15F-57A2-F947-9698-9D5AA2CDD1CE}" type="datetimeFigureOut">
              <a:rPr lang="en-US" smtClean="0"/>
              <a:t>2/2/19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4783-9361-FD4C-8734-5085E161C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A15F-57A2-F947-9698-9D5AA2CDD1CE}" type="datetimeFigureOut">
              <a:rPr lang="en-US" smtClean="0"/>
              <a:t>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4783-9361-FD4C-8734-5085E161C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B38A15F-57A2-F947-9698-9D5AA2CDD1CE}" type="datetimeFigureOut">
              <a:rPr lang="en-US" smtClean="0"/>
              <a:t>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6884783-9361-FD4C-8734-5085E161CBB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28582"/>
            <a:ext cx="7772400" cy="978408"/>
          </a:xfrm>
        </p:spPr>
        <p:txBody>
          <a:bodyPr/>
          <a:lstStyle/>
          <a:p>
            <a:r>
              <a:rPr lang="en-US" b="1" u="sng" dirty="0" smtClean="0"/>
              <a:t>Answering Arguments In Defense Of Abortion</a:t>
            </a:r>
            <a:endParaRPr lang="en-US" b="1" u="sng" dirty="0"/>
          </a:p>
        </p:txBody>
      </p:sp>
      <p:pic>
        <p:nvPicPr>
          <p:cNvPr id="6" name="Picture 5" descr="abor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3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1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</a:t>
            </a:r>
            <a:r>
              <a:rPr lang="en-US" b="1" u="sng" dirty="0" smtClean="0"/>
              <a:t>It’s Medically Required!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835" y="1760538"/>
            <a:ext cx="4889501" cy="4365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i="1" dirty="0">
                <a:effectLst/>
              </a:rPr>
              <a:t>“As an OB/GYN physician for 31 years there is no medical situation that </a:t>
            </a:r>
            <a:r>
              <a:rPr lang="en-US" sz="2500" i="1" dirty="0" smtClean="0">
                <a:effectLst/>
              </a:rPr>
              <a:t>requires </a:t>
            </a:r>
            <a:r>
              <a:rPr lang="en-US" sz="2500" i="1" dirty="0">
                <a:effectLst/>
              </a:rPr>
              <a:t>aborting/killing the baby in the third trimester to ‘save the </a:t>
            </a:r>
            <a:r>
              <a:rPr lang="en-US" sz="2500" i="1" dirty="0" smtClean="0">
                <a:effectLst/>
              </a:rPr>
              <a:t>mother’s </a:t>
            </a:r>
            <a:r>
              <a:rPr lang="en-US" sz="2500" i="1" dirty="0">
                <a:effectLst/>
              </a:rPr>
              <a:t>life.’ Just deliver the baby by C/Section and the baby has a </a:t>
            </a:r>
            <a:r>
              <a:rPr lang="en-US" sz="2500" i="1" dirty="0" smtClean="0">
                <a:effectLst/>
              </a:rPr>
              <a:t>95</a:t>
            </a:r>
            <a:r>
              <a:rPr lang="en-US" sz="2500" i="1" dirty="0">
                <a:effectLst/>
              </a:rPr>
              <a:t>+% survival with readily available NICU care even at 28 weeks. </a:t>
            </a:r>
            <a:r>
              <a:rPr lang="en-US" sz="2500" i="1" dirty="0" smtClean="0">
                <a:effectLst/>
              </a:rPr>
              <a:t>C</a:t>
            </a:r>
            <a:r>
              <a:rPr lang="en-US" sz="2500" i="1" dirty="0">
                <a:effectLst/>
              </a:rPr>
              <a:t>/Section is quicker and safer than partial birth abortion for the </a:t>
            </a:r>
            <a:r>
              <a:rPr lang="en-US" sz="2500" i="1" dirty="0" smtClean="0">
                <a:effectLst/>
              </a:rPr>
              <a:t>mother</a:t>
            </a:r>
            <a:r>
              <a:rPr lang="en-US" sz="2500" i="1" dirty="0">
                <a:effectLst/>
              </a:rPr>
              <a:t>.” </a:t>
            </a:r>
            <a:r>
              <a:rPr lang="en-US" sz="2500" dirty="0" smtClean="0">
                <a:effectLst/>
              </a:rPr>
              <a:t>(Dr. Lawrence K. </a:t>
            </a:r>
            <a:r>
              <a:rPr lang="en-US" sz="2500" dirty="0" err="1" smtClean="0">
                <a:effectLst/>
              </a:rPr>
              <a:t>Koning</a:t>
            </a:r>
            <a:r>
              <a:rPr lang="en-US" sz="2500" dirty="0" smtClean="0">
                <a:effectLst/>
              </a:rPr>
              <a:t>)</a:t>
            </a:r>
            <a:endParaRPr lang="en-US" sz="2500" dirty="0"/>
          </a:p>
        </p:txBody>
      </p:sp>
      <p:pic>
        <p:nvPicPr>
          <p:cNvPr id="5" name="Content Placeholder 4" descr="drkoning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" r="-1733"/>
          <a:stretch/>
        </p:blipFill>
        <p:spPr>
          <a:xfrm>
            <a:off x="5587999" y="1760539"/>
            <a:ext cx="3175001" cy="4017962"/>
          </a:xfrm>
        </p:spPr>
      </p:pic>
    </p:spTree>
    <p:extLst>
      <p:ext uri="{BB962C8B-B14F-4D97-AF65-F5344CB8AC3E}">
        <p14:creationId xmlns:p14="http://schemas.microsoft.com/office/powerpoint/2010/main" val="379682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</a:t>
            </a:r>
            <a:r>
              <a:rPr lang="en-US" b="1" u="sng" dirty="0" smtClean="0"/>
              <a:t>It’s Medically Required!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2167" y="1548868"/>
            <a:ext cx="5291666" cy="4365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i="1" dirty="0">
                <a:effectLst/>
              </a:rPr>
              <a:t>“As a board-certified practicing OB/GYN physician for over 30 years, I need </a:t>
            </a:r>
            <a:r>
              <a:rPr lang="en-US" sz="2500" i="1" dirty="0" smtClean="0">
                <a:effectLst/>
              </a:rPr>
              <a:t>to </a:t>
            </a:r>
            <a:r>
              <a:rPr lang="en-US" sz="2500" i="1" dirty="0">
                <a:effectLst/>
              </a:rPr>
              <a:t>say publicly and unequivocally, that there is never a medical reason </a:t>
            </a:r>
            <a:r>
              <a:rPr lang="en-US" sz="2500" i="1" dirty="0" smtClean="0">
                <a:effectLst/>
              </a:rPr>
              <a:t>to </a:t>
            </a:r>
            <a:r>
              <a:rPr lang="en-US" sz="2500" i="1" dirty="0">
                <a:effectLst/>
              </a:rPr>
              <a:t>kill a baby at term. When complications of pregnancy endanger a </a:t>
            </a:r>
            <a:r>
              <a:rPr lang="en-US" sz="2500" i="1" dirty="0" smtClean="0">
                <a:effectLst/>
              </a:rPr>
              <a:t>mother’s </a:t>
            </a:r>
            <a:r>
              <a:rPr lang="en-US" sz="2500" i="1" dirty="0">
                <a:effectLst/>
              </a:rPr>
              <a:t>life, we sometimes must deliver the baby early, but it is always </a:t>
            </a:r>
            <a:r>
              <a:rPr lang="en-US" sz="2500" i="1" dirty="0" smtClean="0">
                <a:effectLst/>
              </a:rPr>
              <a:t>with </a:t>
            </a:r>
            <a:r>
              <a:rPr lang="en-US" sz="2500" i="1" dirty="0">
                <a:effectLst/>
              </a:rPr>
              <a:t>the intent of doing whatever we can to do it safely for the baby too. </a:t>
            </a:r>
            <a:r>
              <a:rPr lang="en-US" sz="2500" i="1" dirty="0" smtClean="0">
                <a:effectLst/>
              </a:rPr>
              <a:t>The </a:t>
            </a:r>
            <a:r>
              <a:rPr lang="en-US" sz="2500" i="1" dirty="0">
                <a:effectLst/>
              </a:rPr>
              <a:t>decision to kill an unborn baby at term is purely for convenience. It </a:t>
            </a:r>
            <a:r>
              <a:rPr lang="en-US" sz="2500" i="1" dirty="0" smtClean="0">
                <a:effectLst/>
              </a:rPr>
              <a:t>is </a:t>
            </a:r>
            <a:r>
              <a:rPr lang="en-US" sz="2500" i="1" dirty="0">
                <a:effectLst/>
              </a:rPr>
              <a:t>murder...God help us.”</a:t>
            </a:r>
            <a:r>
              <a:rPr lang="en-US" sz="2500" dirty="0">
                <a:effectLst/>
              </a:rPr>
              <a:t> </a:t>
            </a:r>
            <a:r>
              <a:rPr lang="en-US" sz="2500" dirty="0" smtClean="0">
                <a:effectLst/>
              </a:rPr>
              <a:t>(Dr. David </a:t>
            </a:r>
            <a:r>
              <a:rPr lang="en-US" sz="2500" dirty="0" err="1" smtClean="0">
                <a:effectLst/>
              </a:rPr>
              <a:t>Mcknight</a:t>
            </a:r>
            <a:r>
              <a:rPr lang="en-US" sz="2500" dirty="0" smtClean="0">
                <a:effectLst/>
              </a:rPr>
              <a:t>)</a:t>
            </a:r>
            <a:endParaRPr lang="en-US" sz="2500" dirty="0"/>
          </a:p>
        </p:txBody>
      </p:sp>
      <p:pic>
        <p:nvPicPr>
          <p:cNvPr id="6" name="Content Placeholder 5" descr="mcknight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0" r="2409"/>
          <a:stretch/>
        </p:blipFill>
        <p:spPr>
          <a:xfrm>
            <a:off x="5905501" y="1675870"/>
            <a:ext cx="2878667" cy="4365625"/>
          </a:xfrm>
        </p:spPr>
      </p:pic>
    </p:spTree>
    <p:extLst>
      <p:ext uri="{BB962C8B-B14F-4D97-AF65-F5344CB8AC3E}">
        <p14:creationId xmlns:p14="http://schemas.microsoft.com/office/powerpoint/2010/main" val="330555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</a:t>
            </a:r>
            <a:r>
              <a:rPr lang="en-US" b="1" u="sng" dirty="0" smtClean="0"/>
              <a:t>It’s Medically Required!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2299" y="1739371"/>
            <a:ext cx="4500036" cy="4365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i="1" dirty="0">
                <a:effectLst/>
              </a:rPr>
              <a:t>“I want to clear something up so that there is absolutely no doubt. I’m a </a:t>
            </a:r>
            <a:r>
              <a:rPr lang="en-US" sz="2500" i="1" dirty="0" smtClean="0">
                <a:effectLst/>
              </a:rPr>
              <a:t>board </a:t>
            </a:r>
            <a:r>
              <a:rPr lang="en-US" sz="2500" i="1" dirty="0">
                <a:effectLst/>
              </a:rPr>
              <a:t>certified OB/GYN who has delivered over 2,500 babies. There’s </a:t>
            </a:r>
            <a:r>
              <a:rPr lang="en-US" sz="2500" i="1" dirty="0" smtClean="0">
                <a:effectLst/>
              </a:rPr>
              <a:t>not </a:t>
            </a:r>
            <a:r>
              <a:rPr lang="en-US" sz="2500" i="1" dirty="0">
                <a:effectLst/>
              </a:rPr>
              <a:t>a single fetal or maternal condition that requires third trimester </a:t>
            </a:r>
            <a:r>
              <a:rPr lang="en-US" sz="2500" i="1" dirty="0" smtClean="0">
                <a:effectLst/>
              </a:rPr>
              <a:t>abortion</a:t>
            </a:r>
            <a:r>
              <a:rPr lang="en-US" sz="2500" i="1" dirty="0">
                <a:effectLst/>
              </a:rPr>
              <a:t>. Not one. Delivery, yes. Abortion, no. There is absolutely no </a:t>
            </a:r>
            <a:r>
              <a:rPr lang="en-US" sz="2500" i="1" dirty="0" smtClean="0">
                <a:effectLst/>
              </a:rPr>
              <a:t>medical </a:t>
            </a:r>
            <a:r>
              <a:rPr lang="en-US" sz="2500" i="1" dirty="0">
                <a:effectLst/>
              </a:rPr>
              <a:t>reason to kill a near term or term infant, for any reason.” </a:t>
            </a:r>
            <a:r>
              <a:rPr lang="en-US" sz="2500" i="1" dirty="0" smtClean="0">
                <a:effectLst/>
              </a:rPr>
              <a:t> </a:t>
            </a:r>
            <a:r>
              <a:rPr lang="en-US" sz="2500" dirty="0" smtClean="0">
                <a:effectLst/>
              </a:rPr>
              <a:t>(Dr. Omar L. Hamada</a:t>
            </a:r>
            <a:r>
              <a:rPr lang="en-US" sz="2500" i="1" dirty="0" smtClean="0">
                <a:effectLst/>
              </a:rPr>
              <a:t>)</a:t>
            </a:r>
            <a:endParaRPr lang="en-US" sz="2500" dirty="0"/>
          </a:p>
        </p:txBody>
      </p:sp>
      <p:pic>
        <p:nvPicPr>
          <p:cNvPr id="6" name="Content Placeholder 5" descr="Alumni Profile-Dr. Omar Hamad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2" r="13752"/>
          <a:stretch>
            <a:fillRect/>
          </a:stretch>
        </p:blipFill>
        <p:spPr>
          <a:xfrm>
            <a:off x="5545671" y="1760538"/>
            <a:ext cx="3249613" cy="4365625"/>
          </a:xfrm>
        </p:spPr>
      </p:pic>
    </p:spTree>
    <p:extLst>
      <p:ext uri="{BB962C8B-B14F-4D97-AF65-F5344CB8AC3E}">
        <p14:creationId xmlns:p14="http://schemas.microsoft.com/office/powerpoint/2010/main" val="280335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</a:t>
            </a:r>
            <a:r>
              <a:rPr lang="en-US" b="1" u="sng" dirty="0"/>
              <a:t>It’s Medically Required!</a:t>
            </a:r>
            <a:r>
              <a:rPr lang="en-US" b="1" dirty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593970"/>
            <a:ext cx="4868334" cy="42570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i="1" dirty="0" smtClean="0"/>
              <a:t>“As an OBGYN I will not support this in my practice. The government may falsely lead women to think its safe and easy to have an abortion in the late 2</a:t>
            </a:r>
            <a:r>
              <a:rPr lang="en-US" sz="2500" b="1" i="1" baseline="30000" dirty="0" smtClean="0"/>
              <a:t>nd</a:t>
            </a:r>
            <a:r>
              <a:rPr lang="en-US" sz="2500" b="1" i="1" dirty="0" smtClean="0"/>
              <a:t> or 3</a:t>
            </a:r>
            <a:r>
              <a:rPr lang="en-US" sz="2500" b="1" i="1" baseline="30000" dirty="0" smtClean="0"/>
              <a:t>rd</a:t>
            </a:r>
            <a:r>
              <a:rPr lang="en-US" sz="2500" b="1" i="1" dirty="0" smtClean="0"/>
              <a:t> trimester but the young mother could end up loosing her life as well. I support and have dedicated my life to women’s health and this is NOT a win for women in any way. It will be the young and the vulnerable who will be the victims to this.” </a:t>
            </a:r>
            <a:r>
              <a:rPr lang="en-US" sz="2500" b="1" dirty="0" smtClean="0"/>
              <a:t>(Dr. Rebecca Cisneros)</a:t>
            </a:r>
            <a:endParaRPr lang="en-US" sz="2500" b="1" i="1" dirty="0"/>
          </a:p>
        </p:txBody>
      </p:sp>
      <p:pic>
        <p:nvPicPr>
          <p:cNvPr id="5" name="Picture 4" descr="rebecc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77" b="34568"/>
          <a:stretch/>
        </p:blipFill>
        <p:spPr>
          <a:xfrm>
            <a:off x="5545667" y="1715272"/>
            <a:ext cx="3186117" cy="44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0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188"/>
            <a:ext cx="7770813" cy="1429871"/>
          </a:xfrm>
        </p:spPr>
        <p:txBody>
          <a:bodyPr/>
          <a:lstStyle/>
          <a:p>
            <a:r>
              <a:rPr lang="en-US" b="1" dirty="0"/>
              <a:t>“</a:t>
            </a:r>
            <a:r>
              <a:rPr lang="en-US" b="1" u="sng" dirty="0"/>
              <a:t>It’s Medically Required!</a:t>
            </a:r>
            <a:r>
              <a:rPr lang="en-US" b="1" dirty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6" y="1382300"/>
            <a:ext cx="7927447" cy="425702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“Necessary” Is Not What It Is Portrayed To Be</a:t>
            </a:r>
          </a:p>
          <a:p>
            <a:pPr marL="692150" lvl="2" indent="-342900">
              <a:spcBef>
                <a:spcPts val="1400"/>
              </a:spcBef>
            </a:pPr>
            <a:r>
              <a:rPr lang="en-US" sz="2600" i="1" dirty="0"/>
              <a:t>“Whether, in the words of the Georgia statute, ‘an abortion is necessary’ is a professional judgment that the Georgia physician will be called upon to make routinely. We agree with the District Court, 319 F. Supp., at 1058, that the </a:t>
            </a:r>
            <a:r>
              <a:rPr lang="en-US" sz="2600" i="1" u="sng" dirty="0"/>
              <a:t>medical judgment may be exercised in the light of all factors – physical, emotional, psychological, familial, and the woman’s age – relevant to the well-being of the patient. All these factors may relate to health</a:t>
            </a:r>
            <a:r>
              <a:rPr lang="en-US" sz="2600" i="1" dirty="0"/>
              <a:t>.” </a:t>
            </a:r>
            <a:r>
              <a:rPr lang="en-US" sz="2600" dirty="0"/>
              <a:t>(Doe v. Bolton</a:t>
            </a:r>
            <a:r>
              <a:rPr lang="en-US" sz="2600" dirty="0" smtClean="0"/>
              <a:t>)</a:t>
            </a:r>
          </a:p>
          <a:p>
            <a:pPr marL="342900" lvl="1" indent="-342900">
              <a:spcBef>
                <a:spcPts val="2000"/>
              </a:spcBef>
            </a:pPr>
            <a:r>
              <a:rPr lang="en-US" sz="2800" b="1" dirty="0"/>
              <a:t>Compare Micah 3:1-4, 8-</a:t>
            </a:r>
            <a:r>
              <a:rPr lang="en-US" sz="2800" b="1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8610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“</a:t>
            </a:r>
            <a:r>
              <a:rPr lang="en-US" sz="4000" b="1" u="sng" dirty="0" smtClean="0"/>
              <a:t>Options Need To Be Available For Victims Of Rape</a:t>
            </a:r>
            <a:r>
              <a:rPr lang="en-US" sz="4000" b="1" dirty="0" smtClean="0"/>
              <a:t>”</a:t>
            </a:r>
            <a:endParaRPr lang="en-US" sz="4000" b="1" dirty="0"/>
          </a:p>
        </p:txBody>
      </p:sp>
      <p:pic>
        <p:nvPicPr>
          <p:cNvPr id="4" name="Content Placeholder 3" descr="te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9" b="123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638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“</a:t>
            </a:r>
            <a:r>
              <a:rPr lang="en-US" sz="4000" b="1" u="sng" dirty="0" smtClean="0"/>
              <a:t>Options Need To Be Available For Victims Of Rape</a:t>
            </a:r>
            <a:r>
              <a:rPr lang="en-US" sz="4000" b="1" dirty="0" smtClean="0"/>
              <a:t>”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34" y="1869141"/>
            <a:ext cx="8403166" cy="425702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Findings In The 2004 </a:t>
            </a:r>
            <a:r>
              <a:rPr lang="en-US" sz="2400" b="1" dirty="0" err="1" smtClean="0"/>
              <a:t>Guttmacher</a:t>
            </a:r>
            <a:r>
              <a:rPr lang="en-US" sz="2400" b="1" dirty="0" smtClean="0"/>
              <a:t> Institute Study</a:t>
            </a:r>
          </a:p>
          <a:p>
            <a:pPr marL="692150" lvl="2" indent="-342900">
              <a:spcBef>
                <a:spcPts val="2000"/>
              </a:spcBef>
            </a:pPr>
            <a:r>
              <a:rPr lang="en-US" sz="2400" dirty="0"/>
              <a:t>Less then 0.5% of over 1,200 post-abortive women said that rape was the reason for their abortion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Children Of Rape Can Become Influential People</a:t>
            </a:r>
          </a:p>
          <a:p>
            <a:r>
              <a:rPr lang="en-US" sz="2400" b="1" dirty="0" smtClean="0"/>
              <a:t>Abortion Actually Makes The Situation Worse! (Plus, Most Rape Victims Choose Not To Have An Abortion!)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18666"/>
            <a:ext cx="9144000" cy="143933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" y="5714998"/>
            <a:ext cx="8741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WRONG + WRONG ≠ RIGHT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8384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“</a:t>
            </a:r>
            <a:r>
              <a:rPr lang="en-US" sz="4000" b="1" u="sng" dirty="0" smtClean="0"/>
              <a:t>You Can’t Tell A Woman What To Do With Her Own Body</a:t>
            </a:r>
            <a:r>
              <a:rPr lang="en-US" sz="4000" b="1" dirty="0" smtClean="0"/>
              <a:t>”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1" y="1869141"/>
            <a:ext cx="4572000" cy="425702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Women have every right to be responsible with their bodies! </a:t>
            </a:r>
          </a:p>
          <a:p>
            <a:r>
              <a:rPr lang="en-US" sz="2400" b="1" dirty="0" smtClean="0"/>
              <a:t>Once pregnant, she is not merely making choices for her own body. Her decisions affect another that is not her own body. </a:t>
            </a:r>
            <a:r>
              <a:rPr lang="en-US" sz="2400" b="1" dirty="0"/>
              <a:t>P</a:t>
            </a:r>
            <a:r>
              <a:rPr lang="en-US" sz="2400" b="1" dirty="0" smtClean="0"/>
              <a:t>lacenta and umbilical cord separate the two bodies.</a:t>
            </a:r>
          </a:p>
          <a:p>
            <a:r>
              <a:rPr lang="en-US" sz="2400" b="1" dirty="0" smtClean="0"/>
              <a:t>The application of this is clearly inconsistent!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4" name="Picture 3" descr="womb bab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33" y="1869141"/>
            <a:ext cx="3619499" cy="454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1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“</a:t>
            </a:r>
            <a:r>
              <a:rPr lang="en-US" sz="4000" b="1" u="sng" dirty="0" smtClean="0"/>
              <a:t>You Can’t Tell A Woman What To Do With Her Own Body</a:t>
            </a:r>
            <a:r>
              <a:rPr lang="en-US" sz="4000" b="1" dirty="0" smtClean="0"/>
              <a:t>”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8" y="1805640"/>
            <a:ext cx="8382000" cy="425702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Scriptures Command Christians:</a:t>
            </a:r>
          </a:p>
          <a:p>
            <a:pPr lvl="1"/>
            <a:r>
              <a:rPr lang="en-US" sz="2400" dirty="0"/>
              <a:t>To Judge Un-Hypocritically (Matthew 7:1-5)</a:t>
            </a:r>
          </a:p>
          <a:p>
            <a:pPr lvl="1"/>
            <a:r>
              <a:rPr lang="en-US" sz="2400" dirty="0"/>
              <a:t>To Judge With Righteous Judgment (John 7:24)</a:t>
            </a:r>
          </a:p>
          <a:p>
            <a:pPr lvl="1"/>
            <a:r>
              <a:rPr lang="en-US" sz="2400" dirty="0"/>
              <a:t>To Call Evil What It Is (Ephesians 5:6-17)</a:t>
            </a:r>
          </a:p>
          <a:p>
            <a:pPr lvl="1"/>
            <a:r>
              <a:rPr lang="en-US" sz="2400" dirty="0"/>
              <a:t>To Say What Needs To Be Said, Though </a:t>
            </a:r>
            <a:r>
              <a:rPr lang="en-US" sz="2400" dirty="0" smtClean="0"/>
              <a:t>Difficult It May Be </a:t>
            </a:r>
            <a:r>
              <a:rPr lang="en-US" sz="2400" dirty="0"/>
              <a:t>(Proverbs 24:11-12)</a:t>
            </a:r>
          </a:p>
          <a:p>
            <a:pPr lvl="1"/>
            <a:r>
              <a:rPr lang="en-US" sz="2400" dirty="0"/>
              <a:t>To Act When Action Is Right (James 4:17</a:t>
            </a:r>
            <a:r>
              <a:rPr lang="en-US" sz="2400" dirty="0" smtClean="0"/>
              <a:t>)</a:t>
            </a:r>
          </a:p>
          <a:p>
            <a:r>
              <a:rPr lang="en-US" sz="2800" b="1" dirty="0" smtClean="0"/>
              <a:t>The Scriptures Command Governments To:</a:t>
            </a:r>
          </a:p>
          <a:p>
            <a:pPr lvl="1"/>
            <a:r>
              <a:rPr lang="en-US" sz="2400" dirty="0" smtClean="0"/>
              <a:t>Reward What Is Good (Romans 13:1-7)</a:t>
            </a:r>
          </a:p>
          <a:p>
            <a:pPr lvl="1"/>
            <a:r>
              <a:rPr lang="en-US" sz="2400" dirty="0" smtClean="0"/>
              <a:t>Punish What Is Evil (Romans 13:1-7)</a:t>
            </a:r>
          </a:p>
        </p:txBody>
      </p:sp>
    </p:spTree>
    <p:extLst>
      <p:ext uri="{BB962C8B-B14F-4D97-AF65-F5344CB8AC3E}">
        <p14:creationId xmlns:p14="http://schemas.microsoft.com/office/powerpoint/2010/main" val="330529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493672_10156383665620463_2167774028841340423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4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-Shot-2015-10-26-at-1.10.07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16"/>
            <a:ext cx="9144000" cy="681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1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596425_10160485676440463_1926046838004121600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67" y="0"/>
            <a:ext cx="6180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c078a06028aaafd20b65351d94e0a6e_isaiah-49-151-863-430-c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>
          <a:xfrm>
            <a:off x="29225" y="1190626"/>
            <a:ext cx="9114776" cy="44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7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20x9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0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-Shot-2019-01-23-at-4.34.46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6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aiah-5-20-2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8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38b93589278c2990d2f39e761e68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5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</a:t>
            </a:r>
            <a:r>
              <a:rPr lang="en-US" b="1" u="sng" dirty="0" smtClean="0"/>
              <a:t>It’s Not Really A Person!</a:t>
            </a:r>
            <a:r>
              <a:rPr lang="en-US" b="1" dirty="0" smtClean="0"/>
              <a:t>”</a:t>
            </a:r>
            <a:endParaRPr lang="en-US" b="1" dirty="0"/>
          </a:p>
        </p:txBody>
      </p:sp>
      <p:pic>
        <p:nvPicPr>
          <p:cNvPr id="4" name="Picture 3" descr="12183962_10156157064110463_705379765312833483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0" y="1883836"/>
            <a:ext cx="3429000" cy="4021667"/>
          </a:xfrm>
          <a:prstGeom prst="rect">
            <a:avLst/>
          </a:prstGeom>
        </p:spPr>
      </p:pic>
      <p:pic>
        <p:nvPicPr>
          <p:cNvPr id="5" name="Picture 4" descr="IMG_753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r="18705"/>
          <a:stretch/>
        </p:blipFill>
        <p:spPr>
          <a:xfrm>
            <a:off x="444500" y="1883836"/>
            <a:ext cx="4593167" cy="40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</a:t>
            </a:r>
            <a:r>
              <a:rPr lang="en-US" b="1" u="sng" dirty="0" smtClean="0"/>
              <a:t>It’s Not Really A Person!</a:t>
            </a:r>
            <a:r>
              <a:rPr lang="en-US" b="1" dirty="0" smtClean="0"/>
              <a:t>”</a:t>
            </a:r>
            <a:endParaRPr lang="en-US" b="1" dirty="0"/>
          </a:p>
        </p:txBody>
      </p:sp>
      <p:pic>
        <p:nvPicPr>
          <p:cNvPr id="4" name="Picture 3" descr="IMG_65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2130391"/>
            <a:ext cx="4931833" cy="3838608"/>
          </a:xfrm>
          <a:prstGeom prst="rect">
            <a:avLst/>
          </a:prstGeom>
        </p:spPr>
      </p:pic>
      <p:pic>
        <p:nvPicPr>
          <p:cNvPr id="5" name="Picture 4" descr="IMG_572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6" t="12524" r="25926" b="7263"/>
          <a:stretch/>
        </p:blipFill>
        <p:spPr>
          <a:xfrm>
            <a:off x="444501" y="2130391"/>
            <a:ext cx="3090332" cy="38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</a:t>
            </a:r>
            <a:r>
              <a:rPr lang="en-US" b="1" u="sng" dirty="0" smtClean="0"/>
              <a:t>It’s Not Really A Person!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33" y="1763306"/>
            <a:ext cx="8424333" cy="42570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“</a:t>
            </a:r>
            <a:r>
              <a:rPr lang="en-US" sz="3200" b="1" u="sng" dirty="0" smtClean="0"/>
              <a:t>When does </a:t>
            </a:r>
            <a:r>
              <a:rPr lang="en-US" sz="3200" b="1" i="1" u="sng" dirty="0" smtClean="0"/>
              <a:t>life</a:t>
            </a:r>
            <a:r>
              <a:rPr lang="en-US" sz="3200" b="1" u="sng" dirty="0" smtClean="0"/>
              <a:t> begin?</a:t>
            </a:r>
            <a:r>
              <a:rPr lang="en-US" sz="3200" b="1" dirty="0" smtClean="0"/>
              <a:t>”</a:t>
            </a:r>
          </a:p>
          <a:p>
            <a:pPr lvl="1"/>
            <a:r>
              <a:rPr lang="en-US" sz="2800" dirty="0" smtClean="0"/>
              <a:t>Biologically, growth and multiplication of cells.</a:t>
            </a:r>
          </a:p>
          <a:p>
            <a:pPr lvl="1"/>
            <a:r>
              <a:rPr lang="en-US" sz="2800" dirty="0"/>
              <a:t>Life begins at </a:t>
            </a:r>
            <a:r>
              <a:rPr lang="en-US" sz="2800" dirty="0" smtClean="0"/>
              <a:t>conception </a:t>
            </a:r>
            <a:r>
              <a:rPr lang="en-US" sz="2800" dirty="0"/>
              <a:t>when the fertilized egg begins to grow. </a:t>
            </a:r>
            <a:endParaRPr lang="en-US" sz="2800" dirty="0" smtClean="0"/>
          </a:p>
          <a:p>
            <a:pPr marL="349250" lvl="1" indent="0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3200" b="1" dirty="0" smtClean="0"/>
              <a:t>“</a:t>
            </a:r>
            <a:r>
              <a:rPr lang="en-US" sz="3200" b="1" u="sng" dirty="0" smtClean="0"/>
              <a:t>When can it be considered a </a:t>
            </a:r>
            <a:r>
              <a:rPr lang="en-US" sz="3200" b="1" i="1" u="sng" dirty="0" smtClean="0"/>
              <a:t>human</a:t>
            </a:r>
            <a:r>
              <a:rPr lang="en-US" sz="3200" b="1" u="sng" dirty="0" smtClean="0"/>
              <a:t>?</a:t>
            </a:r>
            <a:r>
              <a:rPr lang="en-US" sz="3200" b="1" dirty="0" smtClean="0"/>
              <a:t>”</a:t>
            </a:r>
          </a:p>
          <a:p>
            <a:pPr lvl="1"/>
            <a:r>
              <a:rPr lang="en-US" sz="2800" dirty="0" smtClean="0"/>
              <a:t>Biologically, our DNA determines our humanity.</a:t>
            </a:r>
          </a:p>
          <a:p>
            <a:pPr lvl="1"/>
            <a:r>
              <a:rPr lang="en-US" sz="2800" dirty="0" smtClean="0"/>
              <a:t>DNA begins at conception.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31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211</TotalTime>
  <Words>871</Words>
  <Application>Microsoft Macintosh PowerPoint</Application>
  <PresentationFormat>On-screen Show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Story</vt:lpstr>
      <vt:lpstr>Answering Arguments In Defense Of Abortion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“It’s Not Really A Person!”</vt:lpstr>
      <vt:lpstr>“It’s Not Really A Person!”</vt:lpstr>
      <vt:lpstr>“It’s Not Really A Person!”</vt:lpstr>
      <vt:lpstr>“It’s Medically Required!”</vt:lpstr>
      <vt:lpstr>“It’s Medically Required!”</vt:lpstr>
      <vt:lpstr>“It’s Medically Required!”</vt:lpstr>
      <vt:lpstr>“It’s Medically Required!”</vt:lpstr>
      <vt:lpstr>“It’s Medically Required!”</vt:lpstr>
      <vt:lpstr>“Options Need To Be Available For Victims Of Rape”</vt:lpstr>
      <vt:lpstr>“Options Need To Be Available For Victims Of Rape”</vt:lpstr>
      <vt:lpstr>“You Can’t Tell A Woman What To Do With Her Own Body”</vt:lpstr>
      <vt:lpstr>“You Can’t Tell A Woman What To Do With Her Own Body”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Answering Arguments In Defense Of Abortion</dc:title>
  <dc:creator>Eric Parker</dc:creator>
  <cp:lastModifiedBy>Eric Parker</cp:lastModifiedBy>
  <cp:revision>17</cp:revision>
  <dcterms:created xsi:type="dcterms:W3CDTF">2019-02-02T14:39:52Z</dcterms:created>
  <dcterms:modified xsi:type="dcterms:W3CDTF">2019-02-02T18:11:51Z</dcterms:modified>
</cp:coreProperties>
</file>