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75" r:id="rId4"/>
    <p:sldId id="277" r:id="rId5"/>
    <p:sldId id="263" r:id="rId6"/>
    <p:sldId id="264" r:id="rId7"/>
    <p:sldId id="266" r:id="rId8"/>
    <p:sldId id="276" r:id="rId9"/>
    <p:sldId id="278" r:id="rId10"/>
    <p:sldId id="281" r:id="rId11"/>
    <p:sldId id="268"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31"/>
  </p:normalViewPr>
  <p:slideViewPr>
    <p:cSldViewPr snapToGrid="0" snapToObjects="1">
      <p:cViewPr varScale="1">
        <p:scale>
          <a:sx n="102" d="100"/>
          <a:sy n="102" d="100"/>
        </p:scale>
        <p:origin x="13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F89686-6941-6843-9612-01A7CC3EDB5C}" type="datetimeFigureOut">
              <a:rPr lang="en-US" smtClean="0"/>
              <a:t>8/30/19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377510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89686-6941-6843-9612-01A7CC3EDB5C}" type="datetimeFigureOut">
              <a:rPr lang="en-US" smtClean="0"/>
              <a:t>8/30/19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152000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89686-6941-6843-9612-01A7CC3EDB5C}" type="datetimeFigureOut">
              <a:rPr lang="en-US" smtClean="0"/>
              <a:t>8/30/19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47523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89686-6941-6843-9612-01A7CC3EDB5C}" type="datetimeFigureOut">
              <a:rPr lang="en-US" smtClean="0"/>
              <a:t>8/30/19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77916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89686-6941-6843-9612-01A7CC3EDB5C}" type="datetimeFigureOut">
              <a:rPr lang="en-US" smtClean="0"/>
              <a:t>8/30/19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417945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F89686-6941-6843-9612-01A7CC3EDB5C}" type="datetimeFigureOut">
              <a:rPr lang="en-US" smtClean="0"/>
              <a:t>8/30/19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335012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F89686-6941-6843-9612-01A7CC3EDB5C}" type="datetimeFigureOut">
              <a:rPr lang="en-US" smtClean="0"/>
              <a:t>8/30/19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22553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F89686-6941-6843-9612-01A7CC3EDB5C}" type="datetimeFigureOut">
              <a:rPr lang="en-US" smtClean="0"/>
              <a:t>8/30/19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321122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89686-6941-6843-9612-01A7CC3EDB5C}" type="datetimeFigureOut">
              <a:rPr lang="en-US" smtClean="0"/>
              <a:t>8/30/19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258724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89686-6941-6843-9612-01A7CC3EDB5C}" type="datetimeFigureOut">
              <a:rPr lang="en-US" smtClean="0"/>
              <a:t>8/30/19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239285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89686-6941-6843-9612-01A7CC3EDB5C}" type="datetimeFigureOut">
              <a:rPr lang="en-US" smtClean="0"/>
              <a:t>8/30/19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679458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89686-6941-6843-9612-01A7CC3EDB5C}" type="datetimeFigureOut">
              <a:rPr lang="en-US" smtClean="0"/>
              <a:t>8/30/19</a:t>
            </a:fld>
            <a:endParaRPr lang="en-US"/>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56AE5-D297-A14B-8427-E230182813A0}" type="slidenum">
              <a:rPr lang="en-US" smtClean="0"/>
              <a:t>‹#›</a:t>
            </a:fld>
            <a:endParaRPr lang="en-US"/>
          </a:p>
        </p:txBody>
      </p:sp>
    </p:spTree>
    <p:extLst>
      <p:ext uri="{BB962C8B-B14F-4D97-AF65-F5344CB8AC3E}">
        <p14:creationId xmlns:p14="http://schemas.microsoft.com/office/powerpoint/2010/main" val="3048937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198249"/>
            <a:ext cx="8648620" cy="1439591"/>
          </a:xfrm>
        </p:spPr>
        <p:txBody>
          <a:bodyPr anchor="ctr"/>
          <a:lstStyle/>
          <a:p>
            <a:r>
              <a:rPr lang="en-US" sz="5400" b="1" u="sng" dirty="0">
                <a:solidFill>
                  <a:schemeClr val="accent1">
                    <a:lumMod val="75000"/>
                  </a:schemeClr>
                </a:solidFill>
                <a:latin typeface="Palatino Linotype" panose="02040502050505030304" pitchFamily="18" charset="0"/>
              </a:rPr>
              <a:t>Jeremiah: Chapters 37-38</a:t>
            </a:r>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
            <a:ext cx="9144000" cy="5035403"/>
          </a:xfrm>
          <a:prstGeom prst="rect">
            <a:avLst/>
          </a:prstGeom>
        </p:spPr>
      </p:pic>
    </p:spTree>
    <p:extLst>
      <p:ext uri="{BB962C8B-B14F-4D97-AF65-F5344CB8AC3E}">
        <p14:creationId xmlns:p14="http://schemas.microsoft.com/office/powerpoint/2010/main" val="301925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208D-D2BF-1F4E-A763-A20C787908D3}"/>
              </a:ext>
            </a:extLst>
          </p:cNvPr>
          <p:cNvSpPr>
            <a:spLocks noGrp="1"/>
          </p:cNvSpPr>
          <p:nvPr>
            <p:ph type="title"/>
          </p:nvPr>
        </p:nvSpPr>
        <p:spPr>
          <a:xfrm>
            <a:off x="250521" y="365128"/>
            <a:ext cx="8642957" cy="1325563"/>
          </a:xfrm>
        </p:spPr>
        <p:txBody>
          <a:bodyPr>
            <a:normAutofit/>
          </a:bodyPr>
          <a:lstStyle/>
          <a:p>
            <a:pPr algn="ctr"/>
            <a:r>
              <a:rPr lang="en-US" sz="4800" b="1" u="sng" dirty="0">
                <a:solidFill>
                  <a:schemeClr val="accent1">
                    <a:lumMod val="75000"/>
                  </a:schemeClr>
                </a:solidFill>
              </a:rPr>
              <a:t>Lachish Ostraca VI – Jer. 38:4-6</a:t>
            </a:r>
          </a:p>
        </p:txBody>
      </p:sp>
      <p:sp>
        <p:nvSpPr>
          <p:cNvPr id="4" name="Content Placeholder 3">
            <a:extLst>
              <a:ext uri="{FF2B5EF4-FFF2-40B4-BE49-F238E27FC236}">
                <a16:creationId xmlns:a16="http://schemas.microsoft.com/office/drawing/2014/main" id="{7F763485-FBE7-0E4D-8E32-0BA81AC1D9FA}"/>
              </a:ext>
            </a:extLst>
          </p:cNvPr>
          <p:cNvSpPr>
            <a:spLocks noGrp="1"/>
          </p:cNvSpPr>
          <p:nvPr>
            <p:ph sz="half" idx="2"/>
          </p:nvPr>
        </p:nvSpPr>
        <p:spPr>
          <a:xfrm>
            <a:off x="3745283" y="1825625"/>
            <a:ext cx="5060514" cy="4351338"/>
          </a:xfrm>
        </p:spPr>
        <p:txBody>
          <a:bodyPr>
            <a:noAutofit/>
          </a:bodyPr>
          <a:lstStyle/>
          <a:p>
            <a:pPr marL="0" indent="0" algn="ctr">
              <a:buNone/>
            </a:pPr>
            <a:r>
              <a:rPr lang="en-US" sz="2000" b="1" i="1" dirty="0"/>
              <a:t>“To my lord, </a:t>
            </a:r>
            <a:r>
              <a:rPr lang="en-US" sz="2000" b="1" i="1" dirty="0" err="1"/>
              <a:t>Joash</a:t>
            </a:r>
            <a:r>
              <a:rPr lang="en-US" sz="2000" b="1" i="1" dirty="0"/>
              <a:t>. May Yahweh show my lord this season one of peace. Who is your servant, a dog, that my lord has sent me the letter of the king and the letters of the princes saying: "Read!" Now, behold, the words of the princes are not good, weakening your hands and to make limp the hands of the men who are informed about. As for me, my lord, write them saying, “Why do you act like this, even in Jerusalem - behold, even against the king and against his house you have done this thing?” And as Yahweh your God lives, that since your servant read the letters, your servant has not had a moment’s peace."</a:t>
            </a:r>
            <a:endParaRPr lang="en-US" sz="1600" b="1" i="1" dirty="0"/>
          </a:p>
        </p:txBody>
      </p:sp>
      <p:pic>
        <p:nvPicPr>
          <p:cNvPr id="8" name="Content Placeholder 7">
            <a:extLst>
              <a:ext uri="{FF2B5EF4-FFF2-40B4-BE49-F238E27FC236}">
                <a16:creationId xmlns:a16="http://schemas.microsoft.com/office/drawing/2014/main" id="{310C03B1-9907-E746-BCCC-B7C6DE018725}"/>
              </a:ext>
            </a:extLst>
          </p:cNvPr>
          <p:cNvPicPr>
            <a:picLocks noGrp="1" noChangeAspect="1"/>
          </p:cNvPicPr>
          <p:nvPr>
            <p:ph sz="half" idx="1"/>
          </p:nvPr>
        </p:nvPicPr>
        <p:blipFill>
          <a:blip r:embed="rId2"/>
          <a:stretch>
            <a:fillRect/>
          </a:stretch>
        </p:blipFill>
        <p:spPr>
          <a:xfrm>
            <a:off x="482774" y="1682749"/>
            <a:ext cx="2990694" cy="4494213"/>
          </a:xfrm>
        </p:spPr>
      </p:pic>
    </p:spTree>
    <p:extLst>
      <p:ext uri="{BB962C8B-B14F-4D97-AF65-F5344CB8AC3E}">
        <p14:creationId xmlns:p14="http://schemas.microsoft.com/office/powerpoint/2010/main" val="305022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343"/>
            <a:ext cx="7886700" cy="1325563"/>
          </a:xfrm>
        </p:spPr>
        <p:txBody>
          <a:bodyPr anchor="ctr">
            <a:normAutofit/>
          </a:bodyPr>
          <a:lstStyle/>
          <a:p>
            <a:pPr algn="ctr">
              <a:lnSpc>
                <a:spcPct val="100000"/>
              </a:lnSpc>
            </a:pPr>
            <a:r>
              <a:rPr lang="en-US" sz="3600" b="1" u="sng" dirty="0">
                <a:solidFill>
                  <a:schemeClr val="accent1">
                    <a:lumMod val="75000"/>
                  </a:schemeClr>
                </a:solidFill>
                <a:latin typeface="Palatino Linotype" panose="02040502050505030304" pitchFamily="18" charset="0"/>
              </a:rPr>
              <a:t>Chapter 38: </a:t>
            </a:r>
            <a:r>
              <a:rPr lang="en-US" sz="3600" b="1" u="sng" dirty="0" err="1">
                <a:solidFill>
                  <a:schemeClr val="accent1">
                    <a:lumMod val="75000"/>
                  </a:schemeClr>
                </a:solidFill>
                <a:latin typeface="Palatino Linotype" panose="02040502050505030304" pitchFamily="18" charset="0"/>
              </a:rPr>
              <a:t>Malchijah’s</a:t>
            </a:r>
            <a:r>
              <a:rPr lang="en-US" sz="3600" b="1" u="sng" dirty="0">
                <a:solidFill>
                  <a:schemeClr val="accent1">
                    <a:lumMod val="75000"/>
                  </a:schemeClr>
                </a:solidFill>
                <a:latin typeface="Palatino Linotype" panose="02040502050505030304" pitchFamily="18" charset="0"/>
              </a:rPr>
              <a:t> Cistern</a:t>
            </a:r>
          </a:p>
        </p:txBody>
      </p:sp>
      <p:sp>
        <p:nvSpPr>
          <p:cNvPr id="3" name="Content Placeholder 2">
            <a:extLst>
              <a:ext uri="{FF2B5EF4-FFF2-40B4-BE49-F238E27FC236}">
                <a16:creationId xmlns:a16="http://schemas.microsoft.com/office/drawing/2014/main" id="{40DDB523-6885-C846-8052-9AE04617A29E}"/>
              </a:ext>
            </a:extLst>
          </p:cNvPr>
          <p:cNvSpPr>
            <a:spLocks noGrp="1"/>
          </p:cNvSpPr>
          <p:nvPr>
            <p:ph idx="1"/>
          </p:nvPr>
        </p:nvSpPr>
        <p:spPr>
          <a:xfrm>
            <a:off x="375781" y="1437319"/>
            <a:ext cx="8392438" cy="4351338"/>
          </a:xfrm>
        </p:spPr>
        <p:txBody>
          <a:bodyPr/>
          <a:lstStyle/>
          <a:p>
            <a:pPr marL="0" indent="0" algn="ctr">
              <a:spcBef>
                <a:spcPts val="2200"/>
              </a:spcBef>
              <a:buNone/>
            </a:pPr>
            <a:r>
              <a:rPr lang="en-US" b="1" dirty="0"/>
              <a:t>Imprisonment For Discouraging Soldiers </a:t>
            </a:r>
            <a:r>
              <a:rPr lang="en-US" b="1" dirty="0">
                <a:solidFill>
                  <a:schemeClr val="accent1">
                    <a:lumMod val="75000"/>
                  </a:schemeClr>
                </a:solidFill>
              </a:rPr>
              <a:t>(38:1-13)</a:t>
            </a:r>
          </a:p>
          <a:p>
            <a:pPr marL="0" indent="0" algn="ctr">
              <a:spcBef>
                <a:spcPts val="2200"/>
              </a:spcBef>
              <a:buNone/>
            </a:pPr>
            <a:r>
              <a:rPr lang="en-US" b="1" dirty="0"/>
              <a:t>Zedekiah’s Private Discussion With Jeremiah </a:t>
            </a:r>
            <a:r>
              <a:rPr lang="en-US" b="1" dirty="0">
                <a:solidFill>
                  <a:schemeClr val="accent1">
                    <a:lumMod val="75000"/>
                  </a:schemeClr>
                </a:solidFill>
              </a:rPr>
              <a:t>(38:14-28)</a:t>
            </a:r>
          </a:p>
        </p:txBody>
      </p:sp>
      <p:sp>
        <p:nvSpPr>
          <p:cNvPr id="4" name="Rectangle 3">
            <a:extLst>
              <a:ext uri="{FF2B5EF4-FFF2-40B4-BE49-F238E27FC236}">
                <a16:creationId xmlns:a16="http://schemas.microsoft.com/office/drawing/2014/main" id="{E4ACD5A3-291F-B446-AF12-BC5774D49226}"/>
              </a:ext>
            </a:extLst>
          </p:cNvPr>
          <p:cNvSpPr/>
          <p:nvPr/>
        </p:nvSpPr>
        <p:spPr>
          <a:xfrm>
            <a:off x="0" y="2906038"/>
            <a:ext cx="9144000" cy="3951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238DAE-4586-9B46-9C91-F098EAA84060}"/>
              </a:ext>
            </a:extLst>
          </p:cNvPr>
          <p:cNvSpPr txBox="1"/>
          <p:nvPr/>
        </p:nvSpPr>
        <p:spPr>
          <a:xfrm>
            <a:off x="3670126" y="3164233"/>
            <a:ext cx="5373666" cy="3477875"/>
          </a:xfrm>
          <a:prstGeom prst="rect">
            <a:avLst/>
          </a:prstGeom>
          <a:noFill/>
        </p:spPr>
        <p:txBody>
          <a:bodyPr wrap="square" rtlCol="0">
            <a:spAutoFit/>
          </a:bodyPr>
          <a:lstStyle/>
          <a:p>
            <a:pPr algn="ctr"/>
            <a:r>
              <a:rPr lang="en-US" sz="2200" b="1" i="1" dirty="0">
                <a:solidFill>
                  <a:schemeClr val="bg1"/>
                </a:solidFill>
              </a:rPr>
              <a:t>“The deep respect and tender concern that this believing foreigner obviously had for God’s prophet is, indeed, touching. Forsaken and abandoned by his own people, Jeremiah found a believer and a friend among the Gentiles. An interesting parallel is seen here with what happened to Jeremiah and with the ‘suffering servant’ who was to come into the world (Isa. 53:3; John 1:11; Acts 13:45-46).” </a:t>
            </a:r>
            <a:r>
              <a:rPr lang="en-US" sz="2200" b="1" dirty="0">
                <a:solidFill>
                  <a:schemeClr val="bg1"/>
                </a:solidFill>
              </a:rPr>
              <a:t>(Humphries, 402)</a:t>
            </a:r>
          </a:p>
        </p:txBody>
      </p:sp>
      <p:cxnSp>
        <p:nvCxnSpPr>
          <p:cNvPr id="10" name="Straight Connector 9">
            <a:extLst>
              <a:ext uri="{FF2B5EF4-FFF2-40B4-BE49-F238E27FC236}">
                <a16:creationId xmlns:a16="http://schemas.microsoft.com/office/drawing/2014/main" id="{2B8065BD-FB85-AC43-B1FC-349522824B2F}"/>
              </a:ext>
            </a:extLst>
          </p:cNvPr>
          <p:cNvCxnSpPr/>
          <p:nvPr/>
        </p:nvCxnSpPr>
        <p:spPr>
          <a:xfrm>
            <a:off x="3594970" y="2906038"/>
            <a:ext cx="0" cy="395196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CF77B7A-C828-1348-83B5-46845CBADAA0}"/>
              </a:ext>
            </a:extLst>
          </p:cNvPr>
          <p:cNvPicPr>
            <a:picLocks noChangeAspect="1"/>
          </p:cNvPicPr>
          <p:nvPr/>
        </p:nvPicPr>
        <p:blipFill rotWithShape="1">
          <a:blip r:embed="rId2"/>
          <a:srcRect b="24195"/>
          <a:stretch/>
        </p:blipFill>
        <p:spPr>
          <a:xfrm>
            <a:off x="125259" y="3031690"/>
            <a:ext cx="3294339" cy="3725710"/>
          </a:xfrm>
          <a:prstGeom prst="rect">
            <a:avLst/>
          </a:prstGeom>
        </p:spPr>
      </p:pic>
    </p:spTree>
    <p:extLst>
      <p:ext uri="{BB962C8B-B14F-4D97-AF65-F5344CB8AC3E}">
        <p14:creationId xmlns:p14="http://schemas.microsoft.com/office/powerpoint/2010/main" val="14984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ssolv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7866"/>
            <a:ext cx="7886700" cy="1325563"/>
          </a:xfrm>
        </p:spPr>
        <p:txBody>
          <a:bodyPr anchor="ctr">
            <a:normAutofit/>
          </a:bodyPr>
          <a:lstStyle/>
          <a:p>
            <a:pPr algn="ctr"/>
            <a:r>
              <a:rPr lang="en-US" b="1" u="sng" dirty="0">
                <a:solidFill>
                  <a:schemeClr val="accent1">
                    <a:lumMod val="75000"/>
                  </a:schemeClr>
                </a:solidFill>
                <a:latin typeface="Palatino Linotype" panose="02040502050505030304" pitchFamily="18" charset="0"/>
              </a:rPr>
              <a:t>Chapter 38: Applications</a:t>
            </a:r>
          </a:p>
        </p:txBody>
      </p:sp>
      <p:sp>
        <p:nvSpPr>
          <p:cNvPr id="4" name="Content Placeholder 3"/>
          <p:cNvSpPr>
            <a:spLocks noGrp="1"/>
          </p:cNvSpPr>
          <p:nvPr>
            <p:ph idx="1"/>
          </p:nvPr>
        </p:nvSpPr>
        <p:spPr>
          <a:xfrm>
            <a:off x="751567" y="1703222"/>
            <a:ext cx="7763789" cy="4351339"/>
          </a:xfrm>
        </p:spPr>
        <p:txBody>
          <a:bodyPr>
            <a:noAutofit/>
          </a:bodyPr>
          <a:lstStyle/>
          <a:p>
            <a:pPr>
              <a:spcBef>
                <a:spcPts val="1600"/>
              </a:spcBef>
            </a:pPr>
            <a:r>
              <a:rPr lang="en-US" b="1" i="1" dirty="0">
                <a:solidFill>
                  <a:schemeClr val="accent1">
                    <a:lumMod val="75000"/>
                  </a:schemeClr>
                </a:solidFill>
              </a:rPr>
              <a:t>“Jer. 21:1-2; 37:3, 17; 38:14: Though we may come time and again seeking a different answer, God’s word remains constant. Whether regarding marriage and divorce, baptism, the work of the church, or any other Bible topic, we must obey God’s word rather than the selfish desires of our own heart (Jer. 10:23; 2 Cor. 4:13; 1 Pet. 4:11; 2 John 9).”</a:t>
            </a:r>
            <a:r>
              <a:rPr lang="en-US" b="1" dirty="0">
                <a:solidFill>
                  <a:schemeClr val="accent1">
                    <a:lumMod val="75000"/>
                  </a:schemeClr>
                </a:solidFill>
              </a:rPr>
              <a:t> (</a:t>
            </a:r>
            <a:r>
              <a:rPr lang="en-US" b="1" dirty="0" err="1">
                <a:solidFill>
                  <a:schemeClr val="accent1">
                    <a:lumMod val="75000"/>
                  </a:schemeClr>
                </a:solidFill>
              </a:rPr>
              <a:t>Harkrider</a:t>
            </a:r>
            <a:r>
              <a:rPr lang="en-US" b="1" dirty="0">
                <a:solidFill>
                  <a:schemeClr val="accent1">
                    <a:lumMod val="75000"/>
                  </a:schemeClr>
                </a:solidFill>
              </a:rPr>
              <a:t>, 104)</a:t>
            </a:r>
          </a:p>
          <a:p>
            <a:pPr>
              <a:spcBef>
                <a:spcPts val="1600"/>
              </a:spcBef>
            </a:pPr>
            <a:r>
              <a:rPr lang="en-US" b="1" dirty="0"/>
              <a:t>We need to embody the soul-winning spirit of Jeremiah (v. 20).</a:t>
            </a:r>
          </a:p>
          <a:p>
            <a:pPr>
              <a:spcBef>
                <a:spcPts val="1600"/>
              </a:spcBef>
            </a:pPr>
            <a:endParaRPr lang="en-US" sz="2400" b="1" dirty="0"/>
          </a:p>
        </p:txBody>
      </p:sp>
    </p:spTree>
    <p:extLst>
      <p:ext uri="{BB962C8B-B14F-4D97-AF65-F5344CB8AC3E}">
        <p14:creationId xmlns:p14="http://schemas.microsoft.com/office/powerpoint/2010/main" val="15044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031"/>
            <a:ext cx="7886700" cy="1325563"/>
          </a:xfrm>
        </p:spPr>
        <p:txBody>
          <a:bodyPr anchor="ctr"/>
          <a:lstStyle/>
          <a:p>
            <a:pPr algn="ctr"/>
            <a:r>
              <a:rPr lang="en-US" b="1" u="sng" dirty="0">
                <a:solidFill>
                  <a:schemeClr val="accent1">
                    <a:lumMod val="75000"/>
                  </a:schemeClr>
                </a:solidFill>
                <a:latin typeface="Palatino Linotype" panose="02040502050505030304" pitchFamily="18" charset="0"/>
              </a:rPr>
              <a:t>Jeremiah Memory Jogger:</a:t>
            </a:r>
          </a:p>
        </p:txBody>
      </p:sp>
      <p:sp>
        <p:nvSpPr>
          <p:cNvPr id="3" name="Content Placeholder 2">
            <a:extLst>
              <a:ext uri="{FF2B5EF4-FFF2-40B4-BE49-F238E27FC236}">
                <a16:creationId xmlns:a16="http://schemas.microsoft.com/office/drawing/2014/main" id="{31529371-2395-0041-924B-41C72E410F83}"/>
              </a:ext>
            </a:extLst>
          </p:cNvPr>
          <p:cNvSpPr>
            <a:spLocks noGrp="1"/>
          </p:cNvSpPr>
          <p:nvPr>
            <p:ph sz="half" idx="1"/>
          </p:nvPr>
        </p:nvSpPr>
        <p:spPr>
          <a:xfrm>
            <a:off x="350730" y="1290182"/>
            <a:ext cx="4516937" cy="4914592"/>
          </a:xfrm>
        </p:spPr>
        <p:txBody>
          <a:bodyPr anchor="ctr">
            <a:normAutofit fontScale="85000" lnSpcReduction="20000"/>
          </a:bodyPr>
          <a:lstStyle/>
          <a:p>
            <a:pPr marL="514338" indent="-514338">
              <a:lnSpc>
                <a:spcPct val="100000"/>
              </a:lnSpc>
              <a:spcBef>
                <a:spcPts val="900"/>
              </a:spcBef>
              <a:buClr>
                <a:schemeClr val="accent1">
                  <a:lumMod val="75000"/>
                </a:schemeClr>
              </a:buClr>
              <a:buFont typeface="+mj-lt"/>
              <a:buAutoNum type="arabicPeriod" startAt="27"/>
            </a:pPr>
            <a:r>
              <a:rPr lang="en-US" b="1" dirty="0"/>
              <a:t>The Yoke Of Babylon </a:t>
            </a:r>
          </a:p>
          <a:p>
            <a:pPr marL="514338" indent="-514338">
              <a:lnSpc>
                <a:spcPct val="100000"/>
              </a:lnSpc>
              <a:spcBef>
                <a:spcPts val="900"/>
              </a:spcBef>
              <a:buClr>
                <a:schemeClr val="accent1">
                  <a:lumMod val="75000"/>
                </a:schemeClr>
              </a:buClr>
              <a:buFont typeface="+mj-lt"/>
              <a:buAutoNum type="arabicPeriod" startAt="27"/>
            </a:pPr>
            <a:r>
              <a:rPr lang="en-US" b="1" dirty="0"/>
              <a:t>Hananiah The Heretic</a:t>
            </a:r>
          </a:p>
          <a:p>
            <a:pPr marL="514338" indent="-514338">
              <a:lnSpc>
                <a:spcPct val="100000"/>
              </a:lnSpc>
              <a:spcBef>
                <a:spcPts val="900"/>
              </a:spcBef>
              <a:buClr>
                <a:schemeClr val="accent1">
                  <a:lumMod val="75000"/>
                </a:schemeClr>
              </a:buClr>
              <a:buFont typeface="+mj-lt"/>
              <a:buAutoNum type="arabicPeriod" startAt="27"/>
            </a:pPr>
            <a:r>
              <a:rPr lang="en-US" b="1" dirty="0"/>
              <a:t>Letters to the Exiles</a:t>
            </a:r>
          </a:p>
          <a:p>
            <a:pPr marL="514338" indent="-514338">
              <a:lnSpc>
                <a:spcPct val="100000"/>
              </a:lnSpc>
              <a:spcBef>
                <a:spcPts val="900"/>
              </a:spcBef>
              <a:buClr>
                <a:schemeClr val="accent1">
                  <a:lumMod val="75000"/>
                </a:schemeClr>
              </a:buClr>
              <a:buFont typeface="+mj-lt"/>
              <a:buAutoNum type="arabicPeriod" startAt="27"/>
            </a:pPr>
            <a:r>
              <a:rPr lang="en-US" b="1" dirty="0"/>
              <a:t>Glorious Future Ahead</a:t>
            </a:r>
          </a:p>
          <a:p>
            <a:pPr marL="514338" indent="-514338">
              <a:lnSpc>
                <a:spcPct val="100000"/>
              </a:lnSpc>
              <a:spcBef>
                <a:spcPts val="900"/>
              </a:spcBef>
              <a:buClr>
                <a:schemeClr val="accent1">
                  <a:lumMod val="75000"/>
                </a:schemeClr>
              </a:buClr>
              <a:buFont typeface="+mj-lt"/>
              <a:buAutoNum type="arabicPeriod" startAt="27"/>
            </a:pPr>
            <a:r>
              <a:rPr lang="en-US" b="1" dirty="0"/>
              <a:t>The New Covenant</a:t>
            </a:r>
          </a:p>
          <a:p>
            <a:pPr marL="514338" indent="-514338">
              <a:lnSpc>
                <a:spcPct val="100000"/>
              </a:lnSpc>
              <a:spcBef>
                <a:spcPts val="900"/>
              </a:spcBef>
              <a:buClr>
                <a:schemeClr val="accent1">
                  <a:lumMod val="75000"/>
                </a:schemeClr>
              </a:buClr>
              <a:buFont typeface="+mj-lt"/>
              <a:buAutoNum type="arabicPeriod" startAt="27"/>
            </a:pPr>
            <a:r>
              <a:rPr lang="en-US" b="1" dirty="0"/>
              <a:t>Kinsman Redeemer</a:t>
            </a:r>
          </a:p>
          <a:p>
            <a:pPr marL="514338" indent="-514338">
              <a:lnSpc>
                <a:spcPct val="100000"/>
              </a:lnSpc>
              <a:spcBef>
                <a:spcPts val="900"/>
              </a:spcBef>
              <a:buClr>
                <a:schemeClr val="accent1">
                  <a:lumMod val="75000"/>
                </a:schemeClr>
              </a:buClr>
              <a:buFont typeface="+mj-lt"/>
              <a:buAutoNum type="arabicPeriod" startAt="27"/>
            </a:pPr>
            <a:r>
              <a:rPr lang="en-US" b="1" dirty="0"/>
              <a:t>I Will Cure Them</a:t>
            </a:r>
          </a:p>
          <a:p>
            <a:pPr marL="514338" indent="-514338">
              <a:lnSpc>
                <a:spcPct val="100000"/>
              </a:lnSpc>
              <a:spcBef>
                <a:spcPts val="900"/>
              </a:spcBef>
              <a:buClr>
                <a:schemeClr val="accent1">
                  <a:lumMod val="75000"/>
                </a:schemeClr>
              </a:buClr>
              <a:buFont typeface="+mj-lt"/>
              <a:buAutoNum type="arabicPeriod" startAt="27"/>
            </a:pPr>
            <a:r>
              <a:rPr lang="en-US" b="1" dirty="0"/>
              <a:t>Violation of Sabbath Year</a:t>
            </a:r>
          </a:p>
          <a:p>
            <a:pPr marL="514338" indent="-514338">
              <a:lnSpc>
                <a:spcPct val="100000"/>
              </a:lnSpc>
              <a:spcBef>
                <a:spcPts val="900"/>
              </a:spcBef>
              <a:buClr>
                <a:schemeClr val="accent1">
                  <a:lumMod val="75000"/>
                </a:schemeClr>
              </a:buClr>
              <a:buFont typeface="+mj-lt"/>
              <a:buAutoNum type="arabicPeriod" startAt="27"/>
            </a:pPr>
            <a:r>
              <a:rPr lang="en-US" b="1" dirty="0"/>
              <a:t>The Rechabites</a:t>
            </a:r>
          </a:p>
          <a:p>
            <a:pPr marL="514338" indent="-514338">
              <a:lnSpc>
                <a:spcPct val="100000"/>
              </a:lnSpc>
              <a:spcBef>
                <a:spcPts val="900"/>
              </a:spcBef>
              <a:buClr>
                <a:schemeClr val="accent1">
                  <a:lumMod val="75000"/>
                </a:schemeClr>
              </a:buClr>
              <a:buFont typeface="+mj-lt"/>
              <a:buAutoNum type="arabicPeriod" startAt="27"/>
            </a:pPr>
            <a:r>
              <a:rPr lang="en-US" b="1" dirty="0"/>
              <a:t>Jehoiakim Burns The Scroll</a:t>
            </a:r>
          </a:p>
          <a:p>
            <a:pPr marL="514338" indent="-514338">
              <a:lnSpc>
                <a:spcPct val="100000"/>
              </a:lnSpc>
              <a:spcBef>
                <a:spcPts val="900"/>
              </a:spcBef>
              <a:buClr>
                <a:schemeClr val="accent1">
                  <a:lumMod val="75000"/>
                </a:schemeClr>
              </a:buClr>
              <a:buFont typeface="+mj-lt"/>
              <a:buAutoNum type="arabicPeriod" startAt="27"/>
            </a:pPr>
            <a:r>
              <a:rPr lang="en-US" b="1" dirty="0"/>
              <a:t>Jonathan’s Cistern</a:t>
            </a:r>
          </a:p>
          <a:p>
            <a:pPr marL="514338" indent="-514338">
              <a:lnSpc>
                <a:spcPct val="100000"/>
              </a:lnSpc>
              <a:spcBef>
                <a:spcPts val="900"/>
              </a:spcBef>
              <a:buClr>
                <a:schemeClr val="accent1">
                  <a:lumMod val="75000"/>
                </a:schemeClr>
              </a:buClr>
              <a:buFont typeface="+mj-lt"/>
              <a:buAutoNum type="arabicPeriod" startAt="27"/>
            </a:pPr>
            <a:r>
              <a:rPr lang="en-US" b="1" dirty="0" err="1"/>
              <a:t>Malchijah’s</a:t>
            </a:r>
            <a:r>
              <a:rPr lang="en-US" b="1" dirty="0"/>
              <a:t> Cistern</a:t>
            </a:r>
          </a:p>
        </p:txBody>
      </p:sp>
      <p:pic>
        <p:nvPicPr>
          <p:cNvPr id="8" name="Content Placeholder 7">
            <a:extLst>
              <a:ext uri="{FF2B5EF4-FFF2-40B4-BE49-F238E27FC236}">
                <a16:creationId xmlns:a16="http://schemas.microsoft.com/office/drawing/2014/main" id="{4156861E-46C7-6641-A95A-5145007BD126}"/>
              </a:ext>
            </a:extLst>
          </p:cNvPr>
          <p:cNvPicPr>
            <a:picLocks noGrp="1" noChangeAspect="1"/>
          </p:cNvPicPr>
          <p:nvPr>
            <p:ph sz="half" idx="2"/>
          </p:nvPr>
        </p:nvPicPr>
        <p:blipFill>
          <a:blip r:embed="rId2"/>
          <a:stretch>
            <a:fillRect/>
          </a:stretch>
        </p:blipFill>
        <p:spPr>
          <a:xfrm>
            <a:off x="4592616" y="1290182"/>
            <a:ext cx="4290054" cy="4914591"/>
          </a:xfrm>
        </p:spPr>
      </p:pic>
    </p:spTree>
    <p:extLst>
      <p:ext uri="{BB962C8B-B14F-4D97-AF65-F5344CB8AC3E}">
        <p14:creationId xmlns:p14="http://schemas.microsoft.com/office/powerpoint/2010/main" val="151912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392</a:t>
            </a:r>
          </a:p>
        </p:txBody>
      </p:sp>
      <p:sp>
        <p:nvSpPr>
          <p:cNvPr id="6" name="Content Placeholder 5"/>
          <p:cNvSpPr>
            <a:spLocks noGrp="1"/>
          </p:cNvSpPr>
          <p:nvPr>
            <p:ph idx="1"/>
          </p:nvPr>
        </p:nvSpPr>
        <p:spPr>
          <a:xfrm>
            <a:off x="300625" y="1825625"/>
            <a:ext cx="8555276" cy="4351338"/>
          </a:xfrm>
        </p:spPr>
        <p:txBody>
          <a:bodyPr>
            <a:noAutofit/>
          </a:bodyPr>
          <a:lstStyle/>
          <a:p>
            <a:pPr marL="0" indent="0" algn="ctr">
              <a:buNone/>
            </a:pPr>
            <a:r>
              <a:rPr lang="en-US" b="1" i="1" dirty="0"/>
              <a:t>“The Babylonians attacked Jerusalem but then withdrew to battle the Egyptian army approaching from the southwest. This gave false hope to King Zedekiah and the people in Jerusalem. Has God changed his mind about the destruction of the city (cf. 18:7-8)? Are the Egyptians going to help save the city from the Babylonians (cf. 2:18, 36)? Can the prayers of the prophet Jeremiah save us from destruction at the hands of the Chaldeans (cf. 42:2; Is. 37:2ff.)? These questions are all answered in the negative. The Babylonians will not be distracted for long by the Egyptians…</a:t>
            </a:r>
          </a:p>
        </p:txBody>
      </p:sp>
    </p:spTree>
    <p:extLst>
      <p:ext uri="{BB962C8B-B14F-4D97-AF65-F5344CB8AC3E}">
        <p14:creationId xmlns:p14="http://schemas.microsoft.com/office/powerpoint/2010/main" val="98992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553019"/>
            <a:ext cx="7886700" cy="1325563"/>
          </a:xfrm>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392</a:t>
            </a:r>
          </a:p>
        </p:txBody>
      </p:sp>
      <p:sp>
        <p:nvSpPr>
          <p:cNvPr id="6" name="Content Placeholder 5"/>
          <p:cNvSpPr>
            <a:spLocks noGrp="1"/>
          </p:cNvSpPr>
          <p:nvPr>
            <p:ph idx="1"/>
          </p:nvPr>
        </p:nvSpPr>
        <p:spPr>
          <a:xfrm>
            <a:off x="628650" y="2013515"/>
            <a:ext cx="7886700" cy="4351338"/>
          </a:xfrm>
        </p:spPr>
        <p:txBody>
          <a:bodyPr>
            <a:noAutofit/>
          </a:bodyPr>
          <a:lstStyle/>
          <a:p>
            <a:pPr marL="0" indent="0" algn="ctr">
              <a:buNone/>
            </a:pPr>
            <a:r>
              <a:rPr lang="en-US" b="1" i="1" dirty="0"/>
              <a:t>“…the Babylonians will drive the Egyptians away and soon resume the siege against Jerusalem. The city of Jerusalem will definitely fall to the army of Nebuchadnezzar. Mistreatment of Jeremiah at the hands of some of the princes continues, but Zedekiah delivers the prophet from their control—at least for the time being. The events in this chapter take place in the year 588/7 B.C., i.e., during the last eighteen months of the reign of Zedekiah.”</a:t>
            </a:r>
          </a:p>
        </p:txBody>
      </p:sp>
    </p:spTree>
    <p:extLst>
      <p:ext uri="{BB962C8B-B14F-4D97-AF65-F5344CB8AC3E}">
        <p14:creationId xmlns:p14="http://schemas.microsoft.com/office/powerpoint/2010/main" val="192680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lnSpc>
                <a:spcPct val="100000"/>
              </a:lnSpc>
            </a:pPr>
            <a:r>
              <a:rPr lang="en-US" sz="4000" b="1" u="sng" dirty="0">
                <a:solidFill>
                  <a:schemeClr val="accent1">
                    <a:lumMod val="75000"/>
                  </a:schemeClr>
                </a:solidFill>
                <a:latin typeface="Palatino Linotype" panose="02040502050505030304" pitchFamily="18" charset="0"/>
              </a:rPr>
              <a:t>Chapter 37: Jonathan’s Cistern</a:t>
            </a:r>
          </a:p>
        </p:txBody>
      </p:sp>
      <p:sp>
        <p:nvSpPr>
          <p:cNvPr id="3" name="Content Placeholder 2">
            <a:extLst>
              <a:ext uri="{FF2B5EF4-FFF2-40B4-BE49-F238E27FC236}">
                <a16:creationId xmlns:a16="http://schemas.microsoft.com/office/drawing/2014/main" id="{E6ACAE45-AD7E-9848-90DC-82A8162891F2}"/>
              </a:ext>
            </a:extLst>
          </p:cNvPr>
          <p:cNvSpPr>
            <a:spLocks noGrp="1"/>
          </p:cNvSpPr>
          <p:nvPr>
            <p:ph idx="1"/>
          </p:nvPr>
        </p:nvSpPr>
        <p:spPr>
          <a:xfrm>
            <a:off x="628650" y="1737943"/>
            <a:ext cx="7886700" cy="4351338"/>
          </a:xfrm>
        </p:spPr>
        <p:txBody>
          <a:bodyPr/>
          <a:lstStyle/>
          <a:p>
            <a:pPr marL="0" indent="0" algn="ctr">
              <a:buNone/>
            </a:pPr>
            <a:r>
              <a:rPr lang="en-US" b="1" dirty="0"/>
              <a:t>The Siege Will Resume! </a:t>
            </a:r>
            <a:r>
              <a:rPr lang="en-US" b="1" dirty="0">
                <a:solidFill>
                  <a:schemeClr val="accent1">
                    <a:lumMod val="75000"/>
                  </a:schemeClr>
                </a:solidFill>
              </a:rPr>
              <a:t>(37:1-10)</a:t>
            </a:r>
          </a:p>
          <a:p>
            <a:pPr marL="0" indent="0" algn="ctr">
              <a:buNone/>
            </a:pPr>
            <a:r>
              <a:rPr lang="en-US" b="1" dirty="0"/>
              <a:t>Imprisonment For “Treason” </a:t>
            </a:r>
            <a:r>
              <a:rPr lang="en-US" b="1" dirty="0">
                <a:solidFill>
                  <a:schemeClr val="accent1">
                    <a:lumMod val="75000"/>
                  </a:schemeClr>
                </a:solidFill>
              </a:rPr>
              <a:t>(37:11-21)</a:t>
            </a:r>
          </a:p>
        </p:txBody>
      </p:sp>
      <p:pic>
        <p:nvPicPr>
          <p:cNvPr id="5" name="Picture 4">
            <a:extLst>
              <a:ext uri="{FF2B5EF4-FFF2-40B4-BE49-F238E27FC236}">
                <a16:creationId xmlns:a16="http://schemas.microsoft.com/office/drawing/2014/main" id="{4F63F942-DF28-5D48-BBC9-0D948EEF8D98}"/>
              </a:ext>
            </a:extLst>
          </p:cNvPr>
          <p:cNvPicPr>
            <a:picLocks noChangeAspect="1"/>
          </p:cNvPicPr>
          <p:nvPr/>
        </p:nvPicPr>
        <p:blipFill>
          <a:blip r:embed="rId2"/>
          <a:stretch>
            <a:fillRect/>
          </a:stretch>
        </p:blipFill>
        <p:spPr>
          <a:xfrm>
            <a:off x="628650" y="3031299"/>
            <a:ext cx="7886700" cy="3423994"/>
          </a:xfrm>
          <a:prstGeom prst="rect">
            <a:avLst/>
          </a:prstGeom>
        </p:spPr>
      </p:pic>
    </p:spTree>
    <p:extLst>
      <p:ext uri="{BB962C8B-B14F-4D97-AF65-F5344CB8AC3E}">
        <p14:creationId xmlns:p14="http://schemas.microsoft.com/office/powerpoint/2010/main" val="66202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u="sng" dirty="0">
                <a:solidFill>
                  <a:schemeClr val="accent1">
                    <a:lumMod val="75000"/>
                  </a:schemeClr>
                </a:solidFill>
                <a:latin typeface="Palatino Linotype" panose="02040502050505030304" pitchFamily="18" charset="0"/>
              </a:rPr>
              <a:t>Chapter 37: Applications</a:t>
            </a:r>
          </a:p>
        </p:txBody>
      </p:sp>
      <p:sp>
        <p:nvSpPr>
          <p:cNvPr id="4" name="Content Placeholder 3"/>
          <p:cNvSpPr>
            <a:spLocks noGrp="1"/>
          </p:cNvSpPr>
          <p:nvPr>
            <p:ph idx="1"/>
          </p:nvPr>
        </p:nvSpPr>
        <p:spPr>
          <a:xfrm>
            <a:off x="628651" y="1665212"/>
            <a:ext cx="7886700" cy="4351339"/>
          </a:xfrm>
        </p:spPr>
        <p:txBody>
          <a:bodyPr>
            <a:noAutofit/>
          </a:bodyPr>
          <a:lstStyle/>
          <a:p>
            <a:pPr>
              <a:spcBef>
                <a:spcPts val="2200"/>
              </a:spcBef>
            </a:pPr>
            <a:r>
              <a:rPr lang="en-US" b="1" i="1" dirty="0">
                <a:solidFill>
                  <a:schemeClr val="accent1">
                    <a:lumMod val="75000"/>
                  </a:schemeClr>
                </a:solidFill>
              </a:rPr>
              <a:t>“Sometimes people dislike truth because it is presented in a hypocritical, unloving way; at other times, people simply do not like the truth of God, no matter how lovingly it is presented.”</a:t>
            </a:r>
            <a:r>
              <a:rPr lang="en-US" b="1" dirty="0">
                <a:solidFill>
                  <a:schemeClr val="accent1">
                    <a:lumMod val="75000"/>
                  </a:schemeClr>
                </a:solidFill>
              </a:rPr>
              <a:t> (Humphries, 397)</a:t>
            </a:r>
          </a:p>
          <a:p>
            <a:pPr>
              <a:spcBef>
                <a:spcPts val="2200"/>
              </a:spcBef>
            </a:pPr>
            <a:r>
              <a:rPr lang="en-US" b="1" dirty="0"/>
              <a:t>False hope will be exposed (v. 19; 5:30f; 6:14; 18:18; 23:16f; 28:1-4; Ezekiel 13:10-12). There is wisdom in exposing fraud &amp; falsehood (cf. John 18:23; Acts 25:8, 11, 25)</a:t>
            </a:r>
            <a:endParaRPr lang="en-US" b="1" dirty="0">
              <a:solidFill>
                <a:schemeClr val="accent1">
                  <a:lumMod val="75000"/>
                </a:schemeClr>
              </a:solidFill>
            </a:endParaRPr>
          </a:p>
        </p:txBody>
      </p:sp>
    </p:spTree>
    <p:extLst>
      <p:ext uri="{BB962C8B-B14F-4D97-AF65-F5344CB8AC3E}">
        <p14:creationId xmlns:p14="http://schemas.microsoft.com/office/powerpoint/2010/main" val="172972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399 </a:t>
            </a:r>
          </a:p>
        </p:txBody>
      </p:sp>
      <p:sp>
        <p:nvSpPr>
          <p:cNvPr id="6" name="Content Placeholder 5"/>
          <p:cNvSpPr>
            <a:spLocks noGrp="1"/>
          </p:cNvSpPr>
          <p:nvPr>
            <p:ph idx="1"/>
          </p:nvPr>
        </p:nvSpPr>
        <p:spPr>
          <a:xfrm>
            <a:off x="388307" y="1737943"/>
            <a:ext cx="8354860" cy="4351338"/>
          </a:xfrm>
        </p:spPr>
        <p:txBody>
          <a:bodyPr>
            <a:noAutofit/>
          </a:bodyPr>
          <a:lstStyle/>
          <a:p>
            <a:pPr marL="0" indent="0" algn="ctr">
              <a:buNone/>
            </a:pPr>
            <a:r>
              <a:rPr lang="en-US" b="1" i="1" dirty="0"/>
              <a:t>“The events in this chapter occur near the end of the eighteen-month siege by the Babylonians against Jerusalem. Jeremiah had been jailed in the ‘court of the prison’ (37:21) but continued to proclaim his messages to the people (38:8, 12). The princes were outraged against Jeremiah and wanted to silence the prophet. Jeremiah was then placed in a cistern and left to die. One of the king’s servants (</a:t>
            </a:r>
            <a:r>
              <a:rPr lang="en-US" b="1" i="1" dirty="0" err="1"/>
              <a:t>Ebed-melech</a:t>
            </a:r>
            <a:r>
              <a:rPr lang="en-US" b="1" i="1" dirty="0"/>
              <a:t>) obtained permission from Zedekiah to remove Jeremiah from the cistern and return him to the court of the prison. Zedekiah arranged a secret meeting with Jeremiah, asking for word from the Lord…</a:t>
            </a:r>
          </a:p>
        </p:txBody>
      </p:sp>
    </p:spTree>
    <p:extLst>
      <p:ext uri="{BB962C8B-B14F-4D97-AF65-F5344CB8AC3E}">
        <p14:creationId xmlns:p14="http://schemas.microsoft.com/office/powerpoint/2010/main" val="276743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399 </a:t>
            </a:r>
          </a:p>
        </p:txBody>
      </p:sp>
      <p:sp>
        <p:nvSpPr>
          <p:cNvPr id="6" name="Content Placeholder 5"/>
          <p:cNvSpPr>
            <a:spLocks noGrp="1"/>
          </p:cNvSpPr>
          <p:nvPr>
            <p:ph idx="1"/>
          </p:nvPr>
        </p:nvSpPr>
        <p:spPr/>
        <p:txBody>
          <a:bodyPr>
            <a:noAutofit/>
          </a:bodyPr>
          <a:lstStyle/>
          <a:p>
            <a:pPr marL="0" indent="0" algn="ctr">
              <a:buNone/>
            </a:pPr>
            <a:r>
              <a:rPr lang="en-US" b="1" i="1" dirty="0"/>
              <a:t>“…The message given to the king was kept from the princes, who were suspicious of both Jeremiah and Zedekiah…The Babylonians were at the gates of Jerusalem (1:15), and emotions were running high in the city. The calls for surrender were considered by many to be treasonous. However, Jeremiah was only doing his job of telling the people that the Babylonians were going to capture the city no matter what the Israelite defenders did, and that lives could be saved if they would surrender.”</a:t>
            </a:r>
          </a:p>
        </p:txBody>
      </p:sp>
    </p:spTree>
    <p:extLst>
      <p:ext uri="{BB962C8B-B14F-4D97-AF65-F5344CB8AC3E}">
        <p14:creationId xmlns:p14="http://schemas.microsoft.com/office/powerpoint/2010/main" val="3578419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pPr algn="ctr">
              <a:lnSpc>
                <a:spcPct val="100000"/>
              </a:lnSpc>
            </a:pPr>
            <a:r>
              <a:rPr lang="en-US" sz="3200" b="1" u="sng" dirty="0">
                <a:solidFill>
                  <a:schemeClr val="accent1">
                    <a:lumMod val="75000"/>
                  </a:schemeClr>
                </a:solidFill>
                <a:latin typeface="Palatino Linotype" panose="02040502050505030304" pitchFamily="18" charset="0"/>
              </a:rPr>
              <a:t>R.K. Harrison, “Jeremiah and Lamentations,” </a:t>
            </a:r>
            <a:r>
              <a:rPr lang="en-US" sz="3200" b="1" i="1" u="sng" dirty="0">
                <a:solidFill>
                  <a:schemeClr val="accent1">
                    <a:lumMod val="75000"/>
                  </a:schemeClr>
                </a:solidFill>
                <a:latin typeface="Palatino Linotype" panose="02040502050505030304" pitchFamily="18" charset="0"/>
              </a:rPr>
              <a:t>TOTC</a:t>
            </a:r>
            <a:r>
              <a:rPr lang="en-US" sz="3200" b="1" u="sng" dirty="0">
                <a:solidFill>
                  <a:schemeClr val="accent1">
                    <a:lumMod val="75000"/>
                  </a:schemeClr>
                </a:solidFill>
                <a:latin typeface="Palatino Linotype" panose="02040502050505030304" pitchFamily="18" charset="0"/>
              </a:rPr>
              <a:t>, 154-155 </a:t>
            </a:r>
          </a:p>
        </p:txBody>
      </p:sp>
      <p:sp>
        <p:nvSpPr>
          <p:cNvPr id="6" name="Content Placeholder 5"/>
          <p:cNvSpPr>
            <a:spLocks noGrp="1"/>
          </p:cNvSpPr>
          <p:nvPr>
            <p:ph idx="1"/>
          </p:nvPr>
        </p:nvSpPr>
        <p:spPr>
          <a:xfrm>
            <a:off x="212942" y="1825625"/>
            <a:ext cx="8718116" cy="4351338"/>
          </a:xfrm>
        </p:spPr>
        <p:txBody>
          <a:bodyPr>
            <a:noAutofit/>
          </a:bodyPr>
          <a:lstStyle/>
          <a:p>
            <a:pPr marL="0" indent="0" algn="ctr">
              <a:buNone/>
            </a:pPr>
            <a:r>
              <a:rPr lang="en-US" sz="2400" b="1" i="1" dirty="0"/>
              <a:t>“The chronology of this chapter presents difficulties because of the similarities with 37:11-21. In both accounts Jeremiah is charged with treason and imprisoned (37:15,20; 38:6,26). Both chapters speak of a secret interview with the king, and both end with Jeremiah being placed in </a:t>
            </a:r>
            <a:r>
              <a:rPr lang="en-US" sz="2400" b="1" i="1"/>
              <a:t>the palace </a:t>
            </a:r>
            <a:r>
              <a:rPr lang="en-US" sz="2400" b="1" i="1" dirty="0"/>
              <a:t>stockade. There are differences in the two accounts, however, including the description of the rescue in chapter 38, the actual location of Jeremiah’s incarceration, and the fact that Zedekiah had sufficient authority to prevent the prophet’s summary execution on a charge of treason. Perhaps this chapter is an expanded form of chapter 37, though it could refer equally well to an entirely separate incident, since Jeremiah was no stranger to the wrath of his fellows.”</a:t>
            </a:r>
            <a:endParaRPr lang="en-US" b="1" i="1" dirty="0"/>
          </a:p>
        </p:txBody>
      </p:sp>
    </p:spTree>
    <p:extLst>
      <p:ext uri="{BB962C8B-B14F-4D97-AF65-F5344CB8AC3E}">
        <p14:creationId xmlns:p14="http://schemas.microsoft.com/office/powerpoint/2010/main" val="4145832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2032</TotalTime>
  <Words>1132</Words>
  <Application>Microsoft Macintosh PowerPoint</Application>
  <PresentationFormat>On-screen Show (4:3)</PresentationFormat>
  <Paragraphs>39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Palatino Linotype</vt:lpstr>
      <vt:lpstr>1_Office Theme</vt:lpstr>
      <vt:lpstr>Jeremiah: Chapters 37-38</vt:lpstr>
      <vt:lpstr>Jeremiah Memory Jogger:</vt:lpstr>
      <vt:lpstr>John Humphries, “The Books of Jeremiah and Lamentations,” Truth Commentaries, 392</vt:lpstr>
      <vt:lpstr>John Humphries, “The Books of Jeremiah and Lamentations,” Truth Commentaries, 392</vt:lpstr>
      <vt:lpstr>Chapter 37: Jonathan’s Cistern</vt:lpstr>
      <vt:lpstr>Chapter 37: Applications</vt:lpstr>
      <vt:lpstr>John Humphries, “The Books of Jeremiah and Lamentations,” Truth Commentaries, 399 </vt:lpstr>
      <vt:lpstr>John Humphries, “The Books of Jeremiah and Lamentations,” Truth Commentaries, 399 </vt:lpstr>
      <vt:lpstr>R.K. Harrison, “Jeremiah and Lamentations,” TOTC, 154-155 </vt:lpstr>
      <vt:lpstr>Lachish Ostraca VI – Jer. 38:4-6</vt:lpstr>
      <vt:lpstr>Chapter 38: Malchijah’s Cistern</vt:lpstr>
      <vt:lpstr>Chapter 38: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37-38</dc:title>
  <dc:creator>Eric Parker</dc:creator>
  <cp:lastModifiedBy>Eric Parker</cp:lastModifiedBy>
  <cp:revision>14</cp:revision>
  <dcterms:created xsi:type="dcterms:W3CDTF">2019-08-26T19:34:37Z</dcterms:created>
  <dcterms:modified xsi:type="dcterms:W3CDTF">2019-08-30T14:32:55Z</dcterms:modified>
</cp:coreProperties>
</file>