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259" r:id="rId5"/>
    <p:sldId id="261" r:id="rId6"/>
    <p:sldId id="258" r:id="rId7"/>
    <p:sldId id="260" r:id="rId8"/>
    <p:sldId id="262" r:id="rId9"/>
    <p:sldId id="263" r:id="rId10"/>
    <p:sldId id="264" r:id="rId11"/>
    <p:sldId id="265" r:id="rId12"/>
    <p:sldId id="302" r:id="rId13"/>
    <p:sldId id="303" r:id="rId14"/>
    <p:sldId id="304" r:id="rId15"/>
    <p:sldId id="266" r:id="rId16"/>
    <p:sldId id="278" r:id="rId17"/>
    <p:sldId id="268" r:id="rId18"/>
    <p:sldId id="269" r:id="rId19"/>
    <p:sldId id="305" r:id="rId20"/>
    <p:sldId id="271" r:id="rId21"/>
    <p:sldId id="272" r:id="rId22"/>
    <p:sldId id="306" r:id="rId23"/>
    <p:sldId id="273" r:id="rId24"/>
    <p:sldId id="308" r:id="rId25"/>
    <p:sldId id="332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8" r:id="rId35"/>
    <p:sldId id="319" r:id="rId36"/>
    <p:sldId id="317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30" r:id="rId47"/>
    <p:sldId id="329" r:id="rId48"/>
    <p:sldId id="33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AA2C-04E1-1940-A774-62BA058D7B36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ED14-2263-994C-B008-2E94D3BEB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ttery A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4029000" cy="5434711"/>
          </a:xfrm>
          <a:prstGeom prst="rect">
            <a:avLst/>
          </a:prstGeom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Pottery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603" y="0"/>
            <a:ext cx="3829397" cy="5434711"/>
          </a:xfrm>
          <a:prstGeom prst="rect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ttery A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4029000" cy="5434711"/>
          </a:xfrm>
          <a:prstGeom prst="rect">
            <a:avLst/>
          </a:prstGeom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Pottery C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14603" y="0"/>
            <a:ext cx="3829397" cy="5434711"/>
          </a:xfrm>
          <a:prstGeom prst="rect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Pottery B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8698" y="1066607"/>
            <a:ext cx="4483758" cy="5791393"/>
          </a:xfrm>
          <a:prstGeom prst="rect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n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321" y="69742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Kathleen Kenyon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1950s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08" y="575961"/>
            <a:ext cx="3913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Jericho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Destruction</a:t>
            </a:r>
          </a:p>
          <a:p>
            <a:pPr algn="ctr"/>
            <a:r>
              <a:rPr lang="en-US" sz="4800" b="1" dirty="0" err="1" smtClean="0"/>
              <a:t>Garstang</a:t>
            </a:r>
            <a:endParaRPr lang="en-US" sz="4800" b="1" dirty="0" smtClean="0"/>
          </a:p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1400 BC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308" y="575961"/>
            <a:ext cx="3913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Jericho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Destruction</a:t>
            </a:r>
          </a:p>
          <a:p>
            <a:pPr algn="ctr"/>
            <a:r>
              <a:rPr lang="en-US" sz="4800" b="1" dirty="0" err="1" smtClean="0"/>
              <a:t>Garstang</a:t>
            </a:r>
            <a:endParaRPr lang="en-US" sz="4800" b="1" dirty="0" smtClean="0"/>
          </a:p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1400 BC</a:t>
            </a:r>
            <a:endParaRPr lang="en-US" sz="4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88856" y="575961"/>
            <a:ext cx="3913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Jericho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Destruction</a:t>
            </a:r>
          </a:p>
          <a:p>
            <a:pPr algn="ctr"/>
            <a:r>
              <a:rPr lang="en-US" sz="4800" b="1" dirty="0" smtClean="0"/>
              <a:t>Kenyon</a:t>
            </a:r>
          </a:p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1550 BC</a:t>
            </a:r>
            <a:endParaRPr lang="en-US" sz="4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0566" y="3795442"/>
            <a:ext cx="7796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b="1" dirty="0" smtClean="0"/>
              <a:t>Kenyon’s Date</a:t>
            </a:r>
          </a:p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150 years before Joshua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F Albright.jpg"/>
          <p:cNvPicPr>
            <a:picLocks noChangeAspect="1"/>
          </p:cNvPicPr>
          <p:nvPr/>
        </p:nvPicPr>
        <p:blipFill>
          <a:blip r:embed="rId2"/>
          <a:srcRect l="4317" r="4094" b="18246"/>
          <a:stretch>
            <a:fillRect/>
          </a:stretch>
        </p:blipFill>
        <p:spPr>
          <a:xfrm>
            <a:off x="2539801" y="0"/>
            <a:ext cx="58672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6724" y="232192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W.F. Albright</a:t>
            </a: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1960s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0156" y="941065"/>
            <a:ext cx="267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Et-Tell 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(Ancient Ai)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Et-Tell-Khirbet-el-Maqatir-Beitin-aerial-from-east-tbs104309905-bible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390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2691" y="1196227"/>
            <a:ext cx="2096808" cy="75318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0156" y="941065"/>
            <a:ext cx="267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Et-Tell 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(Ancient Ai)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Et-Tell-Khirbet-el-Maqatir-Beitin-aerial-from-east-tbs104309905-bible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390900"/>
          </a:xfrm>
          <a:prstGeom prst="rect">
            <a:avLst/>
          </a:prstGeom>
        </p:spPr>
      </p:pic>
      <p:pic>
        <p:nvPicPr>
          <p:cNvPr id="4" name="Picture 3" descr="Et-Tell-aerial-from-north-tbs104299905-bibleplaces.jpg"/>
          <p:cNvPicPr>
            <a:picLocks noChangeAspect="1"/>
          </p:cNvPicPr>
          <p:nvPr/>
        </p:nvPicPr>
        <p:blipFill>
          <a:blip r:embed="rId3"/>
          <a:srcRect b="5954"/>
          <a:stretch>
            <a:fillRect/>
          </a:stretch>
        </p:blipFill>
        <p:spPr>
          <a:xfrm>
            <a:off x="2086413" y="2427529"/>
            <a:ext cx="7057587" cy="4430471"/>
          </a:xfrm>
          <a:prstGeom prst="rect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5961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Nothing found at Et-Tell (Ai)</a:t>
            </a:r>
          </a:p>
          <a:p>
            <a:pPr algn="ctr"/>
            <a:r>
              <a:rPr lang="en-US" sz="4400" i="1" dirty="0" smtClean="0">
                <a:solidFill>
                  <a:srgbClr val="FFFF00"/>
                </a:solidFill>
              </a:rPr>
              <a:t>Matches with Kenyon’s </a:t>
            </a:r>
          </a:p>
          <a:p>
            <a:pPr algn="ctr"/>
            <a:r>
              <a:rPr lang="en-US" sz="4400" i="1" dirty="0" smtClean="0">
                <a:solidFill>
                  <a:srgbClr val="FFFF00"/>
                </a:solidFill>
              </a:rPr>
              <a:t>assumptions of Jericho</a:t>
            </a:r>
          </a:p>
          <a:p>
            <a:pPr algn="ctr"/>
            <a:r>
              <a:rPr lang="en-US" sz="4800" b="1" i="1" dirty="0" smtClean="0"/>
              <a:t>“this discounts </a:t>
            </a:r>
          </a:p>
          <a:p>
            <a:pPr algn="ctr"/>
            <a:r>
              <a:rPr lang="en-US" sz="4800" b="1" i="1" dirty="0" smtClean="0"/>
              <a:t>the Biblical account”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85960" y="232192"/>
            <a:ext cx="378030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David 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Livingston founded the Associates 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for Biblical Research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(ABR)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in 1969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Dave L 7.bmp"/>
          <p:cNvPicPr>
            <a:picLocks noChangeAspect="1"/>
          </p:cNvPicPr>
          <p:nvPr/>
        </p:nvPicPr>
        <p:blipFill>
          <a:blip r:embed="rId2"/>
          <a:srcRect l="6843" t="13567" r="4340" b="8910"/>
          <a:stretch>
            <a:fillRect/>
          </a:stretch>
        </p:blipFill>
        <p:spPr>
          <a:xfrm>
            <a:off x="3119652" y="0"/>
            <a:ext cx="52380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524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Britannic Bold"/>
                <a:cs typeface="Britannic Bold"/>
              </a:rPr>
              <a:t>Tel </a:t>
            </a:r>
            <a:r>
              <a:rPr lang="en-US" sz="7200" dirty="0" err="1" smtClean="0">
                <a:latin typeface="Britannic Bold"/>
                <a:cs typeface="Britannic Bold"/>
              </a:rPr>
              <a:t>es</a:t>
            </a:r>
            <a:r>
              <a:rPr lang="en-US" sz="7200" dirty="0" smtClean="0">
                <a:latin typeface="Britannic Bold"/>
                <a:cs typeface="Britannic Bold"/>
              </a:rPr>
              <a:t>-Sultan &amp;</a:t>
            </a:r>
          </a:p>
          <a:p>
            <a:pPr algn="ctr"/>
            <a:r>
              <a:rPr lang="en-US" sz="7200" dirty="0" smtClean="0">
                <a:latin typeface="Britannic Bold"/>
                <a:cs typeface="Britannic Bold"/>
              </a:rPr>
              <a:t>Khirbet el-</a:t>
            </a:r>
            <a:r>
              <a:rPr lang="en-US" sz="7200" dirty="0" err="1" smtClean="0">
                <a:latin typeface="Britannic Bold"/>
                <a:cs typeface="Britannic Bold"/>
              </a:rPr>
              <a:t>Maqatir</a:t>
            </a:r>
            <a:endParaRPr lang="en-US" sz="72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richo Ai Wadi Ma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86" t="6245" r="6427" b="51763"/>
              <a:stretch>
                <a:fillRect/>
              </a:stretch>
            </p:blipFill>
          </mc:Choice>
          <mc:Fallback>
            <p:blipFill>
              <a:blip r:embed="rId3"/>
              <a:srcRect l="4686" t="6245" r="6427" b="51763"/>
              <a:stretch>
                <a:fillRect/>
              </a:stretch>
            </p:blipFill>
          </mc:Fallback>
        </mc:AlternateContent>
        <p:spPr>
          <a:xfrm>
            <a:off x="0" y="-1"/>
            <a:ext cx="9144000" cy="5590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4733" y="132912"/>
            <a:ext cx="3780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Dr. Bryant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Wood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Joined ABR 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in 1994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Dr-Wood-w-juglet.jpg"/>
          <p:cNvPicPr>
            <a:picLocks noChangeAspect="1"/>
          </p:cNvPicPr>
          <p:nvPr/>
        </p:nvPicPr>
        <p:blipFill>
          <a:blip r:embed="rId2"/>
          <a:srcRect r="17914"/>
          <a:stretch>
            <a:fillRect/>
          </a:stretch>
        </p:blipFill>
        <p:spPr>
          <a:xfrm>
            <a:off x="0" y="-1"/>
            <a:ext cx="6169918" cy="5035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tsheptsut, Thut, Amen scarabs.jpg"/>
          <p:cNvPicPr>
            <a:picLocks noChangeAspect="1"/>
          </p:cNvPicPr>
          <p:nvPr/>
        </p:nvPicPr>
        <p:blipFill>
          <a:blip r:embed="rId2"/>
          <a:srcRect l="5910" t="25504" r="23546" b="20103"/>
          <a:stretch>
            <a:fillRect/>
          </a:stretch>
        </p:blipFill>
        <p:spPr>
          <a:xfrm>
            <a:off x="-8418" y="310128"/>
            <a:ext cx="9171361" cy="2983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54666"/>
            <a:ext cx="9162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Scarabs</a:t>
            </a: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Hatshepsut, Thutmose &amp;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Amenhotep</a:t>
            </a:r>
            <a:r>
              <a:rPr lang="en-US" sz="3600" b="1" i="1" dirty="0" smtClean="0">
                <a:solidFill>
                  <a:srgbClr val="FFFF00"/>
                </a:solidFill>
              </a:rPr>
              <a:t> II</a:t>
            </a: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All ruled 15</a:t>
            </a:r>
            <a:r>
              <a:rPr lang="en-US" sz="3600" b="1" i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i="1" dirty="0" smtClean="0">
                <a:solidFill>
                  <a:srgbClr val="FFFF00"/>
                </a:solidFill>
              </a:rPr>
              <a:t> century (1400s BC)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richo Artist Aerial Ren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" y="265842"/>
            <a:ext cx="9127739" cy="457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3786"/>
            <a:ext cx="9162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Jericho</a:t>
            </a: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Double wall defenses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07_image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08"/>
            <a:ext cx="9144000" cy="69951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rtist Aerial Ren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" y="265842"/>
            <a:ext cx="9127739" cy="4578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883786"/>
            <a:ext cx="5507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Lower stone &amp; </a:t>
            </a:r>
            <a:r>
              <a:rPr lang="en-US" sz="3200" b="1" dirty="0" err="1" smtClean="0">
                <a:solidFill>
                  <a:srgbClr val="FFFF00"/>
                </a:solidFill>
              </a:rPr>
              <a:t>mudbrick</a:t>
            </a:r>
            <a:r>
              <a:rPr lang="en-US" sz="3200" b="1" dirty="0" smtClean="0">
                <a:solidFill>
                  <a:srgbClr val="FFFF00"/>
                </a:solidFill>
              </a:rPr>
              <a:t> wall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943" y="5468562"/>
            <a:ext cx="55151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Embankment with dwellings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640" y="6053338"/>
            <a:ext cx="6973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Upper wall enclosing upper city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32565" y="4627591"/>
            <a:ext cx="660070" cy="1588"/>
          </a:xfrm>
          <a:prstGeom prst="straightConnector1">
            <a:avLst/>
          </a:prstGeom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942107" y="4669647"/>
            <a:ext cx="1718883" cy="1588"/>
          </a:xfrm>
          <a:prstGeom prst="straightConnector1">
            <a:avLst/>
          </a:prstGeom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567474" y="4473956"/>
            <a:ext cx="3335981" cy="1588"/>
          </a:xfrm>
          <a:prstGeom prst="straightConnector1">
            <a:avLst/>
          </a:prstGeom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206"/>
            <a:ext cx="916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Heb.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Tachath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= </a:t>
            </a:r>
            <a:r>
              <a:rPr lang="en-US" sz="4000" dirty="0" smtClean="0">
                <a:solidFill>
                  <a:srgbClr val="FFFF00"/>
                </a:solidFill>
              </a:rPr>
              <a:t>beneath itself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206"/>
            <a:ext cx="916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Heb.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Tachath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= </a:t>
            </a:r>
            <a:r>
              <a:rPr lang="en-US" sz="4000" dirty="0" smtClean="0">
                <a:solidFill>
                  <a:srgbClr val="FFFF00"/>
                </a:solidFill>
              </a:rPr>
              <a:t>beneath itself</a:t>
            </a:r>
          </a:p>
        </p:txBody>
      </p:sp>
      <p:pic>
        <p:nvPicPr>
          <p:cNvPr id="4" name="Picture 3" descr="Jericho_cityIV_8.jpg"/>
          <p:cNvPicPr>
            <a:picLocks noChangeAspect="1"/>
          </p:cNvPicPr>
          <p:nvPr/>
        </p:nvPicPr>
        <p:blipFill>
          <a:blip r:embed="rId2"/>
          <a:srcRect t="3808" b="8641"/>
          <a:stretch>
            <a:fillRect/>
          </a:stretch>
        </p:blipFill>
        <p:spPr>
          <a:xfrm>
            <a:off x="14773" y="1303577"/>
            <a:ext cx="9144000" cy="51836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5ec32ba42f28b8fb5bd7f48c87c038b--city-maps-food-for-thou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" y="0"/>
            <a:ext cx="56586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ec32ba42f28b8fb5bd7f48c87c038b--city-maps-food-for-thou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" y="0"/>
            <a:ext cx="5658619" cy="6858000"/>
          </a:xfrm>
          <a:prstGeom prst="rect">
            <a:avLst/>
          </a:prstGeom>
        </p:spPr>
      </p:pic>
      <p:pic>
        <p:nvPicPr>
          <p:cNvPr id="3" name="Picture 2" descr="Jericho Wall B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852" y="1993697"/>
            <a:ext cx="5789148" cy="4341861"/>
          </a:xfrm>
          <a:prstGeom prst="rect">
            <a:avLst/>
          </a:prstGeom>
          <a:ln w="635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5862221" y="575952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Stone Rampart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(base)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524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Britannic Bold"/>
                <a:cs typeface="Britannic Bold"/>
              </a:rPr>
              <a:t>Jericho </a:t>
            </a:r>
          </a:p>
          <a:p>
            <a:pPr algn="ctr"/>
            <a:r>
              <a:rPr lang="en-US" sz="7200" dirty="0" smtClean="0">
                <a:latin typeface="Britannic Bold"/>
                <a:cs typeface="Britannic Bold"/>
              </a:rPr>
              <a:t>&amp; Ai</a:t>
            </a:r>
            <a:endParaRPr lang="en-US" sz="72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ec32ba42f28b8fb5bd7f48c87c038b--city-maps-food-for-thou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" y="0"/>
            <a:ext cx="56586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221" y="590720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Mudbrick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wall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Jericho-mud-br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98" y="2023248"/>
            <a:ext cx="6006902" cy="4007730"/>
          </a:xfrm>
          <a:prstGeom prst="rect">
            <a:avLst/>
          </a:prstGeom>
          <a:ln w="635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ec32ba42f28b8fb5bd7f48c87c038b--city-maps-food-for-thou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" y="0"/>
            <a:ext cx="56586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221" y="590720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Dwellings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between walls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Jericho Dwell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15" y="1990268"/>
            <a:ext cx="5994385" cy="4492988"/>
          </a:xfrm>
          <a:prstGeom prst="rect">
            <a:avLst/>
          </a:prstGeom>
          <a:ln w="635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ec32ba42f28b8fb5bd7f48c87c038b--city-maps-food-for-thou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" y="0"/>
            <a:ext cx="56586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221" y="443040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North wall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survived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Rahab's section mudbr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43" y="1791049"/>
            <a:ext cx="6290657" cy="4723511"/>
          </a:xfrm>
          <a:prstGeom prst="rect">
            <a:avLst/>
          </a:prstGeom>
          <a:ln w="635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shu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2037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61" y="335568"/>
            <a:ext cx="407565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Heb. Is</a:t>
            </a:r>
          </a:p>
          <a:p>
            <a:pPr algn="r"/>
            <a:r>
              <a:rPr lang="en-US" sz="3600" b="1" i="1" dirty="0" smtClean="0">
                <a:solidFill>
                  <a:srgbClr val="FFFFFF"/>
                </a:solidFill>
              </a:rPr>
              <a:t> “</a:t>
            </a:r>
            <a:r>
              <a:rPr lang="en-US" sz="3600" b="1" i="1" dirty="0" err="1" smtClean="0">
                <a:solidFill>
                  <a:srgbClr val="FFFFFF"/>
                </a:solidFill>
              </a:rPr>
              <a:t>qir</a:t>
            </a:r>
            <a:r>
              <a:rPr lang="en-US" sz="3600" b="1" i="1" dirty="0" smtClean="0">
                <a:solidFill>
                  <a:srgbClr val="FFFFFF"/>
                </a:solidFill>
              </a:rPr>
              <a:t> ha-</a:t>
            </a:r>
            <a:r>
              <a:rPr lang="en-US" sz="3600" b="1" i="1" dirty="0" err="1" smtClean="0">
                <a:solidFill>
                  <a:srgbClr val="FFFFFF"/>
                </a:solidFill>
              </a:rPr>
              <a:t>chomah</a:t>
            </a:r>
            <a:r>
              <a:rPr lang="en-US" sz="3600" b="1" i="1" dirty="0" smtClean="0">
                <a:solidFill>
                  <a:srgbClr val="FFFFFF"/>
                </a:solidFill>
              </a:rPr>
              <a:t>”</a:t>
            </a:r>
          </a:p>
          <a:p>
            <a:pPr algn="r"/>
            <a:endParaRPr lang="en-US" sz="3600" b="1" i="1" dirty="0" smtClean="0">
              <a:solidFill>
                <a:srgbClr val="FFFF00"/>
              </a:solidFill>
            </a:endParaRPr>
          </a:p>
          <a:p>
            <a:pPr algn="r"/>
            <a:r>
              <a:rPr lang="en-US" sz="3600" b="1" i="1" dirty="0" smtClean="0">
                <a:solidFill>
                  <a:srgbClr val="FFFFFF"/>
                </a:solidFill>
              </a:rPr>
              <a:t>“</a:t>
            </a:r>
            <a:r>
              <a:rPr lang="en-US" sz="3600" b="1" i="1" dirty="0" err="1" smtClean="0">
                <a:solidFill>
                  <a:srgbClr val="FFFFFF"/>
                </a:solidFill>
              </a:rPr>
              <a:t>qir</a:t>
            </a:r>
            <a:r>
              <a:rPr lang="en-US" sz="3600" b="1" i="1" dirty="0" smtClean="0">
                <a:solidFill>
                  <a:srgbClr val="FFFFFF"/>
                </a:solidFill>
              </a:rPr>
              <a:t>” </a:t>
            </a:r>
            <a:r>
              <a:rPr lang="en-US" sz="3600" b="1" i="1" dirty="0" smtClean="0">
                <a:solidFill>
                  <a:srgbClr val="FFFF00"/>
                </a:solidFill>
              </a:rPr>
              <a:t>= inner or outer surface of the wall</a:t>
            </a:r>
          </a:p>
          <a:p>
            <a:pPr algn="r"/>
            <a:endParaRPr lang="en-US" sz="3600" b="1" i="1" dirty="0" smtClean="0">
              <a:solidFill>
                <a:srgbClr val="FFFF00"/>
              </a:solidFill>
            </a:endParaRPr>
          </a:p>
          <a:p>
            <a:pPr algn="r"/>
            <a:r>
              <a:rPr lang="en-US" sz="3600" b="1" i="1" dirty="0" smtClean="0">
                <a:solidFill>
                  <a:srgbClr val="FFFFFF"/>
                </a:solidFill>
              </a:rPr>
              <a:t>“ha=</a:t>
            </a:r>
            <a:r>
              <a:rPr lang="en-US" sz="3600" b="1" i="1" dirty="0" err="1" smtClean="0">
                <a:solidFill>
                  <a:srgbClr val="FFFFFF"/>
                </a:solidFill>
              </a:rPr>
              <a:t>chomah</a:t>
            </a:r>
            <a:r>
              <a:rPr lang="en-US" sz="3600" b="1" i="1" dirty="0" smtClean="0">
                <a:solidFill>
                  <a:srgbClr val="FFFFFF"/>
                </a:solidFill>
              </a:rPr>
              <a:t>” </a:t>
            </a:r>
            <a:r>
              <a:rPr lang="en-US" sz="3600" b="1" i="1" dirty="0" smtClean="0">
                <a:solidFill>
                  <a:srgbClr val="FFFF00"/>
                </a:solidFill>
              </a:rPr>
              <a:t>= fortification wall or vertical surface of city wall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i Wadi Ma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86" t="6245" r="6427" b="51763"/>
              <a:stretch>
                <a:fillRect/>
              </a:stretch>
            </p:blipFill>
          </mc:Choice>
          <mc:Fallback>
            <p:blipFill>
              <a:blip r:embed="rId3"/>
              <a:srcRect l="4686" t="6245" r="6427" b="51763"/>
              <a:stretch>
                <a:fillRect/>
              </a:stretch>
            </p:blipFill>
          </mc:Fallback>
        </mc:AlternateContent>
        <p:spPr>
          <a:xfrm>
            <a:off x="0" y="-1"/>
            <a:ext cx="9144000" cy="55903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i Wadi Ma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86" t="53059" r="6427" b="4894"/>
              <a:stretch>
                <a:fillRect/>
              </a:stretch>
            </p:blipFill>
          </mc:Choice>
          <mc:Fallback>
            <p:blipFill>
              <a:blip r:embed="rId3"/>
              <a:srcRect l="4686" t="53059" r="6427" b="4894"/>
              <a:stretch>
                <a:fillRect/>
              </a:stretch>
            </p:blipFill>
          </mc:Fallback>
        </mc:AlternateContent>
        <p:spPr>
          <a:xfrm>
            <a:off x="0" y="0"/>
            <a:ext cx="9144000" cy="55971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206"/>
            <a:ext cx="916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Specific requirements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for identifying a site: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41" y="2097090"/>
            <a:ext cx="838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FF"/>
                </a:solidFill>
              </a:rPr>
              <a:t>Local tradition </a:t>
            </a:r>
            <a:r>
              <a:rPr lang="en-US" sz="3600" b="1" i="1" dirty="0" smtClean="0">
                <a:solidFill>
                  <a:srgbClr val="FFFF00"/>
                </a:solidFill>
              </a:rPr>
              <a:t>– indicated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Maqatir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206"/>
            <a:ext cx="916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Specific requirements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for identifying a site: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41" y="2097090"/>
            <a:ext cx="83872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Local tradition </a:t>
            </a:r>
            <a:r>
              <a:rPr lang="en-US" sz="3600" b="1" i="1" dirty="0" smtClean="0">
                <a:solidFill>
                  <a:srgbClr val="FFFF00"/>
                </a:solidFill>
              </a:rPr>
              <a:t>– </a:t>
            </a:r>
            <a:r>
              <a:rPr lang="en-US" sz="3600" i="1" dirty="0" smtClean="0">
                <a:solidFill>
                  <a:srgbClr val="FFFF00"/>
                </a:solidFill>
              </a:rPr>
              <a:t>indicated </a:t>
            </a:r>
            <a:r>
              <a:rPr lang="en-US" sz="3600" i="1" dirty="0" err="1" smtClean="0">
                <a:solidFill>
                  <a:srgbClr val="FFFF00"/>
                </a:solidFill>
              </a:rPr>
              <a:t>Maqatir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FF"/>
                </a:solidFill>
              </a:rPr>
              <a:t>Geography</a:t>
            </a:r>
            <a:r>
              <a:rPr lang="en-US" sz="3600" b="1" i="1" dirty="0" smtClean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</a:rPr>
              <a:t>– Look at Joshua 7 &amp; 8</a:t>
            </a:r>
          </a:p>
          <a:p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i Wadi Ma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86" t="53059" r="6427" b="4894"/>
              <a:stretch>
                <a:fillRect/>
              </a:stretch>
            </p:blipFill>
          </mc:Choice>
          <mc:Fallback>
            <p:blipFill>
              <a:blip r:embed="rId3"/>
              <a:srcRect l="4686" t="53059" r="6427" b="4894"/>
              <a:stretch>
                <a:fillRect/>
              </a:stretch>
            </p:blipFill>
          </mc:Fallback>
        </mc:AlternateContent>
        <p:spPr>
          <a:xfrm>
            <a:off x="0" y="0"/>
            <a:ext cx="9144000" cy="559716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i Territory 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243" t="7322" r="11443" b="46617"/>
              <a:stretch>
                <a:fillRect/>
              </a:stretch>
            </p:blipFill>
          </mc:Choice>
          <mc:Fallback>
            <p:blipFill>
              <a:blip r:embed="rId3"/>
              <a:srcRect l="5243" t="7322" r="11443" b="46617"/>
              <a:stretch>
                <a:fillRect/>
              </a:stretch>
            </p:blipFill>
          </mc:Fallback>
        </mc:AlternateContent>
        <p:spPr>
          <a:xfrm>
            <a:off x="0" y="-1"/>
            <a:ext cx="9144000" cy="6542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ax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10" y="0"/>
            <a:ext cx="63698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3516" y="10797"/>
            <a:ext cx="51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>Jericho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cho Ai Wadi Ma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86" t="53059" r="6427" b="4894"/>
              <a:stretch>
                <a:fillRect/>
              </a:stretch>
            </p:blipFill>
          </mc:Choice>
          <mc:Fallback>
            <p:blipFill>
              <a:blip r:embed="rId3"/>
              <a:srcRect l="4686" t="53059" r="6427" b="4894"/>
              <a:stretch>
                <a:fillRect/>
              </a:stretch>
            </p:blipFill>
          </mc:Fallback>
        </mc:AlternateContent>
        <p:spPr>
          <a:xfrm>
            <a:off x="0" y="0"/>
            <a:ext cx="9144000" cy="559716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l_Wadi_Sheban_aerial_from_northwest2C_104-34t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10866" cy="5922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79" y="4995133"/>
            <a:ext cx="521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Wadi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Sheban</a:t>
            </a:r>
            <a:r>
              <a:rPr lang="en-US" sz="3600" b="1" i="1" dirty="0" smtClean="0">
                <a:solidFill>
                  <a:srgbClr val="FFFF00"/>
                </a:solidFill>
              </a:rPr>
              <a:t> (deep)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579" y="165924"/>
            <a:ext cx="850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Wadi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Gayeh</a:t>
            </a:r>
            <a:r>
              <a:rPr lang="en-US" sz="3600" b="1" i="1" dirty="0" smtClean="0">
                <a:solidFill>
                  <a:srgbClr val="FFFF00"/>
                </a:solidFill>
              </a:rPr>
              <a:t> (</a:t>
            </a:r>
            <a:r>
              <a:rPr lang="en-US" sz="3600" b="1" i="1" dirty="0" smtClean="0">
                <a:solidFill>
                  <a:srgbClr val="FFFF00"/>
                </a:solidFill>
              </a:rPr>
              <a:t>shallow)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picture-#5-Beth-Aven.jpg"/>
          <p:cNvPicPr>
            <a:picLocks noChangeAspect="1"/>
          </p:cNvPicPr>
          <p:nvPr/>
        </p:nvPicPr>
        <p:blipFill>
          <a:blip r:embed="rId2"/>
          <a:srcRect b="6505"/>
          <a:stretch>
            <a:fillRect/>
          </a:stretch>
        </p:blipFill>
        <p:spPr>
          <a:xfrm>
            <a:off x="0" y="1218042"/>
            <a:ext cx="9144000" cy="56361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206"/>
            <a:ext cx="916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Specific requirements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for identifying a site: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41" y="2097090"/>
            <a:ext cx="8387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Local tradition </a:t>
            </a:r>
            <a:r>
              <a:rPr lang="en-US" sz="3600" b="1" i="1" dirty="0" smtClean="0">
                <a:solidFill>
                  <a:srgbClr val="FFFF00"/>
                </a:solidFill>
              </a:rPr>
              <a:t>– </a:t>
            </a:r>
            <a:r>
              <a:rPr lang="en-US" sz="3600" i="1" dirty="0" smtClean="0">
                <a:solidFill>
                  <a:srgbClr val="FFFF00"/>
                </a:solidFill>
              </a:rPr>
              <a:t>indicated </a:t>
            </a:r>
            <a:r>
              <a:rPr lang="en-US" sz="3600" i="1" dirty="0" err="1" smtClean="0">
                <a:solidFill>
                  <a:srgbClr val="FFFF00"/>
                </a:solidFill>
              </a:rPr>
              <a:t>Maqatir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FF"/>
                </a:solidFill>
              </a:rPr>
              <a:t>Geography</a:t>
            </a:r>
            <a:r>
              <a:rPr lang="en-US" sz="3600" b="1" i="1" dirty="0" smtClean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</a:rPr>
              <a:t>– Look at Joshua 7 &amp; 8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Archaeology</a:t>
            </a:r>
            <a:r>
              <a:rPr lang="en-US" sz="3600" b="1" i="1" dirty="0" smtClean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</a:rPr>
              <a:t>– Scarab, </a:t>
            </a:r>
            <a:r>
              <a:rPr lang="en-US" sz="3600" i="1" dirty="0" err="1" smtClean="0">
                <a:solidFill>
                  <a:srgbClr val="FFFF00"/>
                </a:solidFill>
              </a:rPr>
              <a:t>refired</a:t>
            </a:r>
            <a:r>
              <a:rPr lang="en-US" sz="3600" i="1" dirty="0" smtClean="0">
                <a:solidFill>
                  <a:srgbClr val="FFFF00"/>
                </a:solidFill>
              </a:rPr>
              <a:t> pottery, etc.</a:t>
            </a:r>
          </a:p>
          <a:p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10.jpg"/>
          <p:cNvPicPr>
            <a:picLocks noChangeAspect="1"/>
          </p:cNvPicPr>
          <p:nvPr/>
        </p:nvPicPr>
        <p:blipFill>
          <a:blip r:embed="rId2"/>
          <a:srcRect l="7723" r="9596"/>
          <a:stretch>
            <a:fillRect/>
          </a:stretch>
        </p:blipFill>
        <p:spPr>
          <a:xfrm>
            <a:off x="369156" y="346272"/>
            <a:ext cx="4725200" cy="3215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3691" y="766088"/>
            <a:ext cx="3780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Egyptian scarab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Symbols for Thutmose &amp;</a:t>
            </a:r>
          </a:p>
          <a:p>
            <a:r>
              <a:rPr lang="en-US" sz="3600" b="1" i="1" dirty="0" err="1" smtClean="0">
                <a:solidFill>
                  <a:srgbClr val="FFFF00"/>
                </a:solidFill>
              </a:rPr>
              <a:t>Amenhotep</a:t>
            </a:r>
            <a:r>
              <a:rPr lang="en-US" sz="3600" b="1" i="1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Late Bronze (1400s), the time of Joshua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691" y="5090943"/>
            <a:ext cx="667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Fortress walls typical of Bronze age construction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imag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503529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691" y="5194319"/>
            <a:ext cx="667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Four-chambered gate on north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Two round towers on south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maxresdefaul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691" y="5194319"/>
            <a:ext cx="667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Socket stones for fortress gate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socket-st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13383" cy="509094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691" y="5194319"/>
            <a:ext cx="667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Burial jar holding 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newborn’s remains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screenshot-7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aan City-states 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633" t="5800" r="15876" b="23926"/>
              <a:stretch>
                <a:fillRect/>
              </a:stretch>
            </p:blipFill>
          </mc:Choice>
          <mc:Fallback>
            <p:blipFill>
              <a:blip r:embed="rId3"/>
              <a:srcRect l="9633" t="5800" r="15876" b="23926"/>
              <a:stretch>
                <a:fillRect/>
              </a:stretch>
            </p:blipFill>
          </mc:Fallback>
        </mc:AlternateContent>
        <p:spPr>
          <a:xfrm>
            <a:off x="1790158" y="0"/>
            <a:ext cx="5617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308" y="78264"/>
            <a:ext cx="37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City-states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hn Garst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73" y="472588"/>
            <a:ext cx="9258315" cy="533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65788" y="532611"/>
            <a:ext cx="37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John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Garstang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1930s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01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93" y="0"/>
            <a:ext cx="53979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79236" y="532611"/>
            <a:ext cx="3780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Jericho 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destroyed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Late 15</a:t>
            </a:r>
            <a:r>
              <a:rPr lang="en-US" sz="3600" b="1" i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i="1" dirty="0" smtClean="0">
                <a:solidFill>
                  <a:srgbClr val="FFFF00"/>
                </a:solidFill>
              </a:rPr>
              <a:t> cent.</a:t>
            </a:r>
          </a:p>
          <a:p>
            <a:pPr algn="r"/>
            <a:r>
              <a:rPr lang="en-US" sz="3600" b="1" i="1" dirty="0" smtClean="0">
                <a:solidFill>
                  <a:srgbClr val="FFFF00"/>
                </a:solidFill>
              </a:rPr>
              <a:t>(1400s BC)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tery-uncovered-in-Te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tery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29000" cy="5434711"/>
          </a:xfrm>
          <a:prstGeom prst="rect">
            <a:avLst/>
          </a:prstGeom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14898</TotalTime>
  <Words>323</Words>
  <Application>Microsoft Macintosh PowerPoint</Application>
  <PresentationFormat>On-screen Show (4:3)</PresentationFormat>
  <Paragraphs>97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Walden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Grey Sebree</dc:creator>
  <cp:lastModifiedBy>Grey Sebree</cp:lastModifiedBy>
  <cp:revision>34</cp:revision>
  <dcterms:created xsi:type="dcterms:W3CDTF">2020-09-29T22:38:10Z</dcterms:created>
  <dcterms:modified xsi:type="dcterms:W3CDTF">2020-09-29T22:59:41Z</dcterms:modified>
</cp:coreProperties>
</file>