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1"/>
  </p:sldMasterIdLst>
  <p:sldIdLst>
    <p:sldId id="256" r:id="rId2"/>
    <p:sldId id="270" r:id="rId3"/>
    <p:sldId id="271" r:id="rId4"/>
    <p:sldId id="257" r:id="rId5"/>
    <p:sldId id="261" r:id="rId6"/>
    <p:sldId id="262" r:id="rId7"/>
    <p:sldId id="263" r:id="rId8"/>
    <p:sldId id="264" r:id="rId9"/>
    <p:sldId id="265" r:id="rId10"/>
    <p:sldId id="266" r:id="rId11"/>
    <p:sldId id="260" r:id="rId12"/>
    <p:sldId id="258" r:id="rId13"/>
    <p:sldId id="267" r:id="rId14"/>
    <p:sldId id="269" r:id="rId15"/>
    <p:sldId id="259"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405"/>
  </p:normalViewPr>
  <p:slideViewPr>
    <p:cSldViewPr snapToGrid="0" snapToObjects="1">
      <p:cViewPr varScale="1">
        <p:scale>
          <a:sx n="127" d="100"/>
          <a:sy n="127" d="100"/>
        </p:scale>
        <p:origin x="164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8A6142-CBAF-DD4B-A8C2-47935318572B}" type="datetimeFigureOut">
              <a:rPr lang="en-US" smtClean="0"/>
              <a:t>4/16/21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E5CBB-540D-7149-9564-28C52F5C83CA}" type="slidenum">
              <a:rPr lang="en-US" smtClean="0"/>
              <a:t>‹#›</a:t>
            </a:fld>
            <a:endParaRPr lang="en-US"/>
          </a:p>
        </p:txBody>
      </p:sp>
    </p:spTree>
    <p:extLst>
      <p:ext uri="{BB962C8B-B14F-4D97-AF65-F5344CB8AC3E}">
        <p14:creationId xmlns:p14="http://schemas.microsoft.com/office/powerpoint/2010/main" val="288724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8A6142-CBAF-DD4B-A8C2-47935318572B}" type="datetimeFigureOut">
              <a:rPr lang="en-US" smtClean="0"/>
              <a:t>4/16/21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E5CBB-540D-7149-9564-28C52F5C83CA}" type="slidenum">
              <a:rPr lang="en-US" smtClean="0"/>
              <a:t>‹#›</a:t>
            </a:fld>
            <a:endParaRPr lang="en-US"/>
          </a:p>
        </p:txBody>
      </p:sp>
    </p:spTree>
    <p:extLst>
      <p:ext uri="{BB962C8B-B14F-4D97-AF65-F5344CB8AC3E}">
        <p14:creationId xmlns:p14="http://schemas.microsoft.com/office/powerpoint/2010/main" val="570770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8A6142-CBAF-DD4B-A8C2-47935318572B}" type="datetimeFigureOut">
              <a:rPr lang="en-US" smtClean="0"/>
              <a:t>4/16/21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E5CBB-540D-7149-9564-28C52F5C83CA}" type="slidenum">
              <a:rPr lang="en-US" smtClean="0"/>
              <a:t>‹#›</a:t>
            </a:fld>
            <a:endParaRPr lang="en-US"/>
          </a:p>
        </p:txBody>
      </p:sp>
    </p:spTree>
    <p:extLst>
      <p:ext uri="{BB962C8B-B14F-4D97-AF65-F5344CB8AC3E}">
        <p14:creationId xmlns:p14="http://schemas.microsoft.com/office/powerpoint/2010/main" val="3186907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8A6142-CBAF-DD4B-A8C2-47935318572B}" type="datetimeFigureOut">
              <a:rPr lang="en-US" smtClean="0"/>
              <a:t>4/16/21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E5CBB-540D-7149-9564-28C52F5C83CA}" type="slidenum">
              <a:rPr lang="en-US" smtClean="0"/>
              <a:t>‹#›</a:t>
            </a:fld>
            <a:endParaRPr lang="en-US"/>
          </a:p>
        </p:txBody>
      </p:sp>
    </p:spTree>
    <p:extLst>
      <p:ext uri="{BB962C8B-B14F-4D97-AF65-F5344CB8AC3E}">
        <p14:creationId xmlns:p14="http://schemas.microsoft.com/office/powerpoint/2010/main" val="305795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8A6142-CBAF-DD4B-A8C2-47935318572B}" type="datetimeFigureOut">
              <a:rPr lang="en-US" smtClean="0"/>
              <a:t>4/16/21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E5CBB-540D-7149-9564-28C52F5C83CA}" type="slidenum">
              <a:rPr lang="en-US" smtClean="0"/>
              <a:t>‹#›</a:t>
            </a:fld>
            <a:endParaRPr lang="en-US"/>
          </a:p>
        </p:txBody>
      </p:sp>
    </p:spTree>
    <p:extLst>
      <p:ext uri="{BB962C8B-B14F-4D97-AF65-F5344CB8AC3E}">
        <p14:creationId xmlns:p14="http://schemas.microsoft.com/office/powerpoint/2010/main" val="724303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8A6142-CBAF-DD4B-A8C2-47935318572B}" type="datetimeFigureOut">
              <a:rPr lang="en-US" smtClean="0"/>
              <a:t>4/16/21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5E5CBB-540D-7149-9564-28C52F5C83CA}" type="slidenum">
              <a:rPr lang="en-US" smtClean="0"/>
              <a:t>‹#›</a:t>
            </a:fld>
            <a:endParaRPr lang="en-US"/>
          </a:p>
        </p:txBody>
      </p:sp>
    </p:spTree>
    <p:extLst>
      <p:ext uri="{BB962C8B-B14F-4D97-AF65-F5344CB8AC3E}">
        <p14:creationId xmlns:p14="http://schemas.microsoft.com/office/powerpoint/2010/main" val="3211651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8A6142-CBAF-DD4B-A8C2-47935318572B}" type="datetimeFigureOut">
              <a:rPr lang="en-US" smtClean="0"/>
              <a:t>4/16/21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5E5CBB-540D-7149-9564-28C52F5C83CA}" type="slidenum">
              <a:rPr lang="en-US" smtClean="0"/>
              <a:t>‹#›</a:t>
            </a:fld>
            <a:endParaRPr lang="en-US"/>
          </a:p>
        </p:txBody>
      </p:sp>
    </p:spTree>
    <p:extLst>
      <p:ext uri="{BB962C8B-B14F-4D97-AF65-F5344CB8AC3E}">
        <p14:creationId xmlns:p14="http://schemas.microsoft.com/office/powerpoint/2010/main" val="1635664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8A6142-CBAF-DD4B-A8C2-47935318572B}" type="datetimeFigureOut">
              <a:rPr lang="en-US" smtClean="0"/>
              <a:t>4/16/21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5E5CBB-540D-7149-9564-28C52F5C83CA}" type="slidenum">
              <a:rPr lang="en-US" smtClean="0"/>
              <a:t>‹#›</a:t>
            </a:fld>
            <a:endParaRPr lang="en-US"/>
          </a:p>
        </p:txBody>
      </p:sp>
    </p:spTree>
    <p:extLst>
      <p:ext uri="{BB962C8B-B14F-4D97-AF65-F5344CB8AC3E}">
        <p14:creationId xmlns:p14="http://schemas.microsoft.com/office/powerpoint/2010/main" val="3703421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8A6142-CBAF-DD4B-A8C2-47935318572B}" type="datetimeFigureOut">
              <a:rPr lang="en-US" smtClean="0"/>
              <a:t>4/16/21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5E5CBB-540D-7149-9564-28C52F5C83CA}" type="slidenum">
              <a:rPr lang="en-US" smtClean="0"/>
              <a:t>‹#›</a:t>
            </a:fld>
            <a:endParaRPr lang="en-US"/>
          </a:p>
        </p:txBody>
      </p:sp>
    </p:spTree>
    <p:extLst>
      <p:ext uri="{BB962C8B-B14F-4D97-AF65-F5344CB8AC3E}">
        <p14:creationId xmlns:p14="http://schemas.microsoft.com/office/powerpoint/2010/main" val="1546496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8A6142-CBAF-DD4B-A8C2-47935318572B}" type="datetimeFigureOut">
              <a:rPr lang="en-US" smtClean="0"/>
              <a:t>4/16/21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5E5CBB-540D-7149-9564-28C52F5C83CA}" type="slidenum">
              <a:rPr lang="en-US" smtClean="0"/>
              <a:t>‹#›</a:t>
            </a:fld>
            <a:endParaRPr lang="en-US"/>
          </a:p>
        </p:txBody>
      </p:sp>
    </p:spTree>
    <p:extLst>
      <p:ext uri="{BB962C8B-B14F-4D97-AF65-F5344CB8AC3E}">
        <p14:creationId xmlns:p14="http://schemas.microsoft.com/office/powerpoint/2010/main" val="614944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8A6142-CBAF-DD4B-A8C2-47935318572B}" type="datetimeFigureOut">
              <a:rPr lang="en-US" smtClean="0"/>
              <a:t>4/16/21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5E5CBB-540D-7149-9564-28C52F5C83CA}" type="slidenum">
              <a:rPr lang="en-US" smtClean="0"/>
              <a:t>‹#›</a:t>
            </a:fld>
            <a:endParaRPr lang="en-US"/>
          </a:p>
        </p:txBody>
      </p:sp>
    </p:spTree>
    <p:extLst>
      <p:ext uri="{BB962C8B-B14F-4D97-AF65-F5344CB8AC3E}">
        <p14:creationId xmlns:p14="http://schemas.microsoft.com/office/powerpoint/2010/main" val="2650241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A6142-CBAF-DD4B-A8C2-47935318572B}" type="datetimeFigureOut">
              <a:rPr lang="en-US" smtClean="0"/>
              <a:t>4/16/21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5E5CBB-540D-7149-9564-28C52F5C83CA}" type="slidenum">
              <a:rPr lang="en-US" smtClean="0"/>
              <a:t>‹#›</a:t>
            </a:fld>
            <a:endParaRPr lang="en-US"/>
          </a:p>
        </p:txBody>
      </p:sp>
    </p:spTree>
    <p:extLst>
      <p:ext uri="{BB962C8B-B14F-4D97-AF65-F5344CB8AC3E}">
        <p14:creationId xmlns:p14="http://schemas.microsoft.com/office/powerpoint/2010/main" val="604913941"/>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02BA1-1EE3-1F41-8361-1AD769D92983}"/>
              </a:ext>
            </a:extLst>
          </p:cNvPr>
          <p:cNvSpPr>
            <a:spLocks noGrp="1"/>
          </p:cNvSpPr>
          <p:nvPr>
            <p:ph type="ctrTitle"/>
          </p:nvPr>
        </p:nvSpPr>
        <p:spPr>
          <a:xfrm>
            <a:off x="685800" y="223000"/>
            <a:ext cx="7772400" cy="1128504"/>
          </a:xfrm>
        </p:spPr>
        <p:txBody>
          <a:bodyPr anchor="ctr">
            <a:normAutofit fontScale="90000"/>
          </a:bodyPr>
          <a:lstStyle/>
          <a:p>
            <a:r>
              <a:rPr lang="en-US" b="1" u="sng" dirty="0">
                <a:latin typeface="Century Gothic" panose="020B0502020202020204" pitchFamily="34" charset="0"/>
              </a:rPr>
              <a:t>The Book of Revelation</a:t>
            </a:r>
          </a:p>
        </p:txBody>
      </p:sp>
      <p:pic>
        <p:nvPicPr>
          <p:cNvPr id="5" name="Picture 4">
            <a:extLst>
              <a:ext uri="{FF2B5EF4-FFF2-40B4-BE49-F238E27FC236}">
                <a16:creationId xmlns:a16="http://schemas.microsoft.com/office/drawing/2014/main" id="{5F3EB587-4D0F-3443-8CBA-10131F445A2C}"/>
              </a:ext>
            </a:extLst>
          </p:cNvPr>
          <p:cNvPicPr>
            <a:picLocks noChangeAspect="1"/>
          </p:cNvPicPr>
          <p:nvPr/>
        </p:nvPicPr>
        <p:blipFill>
          <a:blip r:embed="rId2"/>
          <a:stretch>
            <a:fillRect/>
          </a:stretch>
        </p:blipFill>
        <p:spPr>
          <a:xfrm>
            <a:off x="0" y="1562519"/>
            <a:ext cx="9144000" cy="5295481"/>
          </a:xfrm>
          <a:prstGeom prst="rect">
            <a:avLst/>
          </a:prstGeom>
        </p:spPr>
      </p:pic>
    </p:spTree>
    <p:extLst>
      <p:ext uri="{BB962C8B-B14F-4D97-AF65-F5344CB8AC3E}">
        <p14:creationId xmlns:p14="http://schemas.microsoft.com/office/powerpoint/2010/main" val="3426460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81125-ED69-2C42-832D-F8D1E41D2976}"/>
              </a:ext>
            </a:extLst>
          </p:cNvPr>
          <p:cNvSpPr>
            <a:spLocks noGrp="1"/>
          </p:cNvSpPr>
          <p:nvPr>
            <p:ph type="title"/>
          </p:nvPr>
        </p:nvSpPr>
        <p:spPr>
          <a:xfrm>
            <a:off x="628650" y="234499"/>
            <a:ext cx="7886700" cy="1325563"/>
          </a:xfrm>
        </p:spPr>
        <p:txBody>
          <a:bodyPr/>
          <a:lstStyle/>
          <a:p>
            <a:pPr algn="ctr"/>
            <a:r>
              <a:rPr lang="en-US" b="1" u="sng" dirty="0">
                <a:latin typeface="Century Gothic" panose="020B0502020202020204" pitchFamily="34" charset="0"/>
              </a:rPr>
              <a:t>Characteristics of Apocalyptic Writings</a:t>
            </a:r>
          </a:p>
        </p:txBody>
      </p:sp>
      <p:sp>
        <p:nvSpPr>
          <p:cNvPr id="3" name="Content Placeholder 2">
            <a:extLst>
              <a:ext uri="{FF2B5EF4-FFF2-40B4-BE49-F238E27FC236}">
                <a16:creationId xmlns:a16="http://schemas.microsoft.com/office/drawing/2014/main" id="{CDABC9B4-BBFC-5E4B-BAC1-D51369DA870C}"/>
              </a:ext>
            </a:extLst>
          </p:cNvPr>
          <p:cNvSpPr>
            <a:spLocks noGrp="1"/>
          </p:cNvSpPr>
          <p:nvPr>
            <p:ph idx="1"/>
          </p:nvPr>
        </p:nvSpPr>
        <p:spPr>
          <a:xfrm>
            <a:off x="628650" y="1825624"/>
            <a:ext cx="7886700" cy="4667249"/>
          </a:xfrm>
        </p:spPr>
        <p:txBody>
          <a:bodyPr>
            <a:normAutofit lnSpcReduction="10000"/>
          </a:bodyPr>
          <a:lstStyle/>
          <a:p>
            <a:r>
              <a:rPr lang="en-US" i="1" dirty="0"/>
              <a:t>A message of hope in a situation of perceived silence and inactivity by God</a:t>
            </a:r>
          </a:p>
          <a:p>
            <a:pPr lvl="1"/>
            <a:r>
              <a:rPr lang="en-US" dirty="0"/>
              <a:t>Reveals that God has not withdrawn and is concerned</a:t>
            </a:r>
          </a:p>
          <a:p>
            <a:pPr lvl="1"/>
            <a:r>
              <a:rPr lang="en-US" dirty="0"/>
              <a:t>Reveals that God will act to destroy the enemies</a:t>
            </a:r>
          </a:p>
          <a:p>
            <a:pPr lvl="1"/>
            <a:r>
              <a:rPr lang="en-US" dirty="0"/>
              <a:t>A message for “insiders,” not for the world at large (1:3; 2:7, 11, 17, 29; 3:6, 13, 13, 22; cf. 1 Corinthians 1:18f)</a:t>
            </a:r>
          </a:p>
          <a:p>
            <a:r>
              <a:rPr lang="en-US" i="1" dirty="0"/>
              <a:t>A message including moral exhortation and warning to God’s people</a:t>
            </a:r>
          </a:p>
          <a:p>
            <a:pPr lvl="1"/>
            <a:r>
              <a:rPr lang="en-US" dirty="0"/>
              <a:t>Warns the righteous not to be corrupted by the wicked and not to participate in the evil about to be judged (e.g., 2:20; 18:4)</a:t>
            </a:r>
          </a:p>
          <a:p>
            <a:pPr lvl="1"/>
            <a:r>
              <a:rPr lang="en-US" dirty="0"/>
              <a:t>Calls for endurance and faithfulness (e.g., 2:10)</a:t>
            </a:r>
          </a:p>
        </p:txBody>
      </p:sp>
    </p:spTree>
    <p:extLst>
      <p:ext uri="{BB962C8B-B14F-4D97-AF65-F5344CB8AC3E}">
        <p14:creationId xmlns:p14="http://schemas.microsoft.com/office/powerpoint/2010/main" val="89130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81125-ED69-2C42-832D-F8D1E41D2976}"/>
              </a:ext>
            </a:extLst>
          </p:cNvPr>
          <p:cNvSpPr>
            <a:spLocks noGrp="1"/>
          </p:cNvSpPr>
          <p:nvPr>
            <p:ph type="title"/>
          </p:nvPr>
        </p:nvSpPr>
        <p:spPr/>
        <p:txBody>
          <a:bodyPr/>
          <a:lstStyle/>
          <a:p>
            <a:pPr algn="ctr"/>
            <a:r>
              <a:rPr lang="en-US" b="1" u="sng" dirty="0">
                <a:latin typeface="Century Gothic" panose="020B0502020202020204" pitchFamily="34" charset="0"/>
              </a:rPr>
              <a:t>Apocalyptic Imagery</a:t>
            </a:r>
          </a:p>
        </p:txBody>
      </p:sp>
      <p:sp>
        <p:nvSpPr>
          <p:cNvPr id="3" name="Content Placeholder 2">
            <a:extLst>
              <a:ext uri="{FF2B5EF4-FFF2-40B4-BE49-F238E27FC236}">
                <a16:creationId xmlns:a16="http://schemas.microsoft.com/office/drawing/2014/main" id="{CDABC9B4-BBFC-5E4B-BAC1-D51369DA870C}"/>
              </a:ext>
            </a:extLst>
          </p:cNvPr>
          <p:cNvSpPr>
            <a:spLocks noGrp="1"/>
          </p:cNvSpPr>
          <p:nvPr>
            <p:ph sz="half" idx="1"/>
          </p:nvPr>
        </p:nvSpPr>
        <p:spPr/>
        <p:txBody>
          <a:bodyPr>
            <a:normAutofit/>
          </a:bodyPr>
          <a:lstStyle/>
          <a:p>
            <a:pPr>
              <a:lnSpc>
                <a:spcPct val="100000"/>
              </a:lnSpc>
              <a:spcBef>
                <a:spcPts val="1800"/>
              </a:spcBef>
            </a:pPr>
            <a:r>
              <a:rPr lang="en-US" dirty="0"/>
              <a:t>Symbolic language</a:t>
            </a:r>
          </a:p>
          <a:p>
            <a:pPr>
              <a:lnSpc>
                <a:spcPct val="100000"/>
              </a:lnSpc>
              <a:spcBef>
                <a:spcPts val="1800"/>
              </a:spcBef>
            </a:pPr>
            <a:r>
              <a:rPr lang="en-US" dirty="0"/>
              <a:t>Revelation is symbolism on steroids!</a:t>
            </a:r>
          </a:p>
        </p:txBody>
      </p:sp>
      <p:sp>
        <p:nvSpPr>
          <p:cNvPr id="4" name="Content Placeholder 3">
            <a:extLst>
              <a:ext uri="{FF2B5EF4-FFF2-40B4-BE49-F238E27FC236}">
                <a16:creationId xmlns:a16="http://schemas.microsoft.com/office/drawing/2014/main" id="{6E9988D6-4C17-3B4A-B02A-6544E2CC27C1}"/>
              </a:ext>
            </a:extLst>
          </p:cNvPr>
          <p:cNvSpPr>
            <a:spLocks noGrp="1"/>
          </p:cNvSpPr>
          <p:nvPr>
            <p:ph sz="half" idx="2"/>
          </p:nvPr>
        </p:nvSpPr>
        <p:spPr/>
        <p:txBody>
          <a:bodyPr/>
          <a:lstStyle/>
          <a:p>
            <a:pPr>
              <a:lnSpc>
                <a:spcPct val="100000"/>
              </a:lnSpc>
              <a:spcBef>
                <a:spcPts val="1800"/>
              </a:spcBef>
            </a:pPr>
            <a:r>
              <a:rPr lang="en-US" dirty="0"/>
              <a:t>A verbal picture book, rather than a treatise</a:t>
            </a:r>
          </a:p>
          <a:p>
            <a:pPr>
              <a:lnSpc>
                <a:spcPct val="100000"/>
              </a:lnSpc>
              <a:spcBef>
                <a:spcPts val="1800"/>
              </a:spcBef>
            </a:pPr>
            <a:r>
              <a:rPr lang="en-US" dirty="0"/>
              <a:t>Pictorial richness!</a:t>
            </a:r>
          </a:p>
        </p:txBody>
      </p:sp>
      <p:pic>
        <p:nvPicPr>
          <p:cNvPr id="7170" name="Picture 2" descr="The four horsemen of the COVID-19 apocalypse | City Bible Forum">
            <a:extLst>
              <a:ext uri="{FF2B5EF4-FFF2-40B4-BE49-F238E27FC236}">
                <a16:creationId xmlns:a16="http://schemas.microsoft.com/office/drawing/2014/main" id="{9BEF3705-9E6D-524F-8DEC-9FDA4C5C68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68132"/>
            <a:ext cx="9144000" cy="3077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71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dissolv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dissolve">
                                      <p:cBhvr>
                                        <p:cTn id="2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763EC-043E-B040-86F9-706B395FA9C0}"/>
              </a:ext>
            </a:extLst>
          </p:cNvPr>
          <p:cNvSpPr>
            <a:spLocks noGrp="1"/>
          </p:cNvSpPr>
          <p:nvPr>
            <p:ph type="title"/>
          </p:nvPr>
        </p:nvSpPr>
        <p:spPr>
          <a:xfrm>
            <a:off x="628650" y="264645"/>
            <a:ext cx="7886700" cy="1325563"/>
          </a:xfrm>
        </p:spPr>
        <p:txBody>
          <a:bodyPr/>
          <a:lstStyle/>
          <a:p>
            <a:pPr algn="ctr"/>
            <a:r>
              <a:rPr lang="en-US" b="1" u="sng" dirty="0">
                <a:latin typeface="Century Gothic" panose="020B0502020202020204" pitchFamily="34" charset="0"/>
              </a:rPr>
              <a:t>Some Keys to Interpreting the Imagery of Revelation</a:t>
            </a:r>
          </a:p>
        </p:txBody>
      </p:sp>
      <p:sp>
        <p:nvSpPr>
          <p:cNvPr id="3" name="Content Placeholder 2">
            <a:extLst>
              <a:ext uri="{FF2B5EF4-FFF2-40B4-BE49-F238E27FC236}">
                <a16:creationId xmlns:a16="http://schemas.microsoft.com/office/drawing/2014/main" id="{881C2F60-658C-6847-8431-93B7B757DFC8}"/>
              </a:ext>
            </a:extLst>
          </p:cNvPr>
          <p:cNvSpPr>
            <a:spLocks noGrp="1"/>
          </p:cNvSpPr>
          <p:nvPr>
            <p:ph idx="1"/>
          </p:nvPr>
        </p:nvSpPr>
        <p:spPr>
          <a:xfrm>
            <a:off x="196572" y="1765338"/>
            <a:ext cx="4958234" cy="4745997"/>
          </a:xfrm>
        </p:spPr>
        <p:txBody>
          <a:bodyPr>
            <a:normAutofit fontScale="85000" lnSpcReduction="20000"/>
          </a:bodyPr>
          <a:lstStyle/>
          <a:p>
            <a:pPr marL="0" indent="0" algn="ctr">
              <a:buNone/>
            </a:pPr>
            <a:r>
              <a:rPr lang="en-US" i="1" dirty="0"/>
              <a:t>"The apocalyptic literature is marked by a highly dramatic quality whose language and style match the inexpressible scenes which it tries to portray. Such scenes cannot be portrayed in the sober language of common prose; they require for their expression the imaginative language of poetry. But it is poetry quite unlike the restrained language of the Old testament Scriptures. The apocalyptists give full reign to their imaginations in extravagant and exotic language and in imagery of a fantastic and bizarre kind. To such an extent is this true that symbolism may be said to be the language of apocalyptic." </a:t>
            </a:r>
            <a:r>
              <a:rPr lang="en-US" dirty="0"/>
              <a:t>(D.S. Russell)</a:t>
            </a:r>
          </a:p>
        </p:txBody>
      </p:sp>
      <p:pic>
        <p:nvPicPr>
          <p:cNvPr id="1026" name="Picture 2" descr="The Historical Meaning of Revelation 12: The Monday After the “Apocalypse”  – TaborBlog">
            <a:extLst>
              <a:ext uri="{FF2B5EF4-FFF2-40B4-BE49-F238E27FC236}">
                <a16:creationId xmlns:a16="http://schemas.microsoft.com/office/drawing/2014/main" id="{20069DFB-E293-BC4C-9F7D-A18796B4F7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50" r="9673"/>
          <a:stretch/>
        </p:blipFill>
        <p:spPr bwMode="auto">
          <a:xfrm>
            <a:off x="5255288" y="1765338"/>
            <a:ext cx="3587262" cy="4667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666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763EC-043E-B040-86F9-706B395FA9C0}"/>
              </a:ext>
            </a:extLst>
          </p:cNvPr>
          <p:cNvSpPr>
            <a:spLocks noGrp="1"/>
          </p:cNvSpPr>
          <p:nvPr>
            <p:ph type="title"/>
          </p:nvPr>
        </p:nvSpPr>
        <p:spPr>
          <a:xfrm>
            <a:off x="628650" y="264645"/>
            <a:ext cx="7886700" cy="1325563"/>
          </a:xfrm>
        </p:spPr>
        <p:txBody>
          <a:bodyPr/>
          <a:lstStyle/>
          <a:p>
            <a:pPr algn="ctr"/>
            <a:r>
              <a:rPr lang="en-US" b="1" u="sng" dirty="0">
                <a:latin typeface="Century Gothic" panose="020B0502020202020204" pitchFamily="34" charset="0"/>
              </a:rPr>
              <a:t>Some Keys to Interpreting the Imagery of Revelation</a:t>
            </a:r>
          </a:p>
        </p:txBody>
      </p:sp>
      <p:sp>
        <p:nvSpPr>
          <p:cNvPr id="3" name="Content Placeholder 2">
            <a:extLst>
              <a:ext uri="{FF2B5EF4-FFF2-40B4-BE49-F238E27FC236}">
                <a16:creationId xmlns:a16="http://schemas.microsoft.com/office/drawing/2014/main" id="{881C2F60-658C-6847-8431-93B7B757DFC8}"/>
              </a:ext>
            </a:extLst>
          </p:cNvPr>
          <p:cNvSpPr>
            <a:spLocks noGrp="1"/>
          </p:cNvSpPr>
          <p:nvPr>
            <p:ph idx="1"/>
          </p:nvPr>
        </p:nvSpPr>
        <p:spPr>
          <a:xfrm>
            <a:off x="196572" y="1845724"/>
            <a:ext cx="8786654" cy="2625791"/>
          </a:xfrm>
        </p:spPr>
        <p:txBody>
          <a:bodyPr>
            <a:normAutofit fontScale="85000" lnSpcReduction="20000"/>
          </a:bodyPr>
          <a:lstStyle/>
          <a:p>
            <a:pPr marL="0" indent="0" algn="ctr">
              <a:buNone/>
            </a:pPr>
            <a:r>
              <a:rPr lang="en-US" i="1" dirty="0"/>
              <a:t>". . . Revelation is addressed chiefly to the imagination. As the expositor reads the book, he must seek to see in his mind's eye the various episodes intense with drama, . . . . Unless the reader can do this, he will miss the greatest messages of Revelation. The man who has not, or has and refuses to use, a fertile imagination, will do well to leave this book alone. This book was written to yield its message by creating an impression, and this impression makes itself realized as one yields himself to the drama that is enacted before him on the stage in Asia Minor A.D. 90-96."  </a:t>
            </a:r>
            <a:r>
              <a:rPr lang="en-US" dirty="0"/>
              <a:t>(R. Summers)</a:t>
            </a:r>
          </a:p>
        </p:txBody>
      </p:sp>
      <p:pic>
        <p:nvPicPr>
          <p:cNvPr id="2050" name="Picture 2" descr="The Woman, the Dragon, and the Child -">
            <a:extLst>
              <a:ext uri="{FF2B5EF4-FFF2-40B4-BE49-F238E27FC236}">
                <a16:creationId xmlns:a16="http://schemas.microsoft.com/office/drawing/2014/main" id="{5864AC71-12EF-D147-9848-7A22AFC22E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99" y="4471515"/>
            <a:ext cx="9144000" cy="2380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734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81125-ED69-2C42-832D-F8D1E41D2976}"/>
              </a:ext>
            </a:extLst>
          </p:cNvPr>
          <p:cNvSpPr>
            <a:spLocks noGrp="1"/>
          </p:cNvSpPr>
          <p:nvPr>
            <p:ph type="title"/>
          </p:nvPr>
        </p:nvSpPr>
        <p:spPr/>
        <p:txBody>
          <a:bodyPr/>
          <a:lstStyle/>
          <a:p>
            <a:pPr algn="ctr"/>
            <a:r>
              <a:rPr lang="en-US" b="1" u="sng" dirty="0">
                <a:latin typeface="Century Gothic" panose="020B0502020202020204" pitchFamily="34" charset="0"/>
              </a:rPr>
              <a:t>Some Keys to Interpreting the Imagery of Revelation</a:t>
            </a:r>
          </a:p>
        </p:txBody>
      </p:sp>
      <p:sp>
        <p:nvSpPr>
          <p:cNvPr id="3" name="Content Placeholder 2">
            <a:extLst>
              <a:ext uri="{FF2B5EF4-FFF2-40B4-BE49-F238E27FC236}">
                <a16:creationId xmlns:a16="http://schemas.microsoft.com/office/drawing/2014/main" id="{CDABC9B4-BBFC-5E4B-BAC1-D51369DA870C}"/>
              </a:ext>
            </a:extLst>
          </p:cNvPr>
          <p:cNvSpPr>
            <a:spLocks noGrp="1"/>
          </p:cNvSpPr>
          <p:nvPr>
            <p:ph idx="1"/>
          </p:nvPr>
        </p:nvSpPr>
        <p:spPr>
          <a:xfrm>
            <a:off x="628650" y="1868993"/>
            <a:ext cx="7886700" cy="4508937"/>
          </a:xfrm>
        </p:spPr>
        <p:txBody>
          <a:bodyPr>
            <a:normAutofit/>
          </a:bodyPr>
          <a:lstStyle/>
          <a:p>
            <a:r>
              <a:rPr lang="en-US" dirty="0"/>
              <a:t>To understand the imagery in Revelation, one must understand the imagery as it was used in the Old Testament! (hundreds of OT allusions in Revelation)</a:t>
            </a:r>
          </a:p>
          <a:p>
            <a:pPr lvl="1"/>
            <a:r>
              <a:rPr lang="en-US" i="1" dirty="0"/>
              <a:t>“The book of Revelation is the most thoroughly Jewish in its language and imagery of any New Testament book. This book speaks not the language of Paul, but of the Old Testament prophets ...” </a:t>
            </a:r>
            <a:r>
              <a:rPr lang="en-US" dirty="0"/>
              <a:t>(</a:t>
            </a:r>
            <a:r>
              <a:rPr lang="en-US" i="1" dirty="0"/>
              <a:t>The Old Testament in the Book of Revelation,</a:t>
            </a:r>
            <a:r>
              <a:rPr lang="en-US" dirty="0"/>
              <a:t> p 22).</a:t>
            </a:r>
          </a:p>
          <a:p>
            <a:r>
              <a:rPr lang="en-US" dirty="0"/>
              <a:t>Focus on the BIG PICTURE!</a:t>
            </a:r>
          </a:p>
          <a:p>
            <a:r>
              <a:rPr lang="en-US" dirty="0"/>
              <a:t>Don’t focus on chronology; focus on the angles of perspective on the overall message</a:t>
            </a:r>
          </a:p>
        </p:txBody>
      </p:sp>
    </p:spTree>
    <p:extLst>
      <p:ext uri="{BB962C8B-B14F-4D97-AF65-F5344CB8AC3E}">
        <p14:creationId xmlns:p14="http://schemas.microsoft.com/office/powerpoint/2010/main" val="53983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3E8EC-515F-B044-AE4E-DDA5C0B03BBA}"/>
              </a:ext>
            </a:extLst>
          </p:cNvPr>
          <p:cNvSpPr>
            <a:spLocks noGrp="1"/>
          </p:cNvSpPr>
          <p:nvPr>
            <p:ph type="title"/>
          </p:nvPr>
        </p:nvSpPr>
        <p:spPr>
          <a:xfrm>
            <a:off x="628650" y="174208"/>
            <a:ext cx="7886700" cy="1325563"/>
          </a:xfrm>
        </p:spPr>
        <p:txBody>
          <a:bodyPr/>
          <a:lstStyle/>
          <a:p>
            <a:pPr algn="ctr"/>
            <a:r>
              <a:rPr lang="en-US" b="1" u="sng" dirty="0">
                <a:latin typeface="Century Gothic" panose="020B0502020202020204" pitchFamily="34" charset="0"/>
              </a:rPr>
              <a:t>The Overall Message</a:t>
            </a:r>
          </a:p>
        </p:txBody>
      </p:sp>
      <p:sp>
        <p:nvSpPr>
          <p:cNvPr id="3" name="Content Placeholder 2">
            <a:extLst>
              <a:ext uri="{FF2B5EF4-FFF2-40B4-BE49-F238E27FC236}">
                <a16:creationId xmlns:a16="http://schemas.microsoft.com/office/drawing/2014/main" id="{0C43303C-6B5D-E542-A276-0D5853B19C45}"/>
              </a:ext>
            </a:extLst>
          </p:cNvPr>
          <p:cNvSpPr>
            <a:spLocks noGrp="1"/>
          </p:cNvSpPr>
          <p:nvPr>
            <p:ph idx="1"/>
          </p:nvPr>
        </p:nvSpPr>
        <p:spPr>
          <a:xfrm>
            <a:off x="628650" y="1499771"/>
            <a:ext cx="7886700" cy="4351338"/>
          </a:xfrm>
        </p:spPr>
        <p:txBody>
          <a:bodyPr>
            <a:normAutofit/>
          </a:bodyPr>
          <a:lstStyle/>
          <a:p>
            <a:r>
              <a:rPr lang="en-US" sz="2400" dirty="0"/>
              <a:t>In spite of how things look from an earthly perspective, God’s people and their stand for righteousness will always be victorious and the enemies of God will be vanquished. </a:t>
            </a:r>
          </a:p>
          <a:p>
            <a:r>
              <a:rPr lang="en-US" sz="2400" dirty="0"/>
              <a:t>This does not mean God’s people won’t suffer, or that triumph will come quickly. But at the end of the day the rule of Christ and the church still stand – and where is Rome??</a:t>
            </a:r>
          </a:p>
          <a:p>
            <a:r>
              <a:rPr lang="en-US" sz="2400" dirty="0"/>
              <a:t>Just work toward a </a:t>
            </a:r>
            <a:r>
              <a:rPr lang="en-US" sz="2400" u="sng" dirty="0"/>
              <a:t>better</a:t>
            </a:r>
            <a:r>
              <a:rPr lang="en-US" sz="2400" dirty="0"/>
              <a:t> understanding in this class</a:t>
            </a:r>
          </a:p>
        </p:txBody>
      </p:sp>
      <p:pic>
        <p:nvPicPr>
          <p:cNvPr id="5122" name="Picture 2" descr="In the end; God Wins - Hope Church Newham">
            <a:extLst>
              <a:ext uri="{FF2B5EF4-FFF2-40B4-BE49-F238E27FC236}">
                <a16:creationId xmlns:a16="http://schemas.microsoft.com/office/drawing/2014/main" id="{7D2B4A4D-C80B-E147-8F01-25941AD1BF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263" b="19548"/>
          <a:stretch/>
        </p:blipFill>
        <p:spPr bwMode="auto">
          <a:xfrm>
            <a:off x="0" y="4491613"/>
            <a:ext cx="9144000" cy="2366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90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23B47-61C0-6A47-A778-338739ED4046}"/>
              </a:ext>
            </a:extLst>
          </p:cNvPr>
          <p:cNvSpPr>
            <a:spLocks noGrp="1"/>
          </p:cNvSpPr>
          <p:nvPr>
            <p:ph type="title"/>
          </p:nvPr>
        </p:nvSpPr>
        <p:spPr>
          <a:xfrm>
            <a:off x="70338" y="365126"/>
            <a:ext cx="9073661" cy="1325563"/>
          </a:xfrm>
        </p:spPr>
        <p:txBody>
          <a:bodyPr>
            <a:normAutofit/>
          </a:bodyPr>
          <a:lstStyle/>
          <a:p>
            <a:pPr algn="ctr"/>
            <a:r>
              <a:rPr lang="en-US" sz="4000" b="1" u="sng" dirty="0">
                <a:latin typeface="Century Gothic" panose="020B0502020202020204" pitchFamily="34" charset="0"/>
              </a:rPr>
              <a:t>Danger in Ignorance of Revelation</a:t>
            </a:r>
          </a:p>
        </p:txBody>
      </p:sp>
      <p:pic>
        <p:nvPicPr>
          <p:cNvPr id="8194" name="Picture 2">
            <a:extLst>
              <a:ext uri="{FF2B5EF4-FFF2-40B4-BE49-F238E27FC236}">
                <a16:creationId xmlns:a16="http://schemas.microsoft.com/office/drawing/2014/main" id="{123C990E-CCE6-F84A-8989-1DEB48FCD7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0412" y="1815261"/>
            <a:ext cx="2512089" cy="3225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E3F57C8-A041-414F-9E74-7B23159E7130}"/>
              </a:ext>
            </a:extLst>
          </p:cNvPr>
          <p:cNvSpPr txBox="1"/>
          <p:nvPr/>
        </p:nvSpPr>
        <p:spPr>
          <a:xfrm>
            <a:off x="6179456" y="5222987"/>
            <a:ext cx="2794000" cy="1200329"/>
          </a:xfrm>
          <a:prstGeom prst="rect">
            <a:avLst/>
          </a:prstGeom>
          <a:noFill/>
        </p:spPr>
        <p:txBody>
          <a:bodyPr wrap="square" rtlCol="0">
            <a:spAutoFit/>
          </a:bodyPr>
          <a:lstStyle/>
          <a:p>
            <a:pPr algn="ctr"/>
            <a:r>
              <a:rPr lang="en-US" sz="2400" dirty="0"/>
              <a:t>David Koresh and the Branch Davidians (1993)</a:t>
            </a:r>
          </a:p>
        </p:txBody>
      </p:sp>
      <p:sp>
        <p:nvSpPr>
          <p:cNvPr id="7" name="TextBox 6">
            <a:extLst>
              <a:ext uri="{FF2B5EF4-FFF2-40B4-BE49-F238E27FC236}">
                <a16:creationId xmlns:a16="http://schemas.microsoft.com/office/drawing/2014/main" id="{4949EC4F-6DBF-AC45-9961-37A3CEDB0D76}"/>
              </a:ext>
            </a:extLst>
          </p:cNvPr>
          <p:cNvSpPr txBox="1"/>
          <p:nvPr/>
        </p:nvSpPr>
        <p:spPr>
          <a:xfrm>
            <a:off x="311499" y="5374606"/>
            <a:ext cx="3215472" cy="830997"/>
          </a:xfrm>
          <a:prstGeom prst="rect">
            <a:avLst/>
          </a:prstGeom>
          <a:noFill/>
        </p:spPr>
        <p:txBody>
          <a:bodyPr wrap="square" rtlCol="0">
            <a:spAutoFit/>
          </a:bodyPr>
          <a:lstStyle/>
          <a:p>
            <a:pPr algn="ctr"/>
            <a:r>
              <a:rPr lang="en-US" sz="2400" dirty="0"/>
              <a:t>The Crusades </a:t>
            </a:r>
            <a:br>
              <a:rPr lang="en-US" sz="2400" dirty="0"/>
            </a:br>
            <a:r>
              <a:rPr lang="en-US" sz="2400" dirty="0"/>
              <a:t>(12</a:t>
            </a:r>
            <a:r>
              <a:rPr lang="en-US" sz="2400" baseline="30000" dirty="0"/>
              <a:t>th</a:t>
            </a:r>
            <a:r>
              <a:rPr lang="en-US" sz="2400" dirty="0"/>
              <a:t>-13</a:t>
            </a:r>
            <a:r>
              <a:rPr lang="en-US" sz="2400" baseline="30000" dirty="0"/>
              <a:t>th</a:t>
            </a:r>
            <a:r>
              <a:rPr lang="en-US" sz="2400" dirty="0"/>
              <a:t> centuries AD)</a:t>
            </a:r>
          </a:p>
        </p:txBody>
      </p:sp>
      <p:pic>
        <p:nvPicPr>
          <p:cNvPr id="8198" name="Picture 6" descr="Crusaders: An Epic History of the Wars for the Holy Lands review — a  sweeping, energetic history of the crusades | Culture | The Sunday Times">
            <a:extLst>
              <a:ext uri="{FF2B5EF4-FFF2-40B4-BE49-F238E27FC236}">
                <a16:creationId xmlns:a16="http://schemas.microsoft.com/office/drawing/2014/main" id="{840E02A0-E5FD-204D-B146-F69A93853E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499" y="1815261"/>
            <a:ext cx="3215472" cy="322580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a:extLst>
              <a:ext uri="{FF2B5EF4-FFF2-40B4-BE49-F238E27FC236}">
                <a16:creationId xmlns:a16="http://schemas.microsoft.com/office/drawing/2014/main" id="{D5E218DC-D005-7C43-9A07-1304349573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2677" y="1815261"/>
            <a:ext cx="2442029" cy="32258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37AF438-1917-774D-8709-95D92F2A2860}"/>
              </a:ext>
            </a:extLst>
          </p:cNvPr>
          <p:cNvSpPr txBox="1"/>
          <p:nvPr/>
        </p:nvSpPr>
        <p:spPr>
          <a:xfrm>
            <a:off x="3104940" y="5374605"/>
            <a:ext cx="3215472" cy="830997"/>
          </a:xfrm>
          <a:prstGeom prst="rect">
            <a:avLst/>
          </a:prstGeom>
          <a:noFill/>
        </p:spPr>
        <p:txBody>
          <a:bodyPr wrap="square" rtlCol="0">
            <a:spAutoFit/>
          </a:bodyPr>
          <a:lstStyle/>
          <a:p>
            <a:pPr algn="ctr"/>
            <a:r>
              <a:rPr lang="en-US" sz="2400" dirty="0"/>
              <a:t>Hal Lindsey</a:t>
            </a:r>
          </a:p>
          <a:p>
            <a:pPr algn="ctr"/>
            <a:r>
              <a:rPr lang="en-US" sz="2400" dirty="0"/>
              <a:t>(1970)</a:t>
            </a:r>
          </a:p>
        </p:txBody>
      </p:sp>
    </p:spTree>
    <p:extLst>
      <p:ext uri="{BB962C8B-B14F-4D97-AF65-F5344CB8AC3E}">
        <p14:creationId xmlns:p14="http://schemas.microsoft.com/office/powerpoint/2010/main" val="766623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8DDD5-7948-984A-831C-45052B6691B8}"/>
              </a:ext>
            </a:extLst>
          </p:cNvPr>
          <p:cNvSpPr>
            <a:spLocks noGrp="1"/>
          </p:cNvSpPr>
          <p:nvPr>
            <p:ph type="title"/>
          </p:nvPr>
        </p:nvSpPr>
        <p:spPr/>
        <p:txBody>
          <a:bodyPr/>
          <a:lstStyle/>
          <a:p>
            <a:pPr algn="ctr"/>
            <a:r>
              <a:rPr lang="en-US" b="1" u="sng" dirty="0">
                <a:latin typeface="Century Gothic" panose="020B0502020202020204" pitchFamily="34" charset="0"/>
              </a:rPr>
              <a:t>Putting Ourselves in the Original Readers’ Shoes</a:t>
            </a:r>
          </a:p>
        </p:txBody>
      </p:sp>
      <p:sp>
        <p:nvSpPr>
          <p:cNvPr id="4" name="Content Placeholder 3">
            <a:extLst>
              <a:ext uri="{FF2B5EF4-FFF2-40B4-BE49-F238E27FC236}">
                <a16:creationId xmlns:a16="http://schemas.microsoft.com/office/drawing/2014/main" id="{20366B5D-172C-BA4A-9F4C-103DB47D796B}"/>
              </a:ext>
            </a:extLst>
          </p:cNvPr>
          <p:cNvSpPr>
            <a:spLocks noGrp="1"/>
          </p:cNvSpPr>
          <p:nvPr>
            <p:ph sz="half" idx="1"/>
          </p:nvPr>
        </p:nvSpPr>
        <p:spPr>
          <a:xfrm>
            <a:off x="628650" y="1996446"/>
            <a:ext cx="3886200" cy="4351338"/>
          </a:xfrm>
        </p:spPr>
        <p:txBody>
          <a:bodyPr>
            <a:normAutofit fontScale="92500"/>
          </a:bodyPr>
          <a:lstStyle/>
          <a:p>
            <a:pPr marL="0" indent="0" algn="ctr">
              <a:buNone/>
            </a:pPr>
            <a:r>
              <a:rPr lang="en-US" i="1" dirty="0"/>
              <a:t>“the original readers lived in a time when the genre of apocalyptic was common and they had access to all kinds of material that reads very much like Revelation. To understand Revelation as they did, to read it with their eyes, means we must understand apocalyptic literature as they did” </a:t>
            </a:r>
            <a:r>
              <a:rPr lang="en-US" dirty="0"/>
              <a:t>(38).</a:t>
            </a:r>
          </a:p>
        </p:txBody>
      </p:sp>
      <p:pic>
        <p:nvPicPr>
          <p:cNvPr id="9220" name="Picture 4" descr="Understanding Apocalyptic Literature - A Guide to the Book of Revelation -  Florida College Online Bookstore">
            <a:extLst>
              <a:ext uri="{FF2B5EF4-FFF2-40B4-BE49-F238E27FC236}">
                <a16:creationId xmlns:a16="http://schemas.microsoft.com/office/drawing/2014/main" id="{DFB687A5-EA75-5B42-A6A8-F8B5833CB5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1428" y="1996447"/>
            <a:ext cx="299831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995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81125-ED69-2C42-832D-F8D1E41D2976}"/>
              </a:ext>
            </a:extLst>
          </p:cNvPr>
          <p:cNvSpPr>
            <a:spLocks noGrp="1"/>
          </p:cNvSpPr>
          <p:nvPr>
            <p:ph type="title"/>
          </p:nvPr>
        </p:nvSpPr>
        <p:spPr>
          <a:xfrm>
            <a:off x="266911" y="174208"/>
            <a:ext cx="5058714" cy="1325563"/>
          </a:xfrm>
        </p:spPr>
        <p:txBody>
          <a:bodyPr>
            <a:normAutofit/>
          </a:bodyPr>
          <a:lstStyle/>
          <a:p>
            <a:r>
              <a:rPr lang="en-US" sz="4000" b="1" u="sng" dirty="0">
                <a:latin typeface="Century Gothic" panose="020B0502020202020204" pitchFamily="34" charset="0"/>
              </a:rPr>
              <a:t>The “Apocalypse”</a:t>
            </a:r>
          </a:p>
        </p:txBody>
      </p:sp>
      <p:sp>
        <p:nvSpPr>
          <p:cNvPr id="3" name="Content Placeholder 2">
            <a:extLst>
              <a:ext uri="{FF2B5EF4-FFF2-40B4-BE49-F238E27FC236}">
                <a16:creationId xmlns:a16="http://schemas.microsoft.com/office/drawing/2014/main" id="{CDABC9B4-BBFC-5E4B-BAC1-D51369DA870C}"/>
              </a:ext>
            </a:extLst>
          </p:cNvPr>
          <p:cNvSpPr>
            <a:spLocks noGrp="1"/>
          </p:cNvSpPr>
          <p:nvPr>
            <p:ph idx="1"/>
          </p:nvPr>
        </p:nvSpPr>
        <p:spPr>
          <a:xfrm>
            <a:off x="266912" y="1416818"/>
            <a:ext cx="5058714" cy="5266974"/>
          </a:xfrm>
        </p:spPr>
        <p:txBody>
          <a:bodyPr>
            <a:normAutofit lnSpcReduction="10000"/>
          </a:bodyPr>
          <a:lstStyle/>
          <a:p>
            <a:pPr>
              <a:lnSpc>
                <a:spcPct val="100000"/>
              </a:lnSpc>
              <a:spcBef>
                <a:spcPts val="2400"/>
              </a:spcBef>
            </a:pPr>
            <a:r>
              <a:rPr lang="en-US" dirty="0"/>
              <a:t>From the Greek word </a:t>
            </a:r>
            <a:r>
              <a:rPr lang="en-US" dirty="0" err="1">
                <a:latin typeface="TekniaGreek" panose="02000503090000020004" pitchFamily="2" charset="77"/>
              </a:rPr>
              <a:t>ajpokavluyiV</a:t>
            </a:r>
            <a:endParaRPr lang="en-US" dirty="0">
              <a:latin typeface="TekniaGreek" panose="02000503090000020004" pitchFamily="2" charset="77"/>
            </a:endParaRPr>
          </a:p>
          <a:p>
            <a:pPr>
              <a:lnSpc>
                <a:spcPct val="100000"/>
              </a:lnSpc>
              <a:spcBef>
                <a:spcPts val="2400"/>
              </a:spcBef>
            </a:pPr>
            <a:r>
              <a:rPr lang="en-US" sz="2400" dirty="0"/>
              <a:t>Revelation 1:1 –</a:t>
            </a:r>
            <a:r>
              <a:rPr lang="en-US" sz="2400" dirty="0">
                <a:latin typeface="TekniaGreek" panose="02000503090000020004" pitchFamily="2" charset="77"/>
              </a:rPr>
              <a:t> =</a:t>
            </a:r>
            <a:r>
              <a:rPr lang="en-US" sz="2400" dirty="0" err="1">
                <a:latin typeface="TekniaGreek" panose="02000503090000020004" pitchFamily="2" charset="77"/>
              </a:rPr>
              <a:t>ApokavluyiV</a:t>
            </a:r>
            <a:r>
              <a:rPr lang="en-US" sz="2400" dirty="0">
                <a:latin typeface="TekniaGreek" panose="02000503090000020004" pitchFamily="2" charset="77"/>
              </a:rPr>
              <a:t> =</a:t>
            </a:r>
            <a:r>
              <a:rPr lang="en-US" sz="2400" dirty="0" err="1">
                <a:latin typeface="TekniaGreek" panose="02000503090000020004" pitchFamily="2" charset="77"/>
              </a:rPr>
              <a:t>Ihsou</a:t>
            </a:r>
            <a:r>
              <a:rPr lang="en-US" sz="2400" dirty="0">
                <a:latin typeface="TekniaGreek" panose="02000503090000020004" pitchFamily="2" charset="77"/>
              </a:rPr>
              <a:t>: </a:t>
            </a:r>
            <a:r>
              <a:rPr lang="en-US" sz="2400" dirty="0" err="1">
                <a:latin typeface="TekniaGreek" panose="02000503090000020004" pitchFamily="2" charset="77"/>
              </a:rPr>
              <a:t>Cristou</a:t>
            </a:r>
            <a:r>
              <a:rPr lang="en-US" sz="2400" dirty="0">
                <a:latin typeface="TekniaGreek" panose="02000503090000020004" pitchFamily="2" charset="77"/>
              </a:rPr>
              <a:t>: h}n e[</a:t>
            </a:r>
            <a:r>
              <a:rPr lang="en-US" sz="2400" dirty="0" err="1">
                <a:latin typeface="TekniaGreek" panose="02000503090000020004" pitchFamily="2" charset="77"/>
              </a:rPr>
              <a:t>dwken</a:t>
            </a:r>
            <a:r>
              <a:rPr lang="en-US" sz="2400" dirty="0">
                <a:latin typeface="TekniaGreek" panose="02000503090000020004" pitchFamily="2" charset="77"/>
              </a:rPr>
              <a:t> </a:t>
            </a:r>
            <a:r>
              <a:rPr lang="en-US" sz="2400" dirty="0" err="1">
                <a:latin typeface="TekniaGreek" panose="02000503090000020004" pitchFamily="2" charset="77"/>
              </a:rPr>
              <a:t>aujtw</a:t>
            </a:r>
            <a:r>
              <a:rPr lang="en-US" sz="2400" dirty="0">
                <a:latin typeface="TekniaGreek" panose="02000503090000020004" pitchFamily="2" charset="77"/>
              </a:rPr>
              <a:t>:/ </a:t>
            </a:r>
            <a:r>
              <a:rPr lang="en-US" sz="2400" dirty="0" err="1">
                <a:latin typeface="TekniaGreek" panose="02000503090000020004" pitchFamily="2" charset="77"/>
              </a:rPr>
              <a:t>oJ</a:t>
            </a:r>
            <a:r>
              <a:rPr lang="en-US" sz="2400" dirty="0">
                <a:latin typeface="TekniaGreek" panose="02000503090000020004" pitchFamily="2" charset="77"/>
              </a:rPr>
              <a:t> </a:t>
            </a:r>
            <a:r>
              <a:rPr lang="en-US" sz="2400" dirty="0" err="1">
                <a:latin typeface="TekniaGreek" panose="02000503090000020004" pitchFamily="2" charset="77"/>
              </a:rPr>
              <a:t>qeovV</a:t>
            </a:r>
            <a:r>
              <a:rPr lang="en-US" sz="2400" dirty="0">
                <a:latin typeface="TekniaGreek" panose="02000503090000020004" pitchFamily="2" charset="77"/>
              </a:rPr>
              <a:t> </a:t>
            </a:r>
            <a:r>
              <a:rPr lang="en-US" sz="2400" dirty="0" err="1">
                <a:latin typeface="TekniaGreek" panose="02000503090000020004" pitchFamily="2" charset="77"/>
              </a:rPr>
              <a:t>dei:xai</a:t>
            </a:r>
            <a:r>
              <a:rPr lang="en-US" sz="2400" dirty="0">
                <a:latin typeface="TekniaGreek" panose="02000503090000020004" pitchFamily="2" charset="77"/>
              </a:rPr>
              <a:t> </a:t>
            </a:r>
            <a:r>
              <a:rPr lang="en-US" sz="2400" dirty="0" err="1">
                <a:latin typeface="TekniaGreek" panose="02000503090000020004" pitchFamily="2" charset="77"/>
              </a:rPr>
              <a:t>toi:V</a:t>
            </a:r>
            <a:r>
              <a:rPr lang="en-US" sz="2400" dirty="0">
                <a:latin typeface="TekniaGreek" panose="02000503090000020004" pitchFamily="2" charset="77"/>
              </a:rPr>
              <a:t> </a:t>
            </a:r>
            <a:r>
              <a:rPr lang="en-US" sz="2400" dirty="0" err="1">
                <a:latin typeface="TekniaGreek" panose="02000503090000020004" pitchFamily="2" charset="77"/>
              </a:rPr>
              <a:t>douvloiV</a:t>
            </a:r>
            <a:r>
              <a:rPr lang="en-US" sz="2400" dirty="0">
                <a:latin typeface="TekniaGreek" panose="02000503090000020004" pitchFamily="2" charset="77"/>
              </a:rPr>
              <a:t> </a:t>
            </a:r>
            <a:r>
              <a:rPr lang="en-US" sz="2400" dirty="0" err="1">
                <a:latin typeface="TekniaGreek" panose="02000503090000020004" pitchFamily="2" charset="77"/>
              </a:rPr>
              <a:t>aujtou</a:t>
            </a:r>
            <a:r>
              <a:rPr lang="en-US" sz="2400" dirty="0">
                <a:latin typeface="TekniaGreek" panose="02000503090000020004" pitchFamily="2" charset="77"/>
              </a:rPr>
              <a:t>: a} </a:t>
            </a:r>
            <a:r>
              <a:rPr lang="en-US" sz="2400" dirty="0" err="1">
                <a:latin typeface="TekniaGreek" panose="02000503090000020004" pitchFamily="2" charset="77"/>
              </a:rPr>
              <a:t>dei</a:t>
            </a:r>
            <a:r>
              <a:rPr lang="en-US" sz="2400" dirty="0">
                <a:latin typeface="TekniaGreek" panose="02000503090000020004" pitchFamily="2" charset="77"/>
              </a:rPr>
              <a:t>: </a:t>
            </a:r>
            <a:r>
              <a:rPr lang="en-US" sz="2400" dirty="0" err="1">
                <a:latin typeface="TekniaGreek" panose="02000503090000020004" pitchFamily="2" charset="77"/>
              </a:rPr>
              <a:t>genevsqai</a:t>
            </a:r>
            <a:r>
              <a:rPr lang="en-US" sz="2400" dirty="0">
                <a:latin typeface="TekniaGreek" panose="02000503090000020004" pitchFamily="2" charset="77"/>
              </a:rPr>
              <a:t> </a:t>
            </a:r>
            <a:r>
              <a:rPr lang="en-US" sz="2400" dirty="0" err="1">
                <a:latin typeface="TekniaGreek" panose="02000503090000020004" pitchFamily="2" charset="77"/>
              </a:rPr>
              <a:t>ejn</a:t>
            </a:r>
            <a:r>
              <a:rPr lang="en-US" sz="2400" dirty="0">
                <a:latin typeface="TekniaGreek" panose="02000503090000020004" pitchFamily="2" charset="77"/>
              </a:rPr>
              <a:t> </a:t>
            </a:r>
            <a:r>
              <a:rPr lang="en-US" sz="2400" dirty="0" err="1">
                <a:latin typeface="TekniaGreek" panose="02000503090000020004" pitchFamily="2" charset="77"/>
              </a:rPr>
              <a:t>tavcei</a:t>
            </a:r>
            <a:r>
              <a:rPr lang="en-US" sz="2400" dirty="0">
                <a:latin typeface="TekniaGreek" panose="02000503090000020004" pitchFamily="2" charset="77"/>
              </a:rPr>
              <a:t> kai; </a:t>
            </a:r>
            <a:r>
              <a:rPr lang="en-US" sz="2400" dirty="0" err="1">
                <a:latin typeface="TekniaGreek" panose="02000503090000020004" pitchFamily="2" charset="77"/>
              </a:rPr>
              <a:t>ejshvmanen</a:t>
            </a:r>
            <a:r>
              <a:rPr lang="en-US" sz="2400" dirty="0">
                <a:latin typeface="TekniaGreek" panose="02000503090000020004" pitchFamily="2" charset="77"/>
              </a:rPr>
              <a:t> </a:t>
            </a:r>
            <a:r>
              <a:rPr lang="en-US" sz="2400" dirty="0" err="1">
                <a:latin typeface="TekniaGreek" panose="02000503090000020004" pitchFamily="2" charset="77"/>
              </a:rPr>
              <a:t>ajposteivlaV</a:t>
            </a:r>
            <a:r>
              <a:rPr lang="en-US" sz="2400" dirty="0">
                <a:latin typeface="TekniaGreek" panose="02000503090000020004" pitchFamily="2" charset="77"/>
              </a:rPr>
              <a:t> </a:t>
            </a:r>
            <a:r>
              <a:rPr lang="en-US" sz="2400" dirty="0" err="1">
                <a:latin typeface="TekniaGreek" panose="02000503090000020004" pitchFamily="2" charset="77"/>
              </a:rPr>
              <a:t>dia</a:t>
            </a:r>
            <a:r>
              <a:rPr lang="en-US" sz="2400" dirty="0">
                <a:latin typeface="TekniaGreek" panose="02000503090000020004" pitchFamily="2" charset="77"/>
              </a:rPr>
              <a:t>; </a:t>
            </a:r>
            <a:r>
              <a:rPr lang="en-US" sz="2400" dirty="0" err="1">
                <a:latin typeface="TekniaGreek" panose="02000503090000020004" pitchFamily="2" charset="77"/>
              </a:rPr>
              <a:t>tou</a:t>
            </a:r>
            <a:r>
              <a:rPr lang="en-US" sz="2400" dirty="0">
                <a:latin typeface="TekniaGreek" panose="02000503090000020004" pitchFamily="2" charset="77"/>
              </a:rPr>
              <a:t>: </a:t>
            </a:r>
            <a:r>
              <a:rPr lang="en-US" sz="2400" dirty="0" err="1">
                <a:latin typeface="TekniaGreek" panose="02000503090000020004" pitchFamily="2" charset="77"/>
              </a:rPr>
              <a:t>ajggevlou</a:t>
            </a:r>
            <a:r>
              <a:rPr lang="en-US" sz="2400" dirty="0">
                <a:latin typeface="TekniaGreek" panose="02000503090000020004" pitchFamily="2" charset="77"/>
              </a:rPr>
              <a:t> </a:t>
            </a:r>
            <a:r>
              <a:rPr lang="en-US" sz="2400" dirty="0" err="1">
                <a:latin typeface="TekniaGreek" panose="02000503090000020004" pitchFamily="2" charset="77"/>
              </a:rPr>
              <a:t>aujtou</a:t>
            </a:r>
            <a:r>
              <a:rPr lang="en-US" sz="2400" dirty="0">
                <a:latin typeface="TekniaGreek" panose="02000503090000020004" pitchFamily="2" charset="77"/>
              </a:rPr>
              <a:t>: </a:t>
            </a:r>
            <a:r>
              <a:rPr lang="en-US" sz="2400" dirty="0" err="1">
                <a:latin typeface="TekniaGreek" panose="02000503090000020004" pitchFamily="2" charset="77"/>
              </a:rPr>
              <a:t>tw</a:t>
            </a:r>
            <a:r>
              <a:rPr lang="en-US" sz="2400" dirty="0">
                <a:latin typeface="TekniaGreek" panose="02000503090000020004" pitchFamily="2" charset="77"/>
              </a:rPr>
              <a:t>:/ </a:t>
            </a:r>
            <a:r>
              <a:rPr lang="en-US" sz="2400" dirty="0" err="1">
                <a:latin typeface="TekniaGreek" panose="02000503090000020004" pitchFamily="2" charset="77"/>
              </a:rPr>
              <a:t>douvlw</a:t>
            </a:r>
            <a:r>
              <a:rPr lang="en-US" sz="2400" dirty="0">
                <a:latin typeface="TekniaGreek" panose="02000503090000020004" pitchFamily="2" charset="77"/>
              </a:rPr>
              <a:t>/ </a:t>
            </a:r>
            <a:r>
              <a:rPr lang="en-US" sz="2400" dirty="0" err="1">
                <a:latin typeface="TekniaGreek" panose="02000503090000020004" pitchFamily="2" charset="77"/>
              </a:rPr>
              <a:t>aujtou</a:t>
            </a:r>
            <a:r>
              <a:rPr lang="en-US" sz="2400" dirty="0">
                <a:latin typeface="TekniaGreek" panose="02000503090000020004" pitchFamily="2" charset="77"/>
              </a:rPr>
              <a:t>: </a:t>
            </a:r>
            <a:r>
              <a:rPr lang="en-US" sz="2400" dirty="0" err="1">
                <a:latin typeface="TekniaGreek" panose="02000503090000020004" pitchFamily="2" charset="77"/>
              </a:rPr>
              <a:t>jIwavnnh</a:t>
            </a:r>
            <a:r>
              <a:rPr lang="en-US" sz="2400" dirty="0">
                <a:latin typeface="TekniaGreek" panose="02000503090000020004" pitchFamily="2" charset="77"/>
              </a:rPr>
              <a:t>/</a:t>
            </a:r>
          </a:p>
          <a:p>
            <a:pPr>
              <a:lnSpc>
                <a:spcPct val="100000"/>
              </a:lnSpc>
              <a:spcBef>
                <a:spcPts val="2400"/>
              </a:spcBef>
            </a:pPr>
            <a:r>
              <a:rPr lang="en-US" dirty="0"/>
              <a:t>The book is meant to be an unveiling (contrary to how it is viewed in the world today)</a:t>
            </a:r>
          </a:p>
        </p:txBody>
      </p:sp>
      <p:pic>
        <p:nvPicPr>
          <p:cNvPr id="3074" name="Picture 2" descr="Catastrophes of biblical proportions: why the apocalypse is back | by STEPS  Centre | Medium">
            <a:extLst>
              <a:ext uri="{FF2B5EF4-FFF2-40B4-BE49-F238E27FC236}">
                <a16:creationId xmlns:a16="http://schemas.microsoft.com/office/drawing/2014/main" id="{4723C5B5-81E3-9746-B9D6-DEDC2E52AA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0483" y="4632291"/>
            <a:ext cx="3516923" cy="222571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he Cloisters Apocalypse | Bible art, Medieval art, Apocalypse bible">
            <a:extLst>
              <a:ext uri="{FF2B5EF4-FFF2-40B4-BE49-F238E27FC236}">
                <a16:creationId xmlns:a16="http://schemas.microsoft.com/office/drawing/2014/main" id="{38636308-594A-3A4E-BE75-F162A9586A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887" b="9890"/>
          <a:stretch/>
        </p:blipFill>
        <p:spPr bwMode="auto">
          <a:xfrm>
            <a:off x="5633889" y="2321169"/>
            <a:ext cx="3513517" cy="230445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8DD6D72E-4280-4647-988D-815EC721B0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3671" y="-1"/>
            <a:ext cx="3516923" cy="2304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54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81125-ED69-2C42-832D-F8D1E41D2976}"/>
              </a:ext>
            </a:extLst>
          </p:cNvPr>
          <p:cNvSpPr>
            <a:spLocks noGrp="1"/>
          </p:cNvSpPr>
          <p:nvPr>
            <p:ph type="title"/>
          </p:nvPr>
        </p:nvSpPr>
        <p:spPr/>
        <p:txBody>
          <a:bodyPr/>
          <a:lstStyle/>
          <a:p>
            <a:pPr algn="ctr"/>
            <a:r>
              <a:rPr lang="en-US" b="1" u="sng" dirty="0">
                <a:latin typeface="Century Gothic" panose="020B0502020202020204" pitchFamily="34" charset="0"/>
              </a:rPr>
              <a:t>The Apocalyptic Worldview</a:t>
            </a:r>
          </a:p>
        </p:txBody>
      </p:sp>
      <p:sp>
        <p:nvSpPr>
          <p:cNvPr id="3" name="Content Placeholder 2">
            <a:extLst>
              <a:ext uri="{FF2B5EF4-FFF2-40B4-BE49-F238E27FC236}">
                <a16:creationId xmlns:a16="http://schemas.microsoft.com/office/drawing/2014/main" id="{CDABC9B4-BBFC-5E4B-BAC1-D51369DA870C}"/>
              </a:ext>
            </a:extLst>
          </p:cNvPr>
          <p:cNvSpPr>
            <a:spLocks noGrp="1"/>
          </p:cNvSpPr>
          <p:nvPr>
            <p:ph idx="1"/>
          </p:nvPr>
        </p:nvSpPr>
        <p:spPr>
          <a:xfrm>
            <a:off x="628650" y="1825624"/>
            <a:ext cx="7886700" cy="4667249"/>
          </a:xfrm>
        </p:spPr>
        <p:txBody>
          <a:bodyPr>
            <a:normAutofit lnSpcReduction="10000"/>
          </a:bodyPr>
          <a:lstStyle/>
          <a:p>
            <a:pPr>
              <a:lnSpc>
                <a:spcPct val="100000"/>
              </a:lnSpc>
              <a:spcBef>
                <a:spcPts val="1200"/>
              </a:spcBef>
            </a:pPr>
            <a:r>
              <a:rPr lang="en-US" dirty="0"/>
              <a:t>A way of viewing God’s interaction with the world</a:t>
            </a:r>
          </a:p>
          <a:p>
            <a:pPr>
              <a:lnSpc>
                <a:spcPct val="100000"/>
              </a:lnSpc>
              <a:spcBef>
                <a:spcPts val="1200"/>
              </a:spcBef>
            </a:pPr>
            <a:r>
              <a:rPr lang="en-US" dirty="0"/>
              <a:t>Key ideas:</a:t>
            </a:r>
          </a:p>
          <a:p>
            <a:pPr lvl="1">
              <a:lnSpc>
                <a:spcPct val="100000"/>
              </a:lnSpc>
              <a:spcBef>
                <a:spcPts val="1200"/>
              </a:spcBef>
            </a:pPr>
            <a:r>
              <a:rPr lang="en-US" dirty="0"/>
              <a:t>The old existing order of things has become corrupted and is even hostile to God and his people – evil reigns over God’s creation; no hope in politics or history</a:t>
            </a:r>
          </a:p>
          <a:p>
            <a:pPr lvl="1">
              <a:lnSpc>
                <a:spcPct val="100000"/>
              </a:lnSpc>
              <a:spcBef>
                <a:spcPts val="1200"/>
              </a:spcBef>
            </a:pPr>
            <a:r>
              <a:rPr lang="en-US" dirty="0"/>
              <a:t>God will act in a dramatic way; opposite of deism</a:t>
            </a:r>
          </a:p>
          <a:p>
            <a:pPr lvl="1">
              <a:lnSpc>
                <a:spcPct val="100000"/>
              </a:lnSpc>
              <a:spcBef>
                <a:spcPts val="1200"/>
              </a:spcBef>
            </a:pPr>
            <a:r>
              <a:rPr lang="en-US" dirty="0"/>
              <a:t>The old, corrupted order will be superseded; wrongs will be set right, wickedness will be judged/defeated</a:t>
            </a:r>
          </a:p>
          <a:p>
            <a:pPr lvl="1">
              <a:lnSpc>
                <a:spcPct val="100000"/>
              </a:lnSpc>
              <a:spcBef>
                <a:spcPts val="1200"/>
              </a:spcBef>
            </a:pPr>
            <a:r>
              <a:rPr lang="en-US" dirty="0"/>
              <a:t>Righteousness will be manifested</a:t>
            </a:r>
          </a:p>
          <a:p>
            <a:pPr lvl="1">
              <a:lnSpc>
                <a:spcPct val="100000"/>
              </a:lnSpc>
              <a:spcBef>
                <a:spcPts val="1200"/>
              </a:spcBef>
            </a:pPr>
            <a:r>
              <a:rPr lang="en-US" dirty="0"/>
              <a:t>A new order will be established/victorious over the old</a:t>
            </a:r>
          </a:p>
        </p:txBody>
      </p:sp>
    </p:spTree>
    <p:extLst>
      <p:ext uri="{BB962C8B-B14F-4D97-AF65-F5344CB8AC3E}">
        <p14:creationId xmlns:p14="http://schemas.microsoft.com/office/powerpoint/2010/main" val="401695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81125-ED69-2C42-832D-F8D1E41D2976}"/>
              </a:ext>
            </a:extLst>
          </p:cNvPr>
          <p:cNvSpPr>
            <a:spLocks noGrp="1"/>
          </p:cNvSpPr>
          <p:nvPr>
            <p:ph type="title"/>
          </p:nvPr>
        </p:nvSpPr>
        <p:spPr>
          <a:xfrm>
            <a:off x="297054" y="-52083"/>
            <a:ext cx="4978330" cy="1325563"/>
          </a:xfrm>
        </p:spPr>
        <p:txBody>
          <a:bodyPr>
            <a:normAutofit/>
          </a:bodyPr>
          <a:lstStyle/>
          <a:p>
            <a:pPr algn="ctr"/>
            <a:r>
              <a:rPr lang="en-US" sz="3200" b="1" u="sng" dirty="0">
                <a:latin typeface="Century Gothic" panose="020B0502020202020204" pitchFamily="34" charset="0"/>
              </a:rPr>
              <a:t>Apocalyptic Examples</a:t>
            </a:r>
          </a:p>
        </p:txBody>
      </p:sp>
      <p:sp>
        <p:nvSpPr>
          <p:cNvPr id="3" name="Content Placeholder 2">
            <a:extLst>
              <a:ext uri="{FF2B5EF4-FFF2-40B4-BE49-F238E27FC236}">
                <a16:creationId xmlns:a16="http://schemas.microsoft.com/office/drawing/2014/main" id="{CDABC9B4-BBFC-5E4B-BAC1-D51369DA870C}"/>
              </a:ext>
            </a:extLst>
          </p:cNvPr>
          <p:cNvSpPr>
            <a:spLocks noGrp="1"/>
          </p:cNvSpPr>
          <p:nvPr>
            <p:ph idx="1"/>
          </p:nvPr>
        </p:nvSpPr>
        <p:spPr>
          <a:xfrm>
            <a:off x="297054" y="1085222"/>
            <a:ext cx="4978330" cy="5576835"/>
          </a:xfrm>
        </p:spPr>
        <p:txBody>
          <a:bodyPr>
            <a:normAutofit fontScale="77500" lnSpcReduction="20000"/>
          </a:bodyPr>
          <a:lstStyle/>
          <a:p>
            <a:pPr>
              <a:lnSpc>
                <a:spcPct val="110000"/>
              </a:lnSpc>
              <a:spcBef>
                <a:spcPts val="1800"/>
              </a:spcBef>
            </a:pPr>
            <a:r>
              <a:rPr lang="en-US" u="sng" dirty="0"/>
              <a:t>Events</a:t>
            </a:r>
            <a:r>
              <a:rPr lang="en-US" dirty="0"/>
              <a:t>: The Flood </a:t>
            </a:r>
          </a:p>
          <a:p>
            <a:pPr>
              <a:lnSpc>
                <a:spcPct val="110000"/>
              </a:lnSpc>
              <a:spcBef>
                <a:spcPts val="1800"/>
              </a:spcBef>
            </a:pPr>
            <a:r>
              <a:rPr lang="en-US" u="sng" dirty="0"/>
              <a:t>Books</a:t>
            </a:r>
            <a:r>
              <a:rPr lang="en-US" dirty="0"/>
              <a:t>: Daniel, Ezekiel, Isaiah, Zechariah</a:t>
            </a:r>
          </a:p>
          <a:p>
            <a:pPr>
              <a:lnSpc>
                <a:spcPct val="110000"/>
              </a:lnSpc>
              <a:spcBef>
                <a:spcPts val="1800"/>
              </a:spcBef>
            </a:pPr>
            <a:r>
              <a:rPr lang="en-US" u="sng" dirty="0"/>
              <a:t>Teachings</a:t>
            </a:r>
            <a:r>
              <a:rPr lang="en-US" dirty="0"/>
              <a:t>: Matthew 24 </a:t>
            </a:r>
          </a:p>
          <a:p>
            <a:pPr>
              <a:lnSpc>
                <a:spcPct val="110000"/>
              </a:lnSpc>
              <a:spcBef>
                <a:spcPts val="1800"/>
              </a:spcBef>
            </a:pPr>
            <a:r>
              <a:rPr lang="en-US" u="sng" dirty="0"/>
              <a:t>Various New Testament Passages</a:t>
            </a:r>
            <a:r>
              <a:rPr lang="en-US" dirty="0"/>
              <a:t>: Romans 2:16; 16:20; 1 Corinthians 10:5; Galatians 4:4-5; Ephesians 2:5-6; 6:12; Hebrews 3-4 (cf. Psalm 95)</a:t>
            </a:r>
          </a:p>
          <a:p>
            <a:pPr>
              <a:lnSpc>
                <a:spcPct val="110000"/>
              </a:lnSpc>
              <a:spcBef>
                <a:spcPts val="1800"/>
              </a:spcBef>
            </a:pPr>
            <a:r>
              <a:rPr lang="en-US" u="sng" dirty="0"/>
              <a:t>Non-Biblical Examples</a:t>
            </a:r>
            <a:r>
              <a:rPr lang="en-US" dirty="0"/>
              <a:t>: Enoch, Assumption of Moses, Apocalypse of Baruch, 2 Esdras, Testaments of the 12 Patriarchs, Sibylline Oracles, Book of Jubilees, Shepherd of </a:t>
            </a:r>
            <a:r>
              <a:rPr lang="en-US" dirty="0" err="1"/>
              <a:t>Hermas</a:t>
            </a:r>
            <a:endParaRPr lang="en-US" dirty="0"/>
          </a:p>
          <a:p>
            <a:pPr>
              <a:lnSpc>
                <a:spcPct val="110000"/>
              </a:lnSpc>
              <a:spcBef>
                <a:spcPts val="1800"/>
              </a:spcBef>
            </a:pPr>
            <a:r>
              <a:rPr lang="en-US" u="sng" dirty="0"/>
              <a:t>Hymns</a:t>
            </a:r>
            <a:r>
              <a:rPr lang="en-US" dirty="0"/>
              <a:t>: Glory, Glory, Hallelujah; Battle Hymn of the Republic</a:t>
            </a:r>
          </a:p>
        </p:txBody>
      </p:sp>
      <p:pic>
        <p:nvPicPr>
          <p:cNvPr id="4098" name="Picture 2" descr="Numbers1317.org - School Preparing Intelligent Educated Survivors | Bible  art, Bible pictures, Bible illustrations">
            <a:extLst>
              <a:ext uri="{FF2B5EF4-FFF2-40B4-BE49-F238E27FC236}">
                <a16:creationId xmlns:a16="http://schemas.microsoft.com/office/drawing/2014/main" id="{CC5FB64D-3D18-264E-9F80-BE265423A9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6062" y="0"/>
            <a:ext cx="372793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32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81125-ED69-2C42-832D-F8D1E41D2976}"/>
              </a:ext>
            </a:extLst>
          </p:cNvPr>
          <p:cNvSpPr>
            <a:spLocks noGrp="1"/>
          </p:cNvSpPr>
          <p:nvPr>
            <p:ph type="title"/>
          </p:nvPr>
        </p:nvSpPr>
        <p:spPr>
          <a:xfrm>
            <a:off x="628650" y="234499"/>
            <a:ext cx="7886700" cy="1325563"/>
          </a:xfrm>
        </p:spPr>
        <p:txBody>
          <a:bodyPr/>
          <a:lstStyle/>
          <a:p>
            <a:pPr algn="ctr"/>
            <a:r>
              <a:rPr lang="en-US" b="1" u="sng" dirty="0">
                <a:latin typeface="Century Gothic" panose="020B0502020202020204" pitchFamily="34" charset="0"/>
              </a:rPr>
              <a:t>Characteristics of Apocalyptic Writings</a:t>
            </a:r>
          </a:p>
        </p:txBody>
      </p:sp>
      <p:sp>
        <p:nvSpPr>
          <p:cNvPr id="3" name="Content Placeholder 2">
            <a:extLst>
              <a:ext uri="{FF2B5EF4-FFF2-40B4-BE49-F238E27FC236}">
                <a16:creationId xmlns:a16="http://schemas.microsoft.com/office/drawing/2014/main" id="{CDABC9B4-BBFC-5E4B-BAC1-D51369DA870C}"/>
              </a:ext>
            </a:extLst>
          </p:cNvPr>
          <p:cNvSpPr>
            <a:spLocks noGrp="1"/>
          </p:cNvSpPr>
          <p:nvPr>
            <p:ph idx="1"/>
          </p:nvPr>
        </p:nvSpPr>
        <p:spPr>
          <a:xfrm>
            <a:off x="628650" y="1825624"/>
            <a:ext cx="7886700" cy="4667249"/>
          </a:xfrm>
        </p:spPr>
        <p:txBody>
          <a:bodyPr>
            <a:normAutofit fontScale="92500" lnSpcReduction="10000"/>
          </a:bodyPr>
          <a:lstStyle/>
          <a:p>
            <a:r>
              <a:rPr lang="en-US" i="1" dirty="0"/>
              <a:t>Produced in times of perceived crisis and conflict</a:t>
            </a:r>
          </a:p>
          <a:p>
            <a:pPr lvl="1"/>
            <a:r>
              <a:rPr lang="en-US" dirty="0"/>
              <a:t>A response to the bewilderment of people because confusion brings fear, disorientation, tests faith, etc.</a:t>
            </a:r>
          </a:p>
          <a:p>
            <a:pPr lvl="1"/>
            <a:r>
              <a:rPr lang="en-US" dirty="0"/>
              <a:t>A defense of God’s goodness (e.g., 6:9-11)</a:t>
            </a:r>
          </a:p>
          <a:p>
            <a:r>
              <a:rPr lang="en-US" i="1" dirty="0"/>
              <a:t>Presents information in the form of a story</a:t>
            </a:r>
          </a:p>
          <a:p>
            <a:pPr lvl="1"/>
            <a:r>
              <a:rPr lang="en-US" dirty="0"/>
              <a:t>Not a strict chronology (overlooked by many views)</a:t>
            </a:r>
          </a:p>
          <a:p>
            <a:pPr lvl="1"/>
            <a:r>
              <a:rPr lang="en-US" dirty="0"/>
              <a:t>Can be a progressive revelation, telling the same story multiple times with different details</a:t>
            </a:r>
          </a:p>
          <a:p>
            <a:r>
              <a:rPr lang="en-US" i="1" dirty="0"/>
              <a:t>Highly symbolic and depends on figurative language</a:t>
            </a:r>
          </a:p>
          <a:p>
            <a:pPr lvl="1"/>
            <a:r>
              <a:rPr lang="en-US" dirty="0"/>
              <a:t>Emphasis heightens the sense of crisis and resolution</a:t>
            </a:r>
          </a:p>
          <a:p>
            <a:pPr lvl="1"/>
            <a:r>
              <a:rPr lang="en-US" dirty="0"/>
              <a:t>Imparts a sense of the cosmic dimensions of the struggle (e.g., Daniel 10:13; Revelation 12:7-10)</a:t>
            </a:r>
          </a:p>
          <a:p>
            <a:pPr lvl="1"/>
            <a:r>
              <a:rPr lang="en-US" dirty="0"/>
              <a:t>Shocks the faithful to see the world as it really is (e.g., 1:17f)</a:t>
            </a:r>
          </a:p>
        </p:txBody>
      </p:sp>
    </p:spTree>
    <p:extLst>
      <p:ext uri="{BB962C8B-B14F-4D97-AF65-F5344CB8AC3E}">
        <p14:creationId xmlns:p14="http://schemas.microsoft.com/office/powerpoint/2010/main" val="129815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dissolve">
                                      <p:cBhvr>
                                        <p:cTn id="29" dur="500"/>
                                        <p:tgtEl>
                                          <p:spTgt spid="3">
                                            <p:txEl>
                                              <p:pRg st="6" end="6"/>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dissolve">
                                      <p:cBhvr>
                                        <p:cTn id="32" dur="500"/>
                                        <p:tgtEl>
                                          <p:spTgt spid="3">
                                            <p:txEl>
                                              <p:pRg st="7" end="7"/>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dissolve">
                                      <p:cBhvr>
                                        <p:cTn id="35" dur="500"/>
                                        <p:tgtEl>
                                          <p:spTgt spid="3">
                                            <p:txEl>
                                              <p:pRg st="8" end="8"/>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dissolve">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81125-ED69-2C42-832D-F8D1E41D2976}"/>
              </a:ext>
            </a:extLst>
          </p:cNvPr>
          <p:cNvSpPr>
            <a:spLocks noGrp="1"/>
          </p:cNvSpPr>
          <p:nvPr>
            <p:ph type="title"/>
          </p:nvPr>
        </p:nvSpPr>
        <p:spPr>
          <a:xfrm>
            <a:off x="628650" y="234499"/>
            <a:ext cx="7886700" cy="1325563"/>
          </a:xfrm>
        </p:spPr>
        <p:txBody>
          <a:bodyPr/>
          <a:lstStyle/>
          <a:p>
            <a:pPr algn="ctr"/>
            <a:r>
              <a:rPr lang="en-US" b="1" u="sng" dirty="0">
                <a:latin typeface="Century Gothic" panose="020B0502020202020204" pitchFamily="34" charset="0"/>
              </a:rPr>
              <a:t>Characteristics of Apocalyptic Writings</a:t>
            </a:r>
          </a:p>
        </p:txBody>
      </p:sp>
      <p:sp>
        <p:nvSpPr>
          <p:cNvPr id="3" name="Content Placeholder 2">
            <a:extLst>
              <a:ext uri="{FF2B5EF4-FFF2-40B4-BE49-F238E27FC236}">
                <a16:creationId xmlns:a16="http://schemas.microsoft.com/office/drawing/2014/main" id="{CDABC9B4-BBFC-5E4B-BAC1-D51369DA870C}"/>
              </a:ext>
            </a:extLst>
          </p:cNvPr>
          <p:cNvSpPr>
            <a:spLocks noGrp="1"/>
          </p:cNvSpPr>
          <p:nvPr>
            <p:ph idx="1"/>
          </p:nvPr>
        </p:nvSpPr>
        <p:spPr>
          <a:xfrm>
            <a:off x="427690" y="1825624"/>
            <a:ext cx="8334480" cy="4667249"/>
          </a:xfrm>
        </p:spPr>
        <p:txBody>
          <a:bodyPr>
            <a:normAutofit fontScale="92500" lnSpcReduction="10000"/>
          </a:bodyPr>
          <a:lstStyle/>
          <a:p>
            <a:r>
              <a:rPr lang="en-US" i="1" dirty="0"/>
              <a:t>The symbolic story reveals truths or outcomes that are otherwise unknown</a:t>
            </a:r>
          </a:p>
          <a:p>
            <a:pPr lvl="1"/>
            <a:r>
              <a:rPr lang="en-US" dirty="0"/>
              <a:t>Prophecy in a sense (1:3; 22:7, 10, 18, 19), but more than ordinary prophecy</a:t>
            </a:r>
          </a:p>
          <a:p>
            <a:pPr lvl="1"/>
            <a:r>
              <a:rPr lang="en-US" dirty="0"/>
              <a:t>A message from a heavenly messenger or visions/dreams to a human recipient; often interpreted by the heavenly messenger (e.g., 5:2; 10:1, 9; 17:7; 19:9; 22:6)</a:t>
            </a:r>
          </a:p>
          <a:p>
            <a:r>
              <a:rPr lang="en-US" i="1" dirty="0"/>
              <a:t>The revelation presents a view of the heavenly realm, its realities and activities</a:t>
            </a:r>
          </a:p>
          <a:p>
            <a:pPr lvl="1"/>
            <a:r>
              <a:rPr lang="en-US" dirty="0"/>
              <a:t>A big picture view behind the scenes (e.g., chapters 4-5)</a:t>
            </a:r>
          </a:p>
          <a:p>
            <a:r>
              <a:rPr lang="en-US" i="1" dirty="0"/>
              <a:t>The view of the heavenly realm provides a perspective on the present sufferings, crisis, and conflict</a:t>
            </a:r>
          </a:p>
          <a:p>
            <a:pPr lvl="1"/>
            <a:r>
              <a:rPr lang="en-US" dirty="0"/>
              <a:t>This perspective is meant to help readers cope and endure (2:7, 11, 17, 26; 3:5, 12, 21; 21:7)</a:t>
            </a:r>
          </a:p>
        </p:txBody>
      </p:sp>
    </p:spTree>
    <p:extLst>
      <p:ext uri="{BB962C8B-B14F-4D97-AF65-F5344CB8AC3E}">
        <p14:creationId xmlns:p14="http://schemas.microsoft.com/office/powerpoint/2010/main" val="11243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500"/>
                                        <p:tgtEl>
                                          <p:spTgt spid="3">
                                            <p:txEl>
                                              <p:pRg st="5" end="5"/>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dissolv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81125-ED69-2C42-832D-F8D1E41D2976}"/>
              </a:ext>
            </a:extLst>
          </p:cNvPr>
          <p:cNvSpPr>
            <a:spLocks noGrp="1"/>
          </p:cNvSpPr>
          <p:nvPr>
            <p:ph type="title"/>
          </p:nvPr>
        </p:nvSpPr>
        <p:spPr>
          <a:xfrm>
            <a:off x="628650" y="234499"/>
            <a:ext cx="7886700" cy="1325563"/>
          </a:xfrm>
        </p:spPr>
        <p:txBody>
          <a:bodyPr/>
          <a:lstStyle/>
          <a:p>
            <a:pPr algn="ctr"/>
            <a:r>
              <a:rPr lang="en-US" b="1" u="sng" dirty="0">
                <a:latin typeface="Century Gothic" panose="020B0502020202020204" pitchFamily="34" charset="0"/>
              </a:rPr>
              <a:t>Characteristics of Apocalyptic Writings</a:t>
            </a:r>
          </a:p>
        </p:txBody>
      </p:sp>
      <p:sp>
        <p:nvSpPr>
          <p:cNvPr id="3" name="Content Placeholder 2">
            <a:extLst>
              <a:ext uri="{FF2B5EF4-FFF2-40B4-BE49-F238E27FC236}">
                <a16:creationId xmlns:a16="http://schemas.microsoft.com/office/drawing/2014/main" id="{CDABC9B4-BBFC-5E4B-BAC1-D51369DA870C}"/>
              </a:ext>
            </a:extLst>
          </p:cNvPr>
          <p:cNvSpPr>
            <a:spLocks noGrp="1"/>
          </p:cNvSpPr>
          <p:nvPr>
            <p:ph idx="1"/>
          </p:nvPr>
        </p:nvSpPr>
        <p:spPr>
          <a:xfrm>
            <a:off x="628650" y="1825624"/>
            <a:ext cx="7886700" cy="4667249"/>
          </a:xfrm>
        </p:spPr>
        <p:txBody>
          <a:bodyPr>
            <a:normAutofit/>
          </a:bodyPr>
          <a:lstStyle/>
          <a:p>
            <a:r>
              <a:rPr lang="en-US" i="1" dirty="0"/>
              <a:t>A message of coming judgment on the enemies of God and the vindication of His people</a:t>
            </a:r>
          </a:p>
          <a:p>
            <a:pPr lvl="1"/>
            <a:r>
              <a:rPr lang="en-US" dirty="0"/>
              <a:t>God is about to break into the situation, drastically, violently, (relatively) suddenly</a:t>
            </a:r>
          </a:p>
          <a:p>
            <a:pPr lvl="1"/>
            <a:r>
              <a:rPr lang="en-US" dirty="0"/>
              <a:t>A coming time of setting things right</a:t>
            </a:r>
          </a:p>
          <a:p>
            <a:pPr lvl="1"/>
            <a:r>
              <a:rPr lang="en-US" dirty="0"/>
              <a:t>Public and “final” (e.g., 18:20</a:t>
            </a:r>
            <a:r>
              <a:rPr lang="en-US"/>
              <a:t>; 19:19-21; 20:1-3, 10)</a:t>
            </a:r>
            <a:endParaRPr lang="en-US" dirty="0"/>
          </a:p>
          <a:p>
            <a:r>
              <a:rPr lang="en-US" i="1" dirty="0"/>
              <a:t>A message that the kingdom of God will overcome all enemies and rival kingdoms, and will endure</a:t>
            </a:r>
          </a:p>
          <a:p>
            <a:pPr lvl="1"/>
            <a:r>
              <a:rPr lang="en-US" dirty="0"/>
              <a:t>The saints will be protected by God</a:t>
            </a:r>
          </a:p>
          <a:p>
            <a:pPr lvl="1"/>
            <a:r>
              <a:rPr lang="en-US" dirty="0"/>
              <a:t>Persecution and death cannot defeat God’s saints</a:t>
            </a:r>
          </a:p>
          <a:p>
            <a:pPr lvl="1"/>
            <a:r>
              <a:rPr lang="en-US" dirty="0"/>
              <a:t>The saints will live (again) to see victory (e.g., 2:10)</a:t>
            </a:r>
          </a:p>
        </p:txBody>
      </p:sp>
    </p:spTree>
    <p:extLst>
      <p:ext uri="{BB962C8B-B14F-4D97-AF65-F5344CB8AC3E}">
        <p14:creationId xmlns:p14="http://schemas.microsoft.com/office/powerpoint/2010/main" val="256789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dissolv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1898</TotalTime>
  <Words>1349</Words>
  <Application>Microsoft Macintosh PowerPoint</Application>
  <PresentationFormat>On-screen Show (4:3)</PresentationFormat>
  <Paragraphs>81</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Century Gothic</vt:lpstr>
      <vt:lpstr>TekniaGreek</vt:lpstr>
      <vt:lpstr>Office Theme</vt:lpstr>
      <vt:lpstr>The Book of Revelation</vt:lpstr>
      <vt:lpstr>Danger in Ignorance of Revelation</vt:lpstr>
      <vt:lpstr>Putting Ourselves in the Original Readers’ Shoes</vt:lpstr>
      <vt:lpstr>The “Apocalypse”</vt:lpstr>
      <vt:lpstr>The Apocalyptic Worldview</vt:lpstr>
      <vt:lpstr>Apocalyptic Examples</vt:lpstr>
      <vt:lpstr>Characteristics of Apocalyptic Writings</vt:lpstr>
      <vt:lpstr>Characteristics of Apocalyptic Writings</vt:lpstr>
      <vt:lpstr>Characteristics of Apocalyptic Writings</vt:lpstr>
      <vt:lpstr>Characteristics of Apocalyptic Writings</vt:lpstr>
      <vt:lpstr>Apocalyptic Imagery</vt:lpstr>
      <vt:lpstr>Some Keys to Interpreting the Imagery of Revelation</vt:lpstr>
      <vt:lpstr>Some Keys to Interpreting the Imagery of Revelation</vt:lpstr>
      <vt:lpstr>Some Keys to Interpreting the Imagery of Revelation</vt:lpstr>
      <vt:lpstr>The Overall Message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Revelation</dc:title>
  <dc:creator>Eric Parker</dc:creator>
  <cp:lastModifiedBy>Eric Parker</cp:lastModifiedBy>
  <cp:revision>18</cp:revision>
  <dcterms:created xsi:type="dcterms:W3CDTF">2021-04-16T20:36:06Z</dcterms:created>
  <dcterms:modified xsi:type="dcterms:W3CDTF">2021-04-18T04:14:09Z</dcterms:modified>
</cp:coreProperties>
</file>