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4" r:id="rId1"/>
  </p:sldMasterIdLst>
  <p:sldIdLst>
    <p:sldId id="268" r:id="rId2"/>
    <p:sldId id="257" r:id="rId3"/>
    <p:sldId id="269" r:id="rId4"/>
    <p:sldId id="270" r:id="rId5"/>
    <p:sldId id="271" r:id="rId6"/>
    <p:sldId id="26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56"/>
    <p:restoredTop sz="95934"/>
  </p:normalViewPr>
  <p:slideViewPr>
    <p:cSldViewPr snapToGrid="0" snapToObjects="1">
      <p:cViewPr varScale="1">
        <p:scale>
          <a:sx n="129" d="100"/>
          <a:sy n="129" d="100"/>
        </p:scale>
        <p:origin x="92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5/9/21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464675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5/9/21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888685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5/9/21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4086891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5/9/21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845287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smtClean="0"/>
              <a:t>5/9/21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24540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t>5/9/21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22346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smtClean="0"/>
              <a:t>5/9/21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19701376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5/9/21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4096019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5/9/21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080721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4572000" y="0"/>
            <a:ext cx="457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chemeClr val="tx1">
                    <a:lumMod val="85000"/>
                    <a:lumOff val="1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smtClean="0"/>
              <a:t>5/9/21</a:t>
            </a:fld>
            <a:endParaRPr lang="en-US" dirty="0"/>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chemeClr val="tx1">
                    <a:alpha val="70000"/>
                  </a:scheme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300469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0"/>
            <a:ext cx="4576573" cy="6858000"/>
          </a:xfrm>
          <a:solidFill>
            <a:schemeClr val="bg1"/>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chemeClr val="tx1">
                    <a:lumMod val="85000"/>
                    <a:lumOff val="1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smtClean="0"/>
              <a:t>5/9/21</a:t>
            </a:fld>
            <a:endParaRPr lang="en-US" dirty="0"/>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chemeClr val="tx1">
                    <a:alpha val="70000"/>
                  </a:scheme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832575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6045" y="964692"/>
            <a:ext cx="5937755"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1160EA64-D806-43AC-9DF2-F8C432F32B4C}" type="datetimeFigureOut">
              <a:rPr lang="en-US" smtClean="0"/>
              <a:t>5/9/21</a:t>
            </a:fld>
            <a:endParaRPr lang="en-US" dirty="0"/>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49768578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lnSpc>
          <a:spcPct val="90000"/>
        </a:lnSpc>
        <a:spcBef>
          <a:spcPct val="0"/>
        </a:spcBef>
        <a:buNone/>
        <a:defRPr sz="26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98984"/>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830D2C1-1709-5F47-9B49-C612E1034243}"/>
              </a:ext>
            </a:extLst>
          </p:cNvPr>
          <p:cNvPicPr>
            <a:picLocks noChangeAspect="1"/>
          </p:cNvPicPr>
          <p:nvPr/>
        </p:nvPicPr>
        <p:blipFill>
          <a:blip r:embed="rId2"/>
          <a:stretch>
            <a:fillRect/>
          </a:stretch>
        </p:blipFill>
        <p:spPr>
          <a:xfrm>
            <a:off x="0" y="-1"/>
            <a:ext cx="9143999" cy="6858001"/>
          </a:xfrm>
          <a:prstGeom prst="rect">
            <a:avLst/>
          </a:prstGeom>
        </p:spPr>
      </p:pic>
      <p:sp>
        <p:nvSpPr>
          <p:cNvPr id="2" name="Rectangle 1">
            <a:extLst>
              <a:ext uri="{FF2B5EF4-FFF2-40B4-BE49-F238E27FC236}">
                <a16:creationId xmlns:a16="http://schemas.microsoft.com/office/drawing/2014/main" id="{0941082B-3F23-B742-A440-C47666346968}"/>
              </a:ext>
            </a:extLst>
          </p:cNvPr>
          <p:cNvSpPr/>
          <p:nvPr/>
        </p:nvSpPr>
        <p:spPr>
          <a:xfrm>
            <a:off x="-1" y="0"/>
            <a:ext cx="9144000" cy="6858000"/>
          </a:xfrm>
          <a:prstGeom prst="rect">
            <a:avLst/>
          </a:prstGeom>
          <a:gradFill>
            <a:gsLst>
              <a:gs pos="100000">
                <a:schemeClr val="accent1">
                  <a:alpha val="68848"/>
                  <a:lumMod val="0"/>
                  <a:lumOff val="100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6D923BA3-BBE4-7145-98CE-1A066D7DF1B9}"/>
              </a:ext>
            </a:extLst>
          </p:cNvPr>
          <p:cNvSpPr txBox="1"/>
          <p:nvPr/>
        </p:nvSpPr>
        <p:spPr>
          <a:xfrm>
            <a:off x="99391" y="89452"/>
            <a:ext cx="8945218" cy="6109365"/>
          </a:xfrm>
          <a:prstGeom prst="rect">
            <a:avLst/>
          </a:prstGeom>
          <a:noFill/>
        </p:spPr>
        <p:txBody>
          <a:bodyPr wrap="square" rtlCol="0">
            <a:spAutoFit/>
          </a:bodyPr>
          <a:lstStyle/>
          <a:p>
            <a:pPr algn="ctr"/>
            <a:r>
              <a:rPr lang="en-US" sz="3600" b="1" dirty="0">
                <a:solidFill>
                  <a:srgbClr val="0070C0"/>
                </a:solidFill>
              </a:rPr>
              <a:t>What’s In A Name?</a:t>
            </a:r>
          </a:p>
          <a:p>
            <a:pPr algn="ctr"/>
            <a:endParaRPr lang="en-US" b="1" dirty="0">
              <a:solidFill>
                <a:srgbClr val="0070C0"/>
              </a:solidFill>
            </a:endParaRPr>
          </a:p>
          <a:p>
            <a:pPr marL="457200" indent="-457200">
              <a:spcAft>
                <a:spcPts val="600"/>
              </a:spcAft>
              <a:buFont typeface="Arial" panose="020B0604020202020204" pitchFamily="34" charset="0"/>
              <a:buChar char="•"/>
            </a:pPr>
            <a:r>
              <a:rPr lang="en-US" sz="2800" b="1" dirty="0">
                <a:solidFill>
                  <a:srgbClr val="0070C0"/>
                </a:solidFill>
              </a:rPr>
              <a:t>Bethlehem	House of Bread</a:t>
            </a:r>
          </a:p>
          <a:p>
            <a:pPr marL="457200" indent="-457200">
              <a:spcBef>
                <a:spcPts val="1200"/>
              </a:spcBef>
              <a:buFont typeface="Arial" panose="020B0604020202020204" pitchFamily="34" charset="0"/>
              <a:buChar char="•"/>
            </a:pPr>
            <a:r>
              <a:rPr lang="en-US" sz="2800" b="1" dirty="0">
                <a:solidFill>
                  <a:srgbClr val="0070C0"/>
                </a:solidFill>
              </a:rPr>
              <a:t>Elimelech		God is My King</a:t>
            </a:r>
          </a:p>
          <a:p>
            <a:pPr marL="457200" indent="-457200">
              <a:spcBef>
                <a:spcPts val="1200"/>
              </a:spcBef>
              <a:buFont typeface="Arial" panose="020B0604020202020204" pitchFamily="34" charset="0"/>
              <a:buChar char="•"/>
            </a:pPr>
            <a:r>
              <a:rPr lang="en-US" sz="2800" b="1" dirty="0">
                <a:solidFill>
                  <a:srgbClr val="0070C0"/>
                </a:solidFill>
              </a:rPr>
              <a:t>Naomi			Pleasant</a:t>
            </a:r>
          </a:p>
          <a:p>
            <a:pPr marL="457200" indent="-457200">
              <a:spcBef>
                <a:spcPts val="1200"/>
              </a:spcBef>
              <a:buFont typeface="Arial" panose="020B0604020202020204" pitchFamily="34" charset="0"/>
              <a:buChar char="•"/>
            </a:pPr>
            <a:r>
              <a:rPr lang="en-US" sz="2800" b="1" dirty="0" err="1">
                <a:solidFill>
                  <a:srgbClr val="0070C0"/>
                </a:solidFill>
              </a:rPr>
              <a:t>Mahlon</a:t>
            </a:r>
            <a:r>
              <a:rPr lang="en-US" sz="2800" b="1" dirty="0">
                <a:solidFill>
                  <a:srgbClr val="0070C0"/>
                </a:solidFill>
              </a:rPr>
              <a:t>			Sick or Weak</a:t>
            </a:r>
          </a:p>
          <a:p>
            <a:pPr marL="457200" indent="-457200">
              <a:spcBef>
                <a:spcPts val="1200"/>
              </a:spcBef>
              <a:buFont typeface="Arial" panose="020B0604020202020204" pitchFamily="34" charset="0"/>
              <a:buChar char="•"/>
            </a:pPr>
            <a:r>
              <a:rPr lang="en-US" sz="2800" b="1" dirty="0">
                <a:solidFill>
                  <a:srgbClr val="0070C0"/>
                </a:solidFill>
              </a:rPr>
              <a:t>Orpah			Neck or Fawn</a:t>
            </a:r>
          </a:p>
          <a:p>
            <a:pPr marL="457200" indent="-457200">
              <a:spcBef>
                <a:spcPts val="1200"/>
              </a:spcBef>
              <a:buFont typeface="Arial" panose="020B0604020202020204" pitchFamily="34" charset="0"/>
              <a:buChar char="•"/>
            </a:pPr>
            <a:r>
              <a:rPr lang="en-US" sz="2800" b="1" dirty="0" err="1">
                <a:solidFill>
                  <a:srgbClr val="0070C0"/>
                </a:solidFill>
              </a:rPr>
              <a:t>Chilion</a:t>
            </a:r>
            <a:r>
              <a:rPr lang="en-US" sz="2800" b="1" dirty="0">
                <a:solidFill>
                  <a:srgbClr val="0070C0"/>
                </a:solidFill>
              </a:rPr>
              <a:t>			Wasting Away or Weary</a:t>
            </a:r>
          </a:p>
          <a:p>
            <a:pPr marL="457200" indent="-457200">
              <a:spcBef>
                <a:spcPts val="1200"/>
              </a:spcBef>
              <a:buFont typeface="Arial" panose="020B0604020202020204" pitchFamily="34" charset="0"/>
              <a:buChar char="•"/>
            </a:pPr>
            <a:r>
              <a:rPr lang="en-US" sz="2800" b="1" dirty="0">
                <a:solidFill>
                  <a:srgbClr val="0070C0"/>
                </a:solidFill>
              </a:rPr>
              <a:t>Boaz				Fleetness</a:t>
            </a:r>
          </a:p>
          <a:p>
            <a:pPr marL="457200" indent="-457200">
              <a:spcBef>
                <a:spcPts val="1200"/>
              </a:spcBef>
              <a:buFont typeface="Arial" panose="020B0604020202020204" pitchFamily="34" charset="0"/>
              <a:buChar char="•"/>
            </a:pPr>
            <a:r>
              <a:rPr lang="en-US" sz="2800" b="1" dirty="0">
                <a:solidFill>
                  <a:srgbClr val="0070C0"/>
                </a:solidFill>
              </a:rPr>
              <a:t>Obed			Servant or Worshipper</a:t>
            </a:r>
          </a:p>
          <a:p>
            <a:pPr marL="457200" indent="-457200">
              <a:spcBef>
                <a:spcPts val="1200"/>
              </a:spcBef>
              <a:buFont typeface="Arial" panose="020B0604020202020204" pitchFamily="34" charset="0"/>
              <a:buChar char="•"/>
            </a:pPr>
            <a:r>
              <a:rPr lang="en-US" sz="2800" b="1" dirty="0">
                <a:solidFill>
                  <a:srgbClr val="0070C0"/>
                </a:solidFill>
              </a:rPr>
              <a:t>Ruth				Friend</a:t>
            </a:r>
          </a:p>
        </p:txBody>
      </p:sp>
    </p:spTree>
    <p:extLst>
      <p:ext uri="{BB962C8B-B14F-4D97-AF65-F5344CB8AC3E}">
        <p14:creationId xmlns:p14="http://schemas.microsoft.com/office/powerpoint/2010/main" val="3620504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830D2C1-1709-5F47-9B49-C612E1034243}"/>
              </a:ext>
            </a:extLst>
          </p:cNvPr>
          <p:cNvPicPr>
            <a:picLocks noChangeAspect="1"/>
          </p:cNvPicPr>
          <p:nvPr/>
        </p:nvPicPr>
        <p:blipFill>
          <a:blip r:embed="rId2"/>
          <a:stretch>
            <a:fillRect/>
          </a:stretch>
        </p:blipFill>
        <p:spPr>
          <a:xfrm>
            <a:off x="0" y="-1"/>
            <a:ext cx="9143999" cy="6858001"/>
          </a:xfrm>
          <a:prstGeom prst="rect">
            <a:avLst/>
          </a:prstGeom>
        </p:spPr>
      </p:pic>
      <p:sp>
        <p:nvSpPr>
          <p:cNvPr id="2" name="Rectangle 1">
            <a:extLst>
              <a:ext uri="{FF2B5EF4-FFF2-40B4-BE49-F238E27FC236}">
                <a16:creationId xmlns:a16="http://schemas.microsoft.com/office/drawing/2014/main" id="{0941082B-3F23-B742-A440-C47666346968}"/>
              </a:ext>
            </a:extLst>
          </p:cNvPr>
          <p:cNvSpPr/>
          <p:nvPr/>
        </p:nvSpPr>
        <p:spPr>
          <a:xfrm>
            <a:off x="-1" y="0"/>
            <a:ext cx="9144000" cy="6858000"/>
          </a:xfrm>
          <a:prstGeom prst="rect">
            <a:avLst/>
          </a:prstGeom>
          <a:gradFill>
            <a:gsLst>
              <a:gs pos="100000">
                <a:schemeClr val="accent1">
                  <a:lumMod val="0"/>
                  <a:lumOff val="100000"/>
                  <a:alpha val="74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9295B61A-B994-5345-BDF2-3F933E632E1E}"/>
              </a:ext>
            </a:extLst>
          </p:cNvPr>
          <p:cNvSpPr txBox="1"/>
          <p:nvPr/>
        </p:nvSpPr>
        <p:spPr>
          <a:xfrm>
            <a:off x="85060" y="85060"/>
            <a:ext cx="9058939" cy="6555641"/>
          </a:xfrm>
          <a:prstGeom prst="rect">
            <a:avLst/>
          </a:prstGeom>
          <a:noFill/>
        </p:spPr>
        <p:txBody>
          <a:bodyPr wrap="square" rtlCol="0">
            <a:spAutoFit/>
          </a:bodyPr>
          <a:lstStyle/>
          <a:p>
            <a:pPr algn="ctr"/>
            <a:r>
              <a:rPr lang="en-US" sz="2800" b="1" dirty="0">
                <a:solidFill>
                  <a:srgbClr val="0070C0"/>
                </a:solidFill>
              </a:rPr>
              <a:t>Significance of Names</a:t>
            </a:r>
          </a:p>
          <a:p>
            <a:pPr marL="514350" indent="-514350">
              <a:buAutoNum type="arabicParenR"/>
            </a:pPr>
            <a:r>
              <a:rPr lang="en-US" sz="2800" b="1" dirty="0">
                <a:solidFill>
                  <a:srgbClr val="0070C0"/>
                </a:solidFill>
              </a:rPr>
              <a:t>Elimelech (God is My King) left Bethlehem (House of Bread)—Question to Ponder: If God was the King of his life, then why not trust in his ability to provide?</a:t>
            </a:r>
          </a:p>
          <a:p>
            <a:pPr marL="514350" indent="-514350">
              <a:buAutoNum type="arabicParenR"/>
            </a:pPr>
            <a:endParaRPr lang="en-US" sz="2800" b="1" dirty="0">
              <a:solidFill>
                <a:srgbClr val="0070C0"/>
              </a:solidFill>
            </a:endParaRPr>
          </a:p>
          <a:p>
            <a:pPr marL="514350" indent="-514350">
              <a:buAutoNum type="arabicParenR"/>
            </a:pPr>
            <a:r>
              <a:rPr lang="en-US" sz="2800" b="1" dirty="0" err="1">
                <a:solidFill>
                  <a:srgbClr val="0070C0"/>
                </a:solidFill>
              </a:rPr>
              <a:t>Mahlon</a:t>
            </a:r>
            <a:r>
              <a:rPr lang="en-US" sz="2800" b="1" dirty="0">
                <a:solidFill>
                  <a:srgbClr val="0070C0"/>
                </a:solidFill>
              </a:rPr>
              <a:t> and </a:t>
            </a:r>
            <a:r>
              <a:rPr lang="en-US" sz="2800" b="1" dirty="0" err="1">
                <a:solidFill>
                  <a:srgbClr val="0070C0"/>
                </a:solidFill>
              </a:rPr>
              <a:t>Chilion</a:t>
            </a:r>
            <a:r>
              <a:rPr lang="en-US" sz="2800" b="1" dirty="0">
                <a:solidFill>
                  <a:srgbClr val="0070C0"/>
                </a:solidFill>
              </a:rPr>
              <a:t>—Both names described a state of feebleness. Both decided to marry outside of God’s chosen people (Israel) to Moabite women. Both died apparently young without heirs.</a:t>
            </a:r>
          </a:p>
          <a:p>
            <a:pPr marL="514350" indent="-514350">
              <a:buAutoNum type="arabicParenR"/>
            </a:pPr>
            <a:endParaRPr lang="en-US" sz="2800" b="1" dirty="0">
              <a:solidFill>
                <a:srgbClr val="0070C0"/>
              </a:solidFill>
            </a:endParaRPr>
          </a:p>
          <a:p>
            <a:pPr marL="514350" indent="-514350">
              <a:buAutoNum type="arabicParenR"/>
            </a:pPr>
            <a:r>
              <a:rPr lang="en-US" sz="2800" b="1" dirty="0">
                <a:solidFill>
                  <a:srgbClr val="0070C0"/>
                </a:solidFill>
              </a:rPr>
              <a:t>Naomi’s name means “Pleasant,” but asked to be called “Mara,” which means “Bitter.” Her bitterness did not last, nor did her name remain “Mara.”   </a:t>
            </a:r>
          </a:p>
        </p:txBody>
      </p:sp>
    </p:spTree>
    <p:extLst>
      <p:ext uri="{BB962C8B-B14F-4D97-AF65-F5344CB8AC3E}">
        <p14:creationId xmlns:p14="http://schemas.microsoft.com/office/powerpoint/2010/main" val="426883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830D2C1-1709-5F47-9B49-C612E1034243}"/>
              </a:ext>
            </a:extLst>
          </p:cNvPr>
          <p:cNvPicPr>
            <a:picLocks noChangeAspect="1"/>
          </p:cNvPicPr>
          <p:nvPr/>
        </p:nvPicPr>
        <p:blipFill>
          <a:blip r:embed="rId2"/>
          <a:stretch>
            <a:fillRect/>
          </a:stretch>
        </p:blipFill>
        <p:spPr>
          <a:xfrm>
            <a:off x="0" y="-1"/>
            <a:ext cx="9143999" cy="6858001"/>
          </a:xfrm>
          <a:prstGeom prst="rect">
            <a:avLst/>
          </a:prstGeom>
        </p:spPr>
      </p:pic>
      <p:sp>
        <p:nvSpPr>
          <p:cNvPr id="2" name="Rectangle 1">
            <a:extLst>
              <a:ext uri="{FF2B5EF4-FFF2-40B4-BE49-F238E27FC236}">
                <a16:creationId xmlns:a16="http://schemas.microsoft.com/office/drawing/2014/main" id="{0941082B-3F23-B742-A440-C47666346968}"/>
              </a:ext>
            </a:extLst>
          </p:cNvPr>
          <p:cNvSpPr/>
          <p:nvPr/>
        </p:nvSpPr>
        <p:spPr>
          <a:xfrm>
            <a:off x="-1" y="0"/>
            <a:ext cx="9144000" cy="6858000"/>
          </a:xfrm>
          <a:prstGeom prst="rect">
            <a:avLst/>
          </a:prstGeom>
          <a:gradFill>
            <a:gsLst>
              <a:gs pos="100000">
                <a:schemeClr val="accent1">
                  <a:lumMod val="0"/>
                  <a:lumOff val="100000"/>
                  <a:alpha val="74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9295B61A-B994-5345-BDF2-3F933E632E1E}"/>
              </a:ext>
            </a:extLst>
          </p:cNvPr>
          <p:cNvSpPr txBox="1"/>
          <p:nvPr/>
        </p:nvSpPr>
        <p:spPr>
          <a:xfrm>
            <a:off x="85060" y="85060"/>
            <a:ext cx="9058939" cy="6124754"/>
          </a:xfrm>
          <a:prstGeom prst="rect">
            <a:avLst/>
          </a:prstGeom>
          <a:noFill/>
        </p:spPr>
        <p:txBody>
          <a:bodyPr wrap="square" rtlCol="0">
            <a:spAutoFit/>
          </a:bodyPr>
          <a:lstStyle/>
          <a:p>
            <a:pPr algn="ctr"/>
            <a:r>
              <a:rPr lang="en-US" sz="2800" b="1" dirty="0">
                <a:solidFill>
                  <a:srgbClr val="0070C0"/>
                </a:solidFill>
              </a:rPr>
              <a:t>Significance of Names</a:t>
            </a:r>
          </a:p>
          <a:p>
            <a:pPr marL="514350" indent="-514350">
              <a:buAutoNum type="arabicParenR"/>
            </a:pPr>
            <a:endParaRPr lang="en-US" sz="2800" b="1" dirty="0">
              <a:solidFill>
                <a:srgbClr val="0070C0"/>
              </a:solidFill>
            </a:endParaRPr>
          </a:p>
          <a:p>
            <a:pPr marL="514350" indent="-514350">
              <a:buAutoNum type="arabicParenR"/>
            </a:pPr>
            <a:r>
              <a:rPr lang="en-US" sz="2800" b="1" dirty="0">
                <a:solidFill>
                  <a:srgbClr val="0070C0"/>
                </a:solidFill>
              </a:rPr>
              <a:t>Boaz’s name means “Fleetness.” He was swift to act throughout this narrative. </a:t>
            </a:r>
          </a:p>
          <a:p>
            <a:pPr marL="514350" indent="-514350">
              <a:buAutoNum type="arabicParenR"/>
            </a:pPr>
            <a:endParaRPr lang="en-US" sz="2800" b="1" dirty="0">
              <a:solidFill>
                <a:srgbClr val="0070C0"/>
              </a:solidFill>
            </a:endParaRPr>
          </a:p>
          <a:p>
            <a:pPr marL="514350" indent="-514350">
              <a:buAutoNum type="arabicParenR"/>
            </a:pPr>
            <a:r>
              <a:rPr lang="en-US" sz="2800" b="1" dirty="0">
                <a:solidFill>
                  <a:srgbClr val="0070C0"/>
                </a:solidFill>
              </a:rPr>
              <a:t>Obed means ”Servant” or “Worshipper.” Through his descendants the Christ would come.</a:t>
            </a:r>
          </a:p>
          <a:p>
            <a:pPr marL="514350" indent="-514350">
              <a:buAutoNum type="arabicParenR"/>
            </a:pPr>
            <a:endParaRPr lang="en-US" sz="2800" b="1" dirty="0">
              <a:solidFill>
                <a:srgbClr val="0070C0"/>
              </a:solidFill>
            </a:endParaRPr>
          </a:p>
          <a:p>
            <a:pPr marL="514350" indent="-514350">
              <a:buAutoNum type="arabicParenR"/>
            </a:pPr>
            <a:r>
              <a:rPr lang="en-US" sz="2800" b="1" dirty="0">
                <a:solidFill>
                  <a:srgbClr val="0070C0"/>
                </a:solidFill>
              </a:rPr>
              <a:t>Ruth was a true “Friend” in every sense of the word. She remained faithful to her mother-in-law. In chapter 1:14, the word “clung,” means to literally be stuck together like glue. Her loyalty and humility shines as a bright example.  </a:t>
            </a:r>
          </a:p>
          <a:p>
            <a:r>
              <a:rPr lang="en-US" sz="2800" b="1" dirty="0">
                <a:solidFill>
                  <a:srgbClr val="0070C0"/>
                </a:solidFill>
              </a:rPr>
              <a:t>  </a:t>
            </a:r>
          </a:p>
        </p:txBody>
      </p:sp>
    </p:spTree>
    <p:extLst>
      <p:ext uri="{BB962C8B-B14F-4D97-AF65-F5344CB8AC3E}">
        <p14:creationId xmlns:p14="http://schemas.microsoft.com/office/powerpoint/2010/main" val="320768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830D2C1-1709-5F47-9B49-C612E1034243}"/>
              </a:ext>
            </a:extLst>
          </p:cNvPr>
          <p:cNvPicPr>
            <a:picLocks noChangeAspect="1"/>
          </p:cNvPicPr>
          <p:nvPr/>
        </p:nvPicPr>
        <p:blipFill>
          <a:blip r:embed="rId2"/>
          <a:stretch>
            <a:fillRect/>
          </a:stretch>
        </p:blipFill>
        <p:spPr>
          <a:xfrm>
            <a:off x="0" y="-1"/>
            <a:ext cx="9143999" cy="6858001"/>
          </a:xfrm>
          <a:prstGeom prst="rect">
            <a:avLst/>
          </a:prstGeom>
        </p:spPr>
      </p:pic>
      <p:sp>
        <p:nvSpPr>
          <p:cNvPr id="2" name="Rectangle 1">
            <a:extLst>
              <a:ext uri="{FF2B5EF4-FFF2-40B4-BE49-F238E27FC236}">
                <a16:creationId xmlns:a16="http://schemas.microsoft.com/office/drawing/2014/main" id="{0941082B-3F23-B742-A440-C47666346968}"/>
              </a:ext>
            </a:extLst>
          </p:cNvPr>
          <p:cNvSpPr/>
          <p:nvPr/>
        </p:nvSpPr>
        <p:spPr>
          <a:xfrm>
            <a:off x="-1" y="0"/>
            <a:ext cx="9144000" cy="6858000"/>
          </a:xfrm>
          <a:prstGeom prst="rect">
            <a:avLst/>
          </a:prstGeom>
          <a:gradFill>
            <a:gsLst>
              <a:gs pos="100000">
                <a:schemeClr val="accent1">
                  <a:lumMod val="0"/>
                  <a:lumOff val="100000"/>
                  <a:alpha val="74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9295B61A-B994-5345-BDF2-3F933E632E1E}"/>
              </a:ext>
            </a:extLst>
          </p:cNvPr>
          <p:cNvSpPr txBox="1"/>
          <p:nvPr/>
        </p:nvSpPr>
        <p:spPr>
          <a:xfrm>
            <a:off x="85060" y="85060"/>
            <a:ext cx="9058939" cy="6986528"/>
          </a:xfrm>
          <a:prstGeom prst="rect">
            <a:avLst/>
          </a:prstGeom>
          <a:noFill/>
        </p:spPr>
        <p:txBody>
          <a:bodyPr wrap="square" rtlCol="0">
            <a:spAutoFit/>
          </a:bodyPr>
          <a:lstStyle/>
          <a:p>
            <a:pPr algn="ctr"/>
            <a:r>
              <a:rPr lang="en-US" sz="2800" b="1" dirty="0">
                <a:solidFill>
                  <a:srgbClr val="0070C0"/>
                </a:solidFill>
              </a:rPr>
              <a:t>Kinsman Redeemer</a:t>
            </a:r>
          </a:p>
          <a:p>
            <a:pPr marL="514350" indent="-514350">
              <a:buAutoNum type="arabicParenR"/>
            </a:pPr>
            <a:endParaRPr lang="en-US" sz="2800" b="1" dirty="0">
              <a:solidFill>
                <a:srgbClr val="0070C0"/>
              </a:solidFill>
            </a:endParaRPr>
          </a:p>
          <a:p>
            <a:pPr marL="514350" indent="-514350">
              <a:buAutoNum type="arabicParenR"/>
            </a:pPr>
            <a:r>
              <a:rPr lang="en-US" sz="2800" b="1" dirty="0">
                <a:solidFill>
                  <a:srgbClr val="0070C0"/>
                </a:solidFill>
              </a:rPr>
              <a:t>The most significant point of the Book of Ruth.  </a:t>
            </a:r>
          </a:p>
          <a:p>
            <a:pPr marL="514350" indent="-514350">
              <a:buAutoNum type="arabicParenR"/>
            </a:pPr>
            <a:endParaRPr lang="en-US" sz="2800" b="1" dirty="0">
              <a:solidFill>
                <a:srgbClr val="0070C0"/>
              </a:solidFill>
            </a:endParaRPr>
          </a:p>
          <a:p>
            <a:pPr marL="514350" indent="-514350">
              <a:buAutoNum type="arabicParenR"/>
            </a:pPr>
            <a:r>
              <a:rPr lang="en-US" sz="2800" b="1" dirty="0">
                <a:solidFill>
                  <a:srgbClr val="0070C0"/>
                </a:solidFill>
              </a:rPr>
              <a:t>Boaz restores/redeems back Ruth.</a:t>
            </a:r>
          </a:p>
          <a:p>
            <a:pPr marL="514350" indent="-514350">
              <a:buAutoNum type="arabicParenR"/>
            </a:pPr>
            <a:endParaRPr lang="en-US" sz="2800" b="1" dirty="0">
              <a:solidFill>
                <a:srgbClr val="0070C0"/>
              </a:solidFill>
            </a:endParaRPr>
          </a:p>
          <a:p>
            <a:pPr marL="514350" indent="-514350">
              <a:buAutoNum type="arabicParenR"/>
            </a:pPr>
            <a:r>
              <a:rPr lang="en-US" sz="2800" b="1" dirty="0">
                <a:solidFill>
                  <a:srgbClr val="0070C0"/>
                </a:solidFill>
              </a:rPr>
              <a:t>When Obed is born, Naomi was then restored. She takes this child as her own, and Obed redeems the line of Elimelech (Chapter 4:13ff).</a:t>
            </a:r>
          </a:p>
          <a:p>
            <a:pPr marL="514350" indent="-514350">
              <a:buAutoNum type="arabicParenR"/>
            </a:pPr>
            <a:endParaRPr lang="en-US" sz="2800" b="1" dirty="0">
              <a:solidFill>
                <a:srgbClr val="0070C0"/>
              </a:solidFill>
            </a:endParaRPr>
          </a:p>
          <a:p>
            <a:pPr marL="514350" indent="-514350">
              <a:buAutoNum type="arabicParenR"/>
            </a:pPr>
            <a:r>
              <a:rPr lang="en-US" sz="2800" b="1" dirty="0">
                <a:solidFill>
                  <a:srgbClr val="0070C0"/>
                </a:solidFill>
              </a:rPr>
              <a:t>Through the line of Obed will come David and eventually Christ Jesus (Chapter 4:22; cf. Matt. 1:5ff). Christ is our Kinsman Redeemer. He redeems His faithful children from their sin (cf. Gal. 4:4ff). </a:t>
            </a:r>
          </a:p>
          <a:p>
            <a:r>
              <a:rPr lang="en-US" sz="2800" b="1" dirty="0">
                <a:solidFill>
                  <a:srgbClr val="0070C0"/>
                </a:solidFill>
              </a:rPr>
              <a:t>  </a:t>
            </a:r>
          </a:p>
        </p:txBody>
      </p:sp>
    </p:spTree>
    <p:extLst>
      <p:ext uri="{BB962C8B-B14F-4D97-AF65-F5344CB8AC3E}">
        <p14:creationId xmlns:p14="http://schemas.microsoft.com/office/powerpoint/2010/main" val="1385319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830D2C1-1709-5F47-9B49-C612E1034243}"/>
              </a:ext>
            </a:extLst>
          </p:cNvPr>
          <p:cNvPicPr>
            <a:picLocks noChangeAspect="1"/>
          </p:cNvPicPr>
          <p:nvPr/>
        </p:nvPicPr>
        <p:blipFill>
          <a:blip r:embed="rId2"/>
          <a:stretch>
            <a:fillRect/>
          </a:stretch>
        </p:blipFill>
        <p:spPr>
          <a:xfrm>
            <a:off x="0" y="-1"/>
            <a:ext cx="9143999" cy="6858001"/>
          </a:xfrm>
          <a:prstGeom prst="rect">
            <a:avLst/>
          </a:prstGeom>
        </p:spPr>
      </p:pic>
      <p:sp>
        <p:nvSpPr>
          <p:cNvPr id="2" name="Rectangle 1">
            <a:extLst>
              <a:ext uri="{FF2B5EF4-FFF2-40B4-BE49-F238E27FC236}">
                <a16:creationId xmlns:a16="http://schemas.microsoft.com/office/drawing/2014/main" id="{0941082B-3F23-B742-A440-C47666346968}"/>
              </a:ext>
            </a:extLst>
          </p:cNvPr>
          <p:cNvSpPr/>
          <p:nvPr/>
        </p:nvSpPr>
        <p:spPr>
          <a:xfrm>
            <a:off x="-1" y="0"/>
            <a:ext cx="9144000" cy="6858000"/>
          </a:xfrm>
          <a:prstGeom prst="rect">
            <a:avLst/>
          </a:prstGeom>
          <a:gradFill>
            <a:gsLst>
              <a:gs pos="100000">
                <a:schemeClr val="accent1">
                  <a:lumMod val="0"/>
                  <a:lumOff val="100000"/>
                  <a:alpha val="74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9295B61A-B994-5345-BDF2-3F933E632E1E}"/>
              </a:ext>
            </a:extLst>
          </p:cNvPr>
          <p:cNvSpPr txBox="1"/>
          <p:nvPr/>
        </p:nvSpPr>
        <p:spPr>
          <a:xfrm>
            <a:off x="85060" y="85060"/>
            <a:ext cx="9058939" cy="5262979"/>
          </a:xfrm>
          <a:prstGeom prst="rect">
            <a:avLst/>
          </a:prstGeom>
          <a:noFill/>
        </p:spPr>
        <p:txBody>
          <a:bodyPr wrap="square" rtlCol="0">
            <a:spAutoFit/>
          </a:bodyPr>
          <a:lstStyle/>
          <a:p>
            <a:pPr algn="ctr"/>
            <a:r>
              <a:rPr lang="en-US" sz="2800" b="1" dirty="0">
                <a:solidFill>
                  <a:srgbClr val="0070C0"/>
                </a:solidFill>
              </a:rPr>
              <a:t>Key Passage to Remember</a:t>
            </a:r>
          </a:p>
          <a:p>
            <a:pPr algn="ctr"/>
            <a:endParaRPr lang="en-US" sz="2800" b="1" dirty="0">
              <a:solidFill>
                <a:srgbClr val="0070C0"/>
              </a:solidFill>
            </a:endParaRPr>
          </a:p>
          <a:p>
            <a:pPr algn="ctr"/>
            <a:r>
              <a:rPr lang="en-US" sz="2800" b="1" dirty="0">
                <a:solidFill>
                  <a:srgbClr val="0070C0"/>
                </a:solidFill>
              </a:rPr>
              <a:t>Galatians 4:4-7</a:t>
            </a:r>
          </a:p>
          <a:p>
            <a:endParaRPr lang="en-US" sz="2800" b="1" dirty="0">
              <a:solidFill>
                <a:srgbClr val="0070C0"/>
              </a:solidFill>
            </a:endParaRPr>
          </a:p>
          <a:p>
            <a:r>
              <a:rPr lang="en-US" sz="2800" b="1" dirty="0">
                <a:solidFill>
                  <a:srgbClr val="0070C0"/>
                </a:solidFill>
              </a:rPr>
              <a:t>But when the fullness of the time came, God sent forth His Son, born of a woman, born under the Law, so that He might redeem those who were under the Law, that we might receive the adoption as sons.  Because you are sons, God has sent forth the Spirit of His Son into our hearts, crying, “Abba! Father!” Therefore you are no longer a slave, but a son; and if a son, then an heir through God.</a:t>
            </a:r>
          </a:p>
        </p:txBody>
      </p:sp>
    </p:spTree>
    <p:extLst>
      <p:ext uri="{BB962C8B-B14F-4D97-AF65-F5344CB8AC3E}">
        <p14:creationId xmlns:p14="http://schemas.microsoft.com/office/powerpoint/2010/main" val="3958334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100000">
              <a:schemeClr val="accent1">
                <a:alpha val="68848"/>
                <a:lumMod val="0"/>
                <a:lumOff val="100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FE55453-3D01-B04B-9D26-1CE598F638F0}"/>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34000"/>
                    </a14:imgEffect>
                  </a14:imgLayer>
                </a14:imgProps>
              </a:ext>
            </a:extLst>
          </a:blip>
          <a:srcRect r="2267" b="6353"/>
          <a:stretch/>
        </p:blipFill>
        <p:spPr>
          <a:xfrm>
            <a:off x="0" y="-1"/>
            <a:ext cx="9144000" cy="4901610"/>
          </a:xfrm>
          <a:prstGeom prst="rect">
            <a:avLst/>
          </a:prstGeom>
        </p:spPr>
      </p:pic>
      <p:sp>
        <p:nvSpPr>
          <p:cNvPr id="6" name="TextBox 5">
            <a:extLst>
              <a:ext uri="{FF2B5EF4-FFF2-40B4-BE49-F238E27FC236}">
                <a16:creationId xmlns:a16="http://schemas.microsoft.com/office/drawing/2014/main" id="{8922C08B-8C34-0849-8D5D-3EF671D688D4}"/>
              </a:ext>
            </a:extLst>
          </p:cNvPr>
          <p:cNvSpPr txBox="1"/>
          <p:nvPr/>
        </p:nvSpPr>
        <p:spPr>
          <a:xfrm>
            <a:off x="97536" y="4803648"/>
            <a:ext cx="8948928" cy="1569660"/>
          </a:xfrm>
          <a:prstGeom prst="rect">
            <a:avLst/>
          </a:prstGeom>
          <a:noFill/>
        </p:spPr>
        <p:txBody>
          <a:bodyPr wrap="square" rtlCol="0">
            <a:spAutoFit/>
          </a:bodyPr>
          <a:lstStyle/>
          <a:p>
            <a:endParaRPr lang="en-US" sz="2400" b="1" dirty="0">
              <a:solidFill>
                <a:srgbClr val="0070C0"/>
              </a:solidFill>
            </a:endParaRPr>
          </a:p>
          <a:p>
            <a:r>
              <a:rPr lang="en-US" sz="2400" b="1" dirty="0">
                <a:solidFill>
                  <a:srgbClr val="0070C0"/>
                </a:solidFill>
              </a:rPr>
              <a:t>Salmon was the father of Boaz by Rahab, Boaz was the father of Obed by Ruth, and Obed the father of Jesse. Jesse was the father of David the king. 							Matthew 1:5-6</a:t>
            </a:r>
          </a:p>
        </p:txBody>
      </p:sp>
    </p:spTree>
    <p:extLst>
      <p:ext uri="{BB962C8B-B14F-4D97-AF65-F5344CB8AC3E}">
        <p14:creationId xmlns:p14="http://schemas.microsoft.com/office/powerpoint/2010/main" val="149055839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docProps/app.xml><?xml version="1.0" encoding="utf-8"?>
<Properties xmlns="http://schemas.openxmlformats.org/officeDocument/2006/extended-properties" xmlns:vt="http://schemas.openxmlformats.org/officeDocument/2006/docPropsVTypes">
  <Template>Parcel</Template>
  <TotalTime>537</TotalTime>
  <Words>491</Words>
  <Application>Microsoft Macintosh PowerPoint</Application>
  <PresentationFormat>On-screen Show (4:3)</PresentationFormat>
  <Paragraphs>42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Gill Sans MT</vt:lpstr>
      <vt:lpstr>Parcel</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Ulmer</dc:creator>
  <cp:lastModifiedBy>Andrew Ulmer</cp:lastModifiedBy>
  <cp:revision>37</cp:revision>
  <dcterms:created xsi:type="dcterms:W3CDTF">2021-04-24T18:04:01Z</dcterms:created>
  <dcterms:modified xsi:type="dcterms:W3CDTF">2021-05-10T00:00:34Z</dcterms:modified>
</cp:coreProperties>
</file>