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256" r:id="rId3"/>
    <p:sldId id="433" r:id="rId4"/>
    <p:sldId id="449" r:id="rId5"/>
    <p:sldId id="451" r:id="rId6"/>
    <p:sldId id="447" r:id="rId7"/>
    <p:sldId id="443" r:id="rId8"/>
    <p:sldId id="450" r:id="rId9"/>
    <p:sldId id="445" r:id="rId10"/>
    <p:sldId id="448" r:id="rId11"/>
    <p:sldId id="444" r:id="rId12"/>
    <p:sldId id="446" r:id="rId13"/>
    <p:sldId id="44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8"/>
    <p:restoredTop sz="96405"/>
  </p:normalViewPr>
  <p:slideViewPr>
    <p:cSldViewPr snapToGrid="0" snapToObjects="1">
      <p:cViewPr>
        <p:scale>
          <a:sx n="93" d="100"/>
          <a:sy n="93" d="100"/>
        </p:scale>
        <p:origin x="1304"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EEF40-3865-3540-970B-34DA39E74EC6}" type="datetimeFigureOut">
              <a:rPr lang="en-US" smtClean="0"/>
              <a:t>12/12/21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15477-C8D1-9442-9A14-2A650E724E01}" type="slidenum">
              <a:rPr lang="en-US" smtClean="0"/>
              <a:t>‹#›</a:t>
            </a:fld>
            <a:endParaRPr lang="en-US"/>
          </a:p>
        </p:txBody>
      </p:sp>
    </p:spTree>
    <p:extLst>
      <p:ext uri="{BB962C8B-B14F-4D97-AF65-F5344CB8AC3E}">
        <p14:creationId xmlns:p14="http://schemas.microsoft.com/office/powerpoint/2010/main" val="171735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69AE71-03C2-C041-912A-8B6106D675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13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C3B6-FAD1-C24E-A8FE-EBC5DA73F28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6C63B5D-125C-FF47-A514-3CC1001BF45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C160EB1-ABBD-BA44-848D-8CDD74CFE1B1}"/>
              </a:ext>
            </a:extLst>
          </p:cNvPr>
          <p:cNvSpPr>
            <a:spLocks noGrp="1"/>
          </p:cNvSpPr>
          <p:nvPr>
            <p:ph type="dt" sz="half" idx="10"/>
          </p:nvPr>
        </p:nvSpPr>
        <p:spPr/>
        <p:txBody>
          <a:bodyPr/>
          <a:lstStyle/>
          <a:p>
            <a:fld id="{7AD0F64F-E6B9-BA49-8AF6-71F0D8B2B4DC}" type="datetimeFigureOut">
              <a:rPr lang="en-US" smtClean="0"/>
              <a:t>12/12/21</a:t>
            </a:fld>
            <a:endParaRPr lang="en-US"/>
          </a:p>
        </p:txBody>
      </p:sp>
      <p:sp>
        <p:nvSpPr>
          <p:cNvPr id="5" name="Footer Placeholder 4">
            <a:extLst>
              <a:ext uri="{FF2B5EF4-FFF2-40B4-BE49-F238E27FC236}">
                <a16:creationId xmlns:a16="http://schemas.microsoft.com/office/drawing/2014/main" id="{41D4B5DE-F70F-2B40-8F71-A31199440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2ED00-CF3C-FE49-B0CB-B6D329A3F875}"/>
              </a:ext>
            </a:extLst>
          </p:cNvPr>
          <p:cNvSpPr>
            <a:spLocks noGrp="1"/>
          </p:cNvSpPr>
          <p:nvPr>
            <p:ph type="sldNum" sz="quarter" idx="12"/>
          </p:nvPr>
        </p:nvSpPr>
        <p:spPr/>
        <p:txBody>
          <a:bodyPr/>
          <a:lstStyle/>
          <a:p>
            <a:fld id="{75465E0C-3686-964C-B0AA-FF214BFE427F}" type="slidenum">
              <a:rPr lang="en-US" smtClean="0"/>
              <a:t>‹#›</a:t>
            </a:fld>
            <a:endParaRPr lang="en-US"/>
          </a:p>
        </p:txBody>
      </p:sp>
    </p:spTree>
    <p:extLst>
      <p:ext uri="{BB962C8B-B14F-4D97-AF65-F5344CB8AC3E}">
        <p14:creationId xmlns:p14="http://schemas.microsoft.com/office/powerpoint/2010/main" val="207117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4EB2-B8EC-ED49-91E6-0053F06CB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824606-3677-1A4A-B732-FB54B27220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3546C-A21C-FE4B-9456-2E4BB7701E18}"/>
              </a:ext>
            </a:extLst>
          </p:cNvPr>
          <p:cNvSpPr>
            <a:spLocks noGrp="1"/>
          </p:cNvSpPr>
          <p:nvPr>
            <p:ph type="dt" sz="half" idx="10"/>
          </p:nvPr>
        </p:nvSpPr>
        <p:spPr/>
        <p:txBody>
          <a:bodyPr/>
          <a:lstStyle/>
          <a:p>
            <a:fld id="{7AD0F64F-E6B9-BA49-8AF6-71F0D8B2B4DC}" type="datetimeFigureOut">
              <a:rPr lang="en-US" smtClean="0"/>
              <a:t>12/12/21</a:t>
            </a:fld>
            <a:endParaRPr lang="en-US"/>
          </a:p>
        </p:txBody>
      </p:sp>
      <p:sp>
        <p:nvSpPr>
          <p:cNvPr id="5" name="Footer Placeholder 4">
            <a:extLst>
              <a:ext uri="{FF2B5EF4-FFF2-40B4-BE49-F238E27FC236}">
                <a16:creationId xmlns:a16="http://schemas.microsoft.com/office/drawing/2014/main" id="{CE2A9053-C226-CD41-AB57-64A3B5A73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42BDA-4110-7F4E-B8B6-8CEC6E9CB3D4}"/>
              </a:ext>
            </a:extLst>
          </p:cNvPr>
          <p:cNvSpPr>
            <a:spLocks noGrp="1"/>
          </p:cNvSpPr>
          <p:nvPr>
            <p:ph type="sldNum" sz="quarter" idx="12"/>
          </p:nvPr>
        </p:nvSpPr>
        <p:spPr/>
        <p:txBody>
          <a:bodyPr/>
          <a:lstStyle/>
          <a:p>
            <a:fld id="{75465E0C-3686-964C-B0AA-FF214BFE427F}" type="slidenum">
              <a:rPr lang="en-US" smtClean="0"/>
              <a:t>‹#›</a:t>
            </a:fld>
            <a:endParaRPr lang="en-US"/>
          </a:p>
        </p:txBody>
      </p:sp>
    </p:spTree>
    <p:extLst>
      <p:ext uri="{BB962C8B-B14F-4D97-AF65-F5344CB8AC3E}">
        <p14:creationId xmlns:p14="http://schemas.microsoft.com/office/powerpoint/2010/main" val="308605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DAD7E2-A622-B943-80B8-97271C31BE9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F17C75-402E-A243-B50C-018E9371DC6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54C7E-8765-1A46-A72A-C4E5AAC199E7}"/>
              </a:ext>
            </a:extLst>
          </p:cNvPr>
          <p:cNvSpPr>
            <a:spLocks noGrp="1"/>
          </p:cNvSpPr>
          <p:nvPr>
            <p:ph type="dt" sz="half" idx="10"/>
          </p:nvPr>
        </p:nvSpPr>
        <p:spPr/>
        <p:txBody>
          <a:bodyPr/>
          <a:lstStyle/>
          <a:p>
            <a:fld id="{7AD0F64F-E6B9-BA49-8AF6-71F0D8B2B4DC}" type="datetimeFigureOut">
              <a:rPr lang="en-US" smtClean="0"/>
              <a:t>12/12/21</a:t>
            </a:fld>
            <a:endParaRPr lang="en-US"/>
          </a:p>
        </p:txBody>
      </p:sp>
      <p:sp>
        <p:nvSpPr>
          <p:cNvPr id="5" name="Footer Placeholder 4">
            <a:extLst>
              <a:ext uri="{FF2B5EF4-FFF2-40B4-BE49-F238E27FC236}">
                <a16:creationId xmlns:a16="http://schemas.microsoft.com/office/drawing/2014/main" id="{6509B0AA-2DF7-054E-8E16-6DD1A2AF2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336DE-11A0-E24B-B756-2DE7B4867C8C}"/>
              </a:ext>
            </a:extLst>
          </p:cNvPr>
          <p:cNvSpPr>
            <a:spLocks noGrp="1"/>
          </p:cNvSpPr>
          <p:nvPr>
            <p:ph type="sldNum" sz="quarter" idx="12"/>
          </p:nvPr>
        </p:nvSpPr>
        <p:spPr/>
        <p:txBody>
          <a:bodyPr/>
          <a:lstStyle/>
          <a:p>
            <a:fld id="{75465E0C-3686-964C-B0AA-FF214BFE427F}" type="slidenum">
              <a:rPr lang="en-US" smtClean="0"/>
              <a:t>‹#›</a:t>
            </a:fld>
            <a:endParaRPr lang="en-US"/>
          </a:p>
        </p:txBody>
      </p:sp>
    </p:spTree>
    <p:extLst>
      <p:ext uri="{BB962C8B-B14F-4D97-AF65-F5344CB8AC3E}">
        <p14:creationId xmlns:p14="http://schemas.microsoft.com/office/powerpoint/2010/main" val="175227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160501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58973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A6142-CBAF-DD4B-A8C2-47935318572B}" type="datetimeFigureOut">
              <a:rPr lang="en-US" smtClean="0"/>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257323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A6142-CBAF-DD4B-A8C2-47935318572B}" type="datetimeFigureOut">
              <a:rPr lang="en-US" smtClean="0"/>
              <a:t>12/12/21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1639586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A6142-CBAF-DD4B-A8C2-47935318572B}" type="datetimeFigureOut">
              <a:rPr lang="en-US" smtClean="0"/>
              <a:t>12/12/21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382573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A6142-CBAF-DD4B-A8C2-47935318572B}" type="datetimeFigureOut">
              <a:rPr lang="en-US" smtClean="0"/>
              <a:t>12/12/21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3300563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6142-CBAF-DD4B-A8C2-47935318572B}" type="datetimeFigureOut">
              <a:rPr lang="en-US" smtClean="0"/>
              <a:t>12/12/21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1679977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12/12/21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302803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909C-795D-6945-9DAE-E8C9385B6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8ABEF6-FB46-894A-8517-3650560375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8036A-DA9F-DA4B-8E84-C8EA5DD1CF7A}"/>
              </a:ext>
            </a:extLst>
          </p:cNvPr>
          <p:cNvSpPr>
            <a:spLocks noGrp="1"/>
          </p:cNvSpPr>
          <p:nvPr>
            <p:ph type="dt" sz="half" idx="10"/>
          </p:nvPr>
        </p:nvSpPr>
        <p:spPr/>
        <p:txBody>
          <a:bodyPr/>
          <a:lstStyle/>
          <a:p>
            <a:fld id="{7AD0F64F-E6B9-BA49-8AF6-71F0D8B2B4DC}" type="datetimeFigureOut">
              <a:rPr lang="en-US" smtClean="0"/>
              <a:t>12/12/21</a:t>
            </a:fld>
            <a:endParaRPr lang="en-US"/>
          </a:p>
        </p:txBody>
      </p:sp>
      <p:sp>
        <p:nvSpPr>
          <p:cNvPr id="5" name="Footer Placeholder 4">
            <a:extLst>
              <a:ext uri="{FF2B5EF4-FFF2-40B4-BE49-F238E27FC236}">
                <a16:creationId xmlns:a16="http://schemas.microsoft.com/office/drawing/2014/main" id="{E7E1FBBD-2674-7643-987E-433FAF98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1960A-17DD-FE40-ACF5-6240DEE41FFE}"/>
              </a:ext>
            </a:extLst>
          </p:cNvPr>
          <p:cNvSpPr>
            <a:spLocks noGrp="1"/>
          </p:cNvSpPr>
          <p:nvPr>
            <p:ph type="sldNum" sz="quarter" idx="12"/>
          </p:nvPr>
        </p:nvSpPr>
        <p:spPr/>
        <p:txBody>
          <a:bodyPr/>
          <a:lstStyle/>
          <a:p>
            <a:fld id="{75465E0C-3686-964C-B0AA-FF214BFE427F}" type="slidenum">
              <a:rPr lang="en-US" smtClean="0"/>
              <a:t>‹#›</a:t>
            </a:fld>
            <a:endParaRPr lang="en-US"/>
          </a:p>
        </p:txBody>
      </p:sp>
    </p:spTree>
    <p:extLst>
      <p:ext uri="{BB962C8B-B14F-4D97-AF65-F5344CB8AC3E}">
        <p14:creationId xmlns:p14="http://schemas.microsoft.com/office/powerpoint/2010/main" val="153430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12/12/21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129277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399732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90204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E3ED-E49A-6E46-BA9E-0FFEB9ADC40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B0E989-A43F-2743-A140-F7FA72C9215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5D6AF-C899-6B4E-A546-2E4323A53951}"/>
              </a:ext>
            </a:extLst>
          </p:cNvPr>
          <p:cNvSpPr>
            <a:spLocks noGrp="1"/>
          </p:cNvSpPr>
          <p:nvPr>
            <p:ph type="dt" sz="half" idx="10"/>
          </p:nvPr>
        </p:nvSpPr>
        <p:spPr/>
        <p:txBody>
          <a:bodyPr/>
          <a:lstStyle/>
          <a:p>
            <a:fld id="{7AD0F64F-E6B9-BA49-8AF6-71F0D8B2B4DC}" type="datetimeFigureOut">
              <a:rPr lang="en-US" smtClean="0"/>
              <a:t>12/12/21</a:t>
            </a:fld>
            <a:endParaRPr lang="en-US"/>
          </a:p>
        </p:txBody>
      </p:sp>
      <p:sp>
        <p:nvSpPr>
          <p:cNvPr id="5" name="Footer Placeholder 4">
            <a:extLst>
              <a:ext uri="{FF2B5EF4-FFF2-40B4-BE49-F238E27FC236}">
                <a16:creationId xmlns:a16="http://schemas.microsoft.com/office/drawing/2014/main" id="{1C1A326C-952E-034B-B4F4-4E9C353AB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BF175-3AB4-344F-B8B5-13F17BEA19B0}"/>
              </a:ext>
            </a:extLst>
          </p:cNvPr>
          <p:cNvSpPr>
            <a:spLocks noGrp="1"/>
          </p:cNvSpPr>
          <p:nvPr>
            <p:ph type="sldNum" sz="quarter" idx="12"/>
          </p:nvPr>
        </p:nvSpPr>
        <p:spPr/>
        <p:txBody>
          <a:bodyPr/>
          <a:lstStyle/>
          <a:p>
            <a:fld id="{75465E0C-3686-964C-B0AA-FF214BFE427F}" type="slidenum">
              <a:rPr lang="en-US" smtClean="0"/>
              <a:t>‹#›</a:t>
            </a:fld>
            <a:endParaRPr lang="en-US"/>
          </a:p>
        </p:txBody>
      </p:sp>
    </p:spTree>
    <p:extLst>
      <p:ext uri="{BB962C8B-B14F-4D97-AF65-F5344CB8AC3E}">
        <p14:creationId xmlns:p14="http://schemas.microsoft.com/office/powerpoint/2010/main" val="165037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6D28-170F-0444-89DE-3EBC0E61FA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9E43B-8448-6247-86C4-36E7CD564AA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17BB57-7777-AE45-9F91-D2B478FBEC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DAAA63-FBD5-CA4D-BE9A-57FD02EF5DFA}"/>
              </a:ext>
            </a:extLst>
          </p:cNvPr>
          <p:cNvSpPr>
            <a:spLocks noGrp="1"/>
          </p:cNvSpPr>
          <p:nvPr>
            <p:ph type="dt" sz="half" idx="10"/>
          </p:nvPr>
        </p:nvSpPr>
        <p:spPr/>
        <p:txBody>
          <a:bodyPr/>
          <a:lstStyle/>
          <a:p>
            <a:fld id="{7AD0F64F-E6B9-BA49-8AF6-71F0D8B2B4DC}" type="datetimeFigureOut">
              <a:rPr lang="en-US" smtClean="0"/>
              <a:t>12/12/21</a:t>
            </a:fld>
            <a:endParaRPr lang="en-US"/>
          </a:p>
        </p:txBody>
      </p:sp>
      <p:sp>
        <p:nvSpPr>
          <p:cNvPr id="6" name="Footer Placeholder 5">
            <a:extLst>
              <a:ext uri="{FF2B5EF4-FFF2-40B4-BE49-F238E27FC236}">
                <a16:creationId xmlns:a16="http://schemas.microsoft.com/office/drawing/2014/main" id="{7C622816-75BE-BF40-9AAB-2EA096D99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E6F4E0-DC2B-F444-AD1E-568C9532FEF3}"/>
              </a:ext>
            </a:extLst>
          </p:cNvPr>
          <p:cNvSpPr>
            <a:spLocks noGrp="1"/>
          </p:cNvSpPr>
          <p:nvPr>
            <p:ph type="sldNum" sz="quarter" idx="12"/>
          </p:nvPr>
        </p:nvSpPr>
        <p:spPr/>
        <p:txBody>
          <a:bodyPr/>
          <a:lstStyle/>
          <a:p>
            <a:fld id="{75465E0C-3686-964C-B0AA-FF214BFE427F}" type="slidenum">
              <a:rPr lang="en-US" smtClean="0"/>
              <a:t>‹#›</a:t>
            </a:fld>
            <a:endParaRPr lang="en-US"/>
          </a:p>
        </p:txBody>
      </p:sp>
    </p:spTree>
    <p:extLst>
      <p:ext uri="{BB962C8B-B14F-4D97-AF65-F5344CB8AC3E}">
        <p14:creationId xmlns:p14="http://schemas.microsoft.com/office/powerpoint/2010/main" val="160247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A34-219A-5344-8FD6-0243360DCD9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3C0677-338C-9B41-B1FB-452E462230E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35D09FE-8481-2842-B2D5-7DF585835F6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BDD3BA-6D42-6941-BB69-6213A6287E5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E27DC-AF0A-B147-B90E-996E2FA1B60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08CD7D-7195-F54D-A41A-0FE98BA8B5B4}"/>
              </a:ext>
            </a:extLst>
          </p:cNvPr>
          <p:cNvSpPr>
            <a:spLocks noGrp="1"/>
          </p:cNvSpPr>
          <p:nvPr>
            <p:ph type="dt" sz="half" idx="10"/>
          </p:nvPr>
        </p:nvSpPr>
        <p:spPr/>
        <p:txBody>
          <a:bodyPr/>
          <a:lstStyle/>
          <a:p>
            <a:fld id="{7AD0F64F-E6B9-BA49-8AF6-71F0D8B2B4DC}" type="datetimeFigureOut">
              <a:rPr lang="en-US" smtClean="0"/>
              <a:t>12/12/21</a:t>
            </a:fld>
            <a:endParaRPr lang="en-US"/>
          </a:p>
        </p:txBody>
      </p:sp>
      <p:sp>
        <p:nvSpPr>
          <p:cNvPr id="8" name="Footer Placeholder 7">
            <a:extLst>
              <a:ext uri="{FF2B5EF4-FFF2-40B4-BE49-F238E27FC236}">
                <a16:creationId xmlns:a16="http://schemas.microsoft.com/office/drawing/2014/main" id="{CB6ACA13-7FAA-8744-BF91-9A5FC90DB4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0A6824-437B-F74E-AC21-9AC883BC3786}"/>
              </a:ext>
            </a:extLst>
          </p:cNvPr>
          <p:cNvSpPr>
            <a:spLocks noGrp="1"/>
          </p:cNvSpPr>
          <p:nvPr>
            <p:ph type="sldNum" sz="quarter" idx="12"/>
          </p:nvPr>
        </p:nvSpPr>
        <p:spPr/>
        <p:txBody>
          <a:bodyPr/>
          <a:lstStyle/>
          <a:p>
            <a:fld id="{75465E0C-3686-964C-B0AA-FF214BFE427F}" type="slidenum">
              <a:rPr lang="en-US" smtClean="0"/>
              <a:t>‹#›</a:t>
            </a:fld>
            <a:endParaRPr lang="en-US"/>
          </a:p>
        </p:txBody>
      </p:sp>
    </p:spTree>
    <p:extLst>
      <p:ext uri="{BB962C8B-B14F-4D97-AF65-F5344CB8AC3E}">
        <p14:creationId xmlns:p14="http://schemas.microsoft.com/office/powerpoint/2010/main" val="111547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EB59-9D49-A540-8E2A-53242D6022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AB3133-EAC1-A24B-A85A-5D2FE0CD647D}"/>
              </a:ext>
            </a:extLst>
          </p:cNvPr>
          <p:cNvSpPr>
            <a:spLocks noGrp="1"/>
          </p:cNvSpPr>
          <p:nvPr>
            <p:ph type="dt" sz="half" idx="10"/>
          </p:nvPr>
        </p:nvSpPr>
        <p:spPr/>
        <p:txBody>
          <a:bodyPr/>
          <a:lstStyle/>
          <a:p>
            <a:fld id="{7AD0F64F-E6B9-BA49-8AF6-71F0D8B2B4DC}" type="datetimeFigureOut">
              <a:rPr lang="en-US" smtClean="0"/>
              <a:t>12/12/21</a:t>
            </a:fld>
            <a:endParaRPr lang="en-US"/>
          </a:p>
        </p:txBody>
      </p:sp>
      <p:sp>
        <p:nvSpPr>
          <p:cNvPr id="4" name="Footer Placeholder 3">
            <a:extLst>
              <a:ext uri="{FF2B5EF4-FFF2-40B4-BE49-F238E27FC236}">
                <a16:creationId xmlns:a16="http://schemas.microsoft.com/office/drawing/2014/main" id="{C9B2823D-6C62-9B43-9B2C-DF2C4541B5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B3B0D-CF42-8F45-B031-B03953608E36}"/>
              </a:ext>
            </a:extLst>
          </p:cNvPr>
          <p:cNvSpPr>
            <a:spLocks noGrp="1"/>
          </p:cNvSpPr>
          <p:nvPr>
            <p:ph type="sldNum" sz="quarter" idx="12"/>
          </p:nvPr>
        </p:nvSpPr>
        <p:spPr/>
        <p:txBody>
          <a:bodyPr/>
          <a:lstStyle/>
          <a:p>
            <a:fld id="{75465E0C-3686-964C-B0AA-FF214BFE427F}" type="slidenum">
              <a:rPr lang="en-US" smtClean="0"/>
              <a:t>‹#›</a:t>
            </a:fld>
            <a:endParaRPr lang="en-US"/>
          </a:p>
        </p:txBody>
      </p:sp>
    </p:spTree>
    <p:extLst>
      <p:ext uri="{BB962C8B-B14F-4D97-AF65-F5344CB8AC3E}">
        <p14:creationId xmlns:p14="http://schemas.microsoft.com/office/powerpoint/2010/main" val="39606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9BA5E-FBA5-1F4B-890B-21D722275D48}"/>
              </a:ext>
            </a:extLst>
          </p:cNvPr>
          <p:cNvSpPr>
            <a:spLocks noGrp="1"/>
          </p:cNvSpPr>
          <p:nvPr>
            <p:ph type="dt" sz="half" idx="10"/>
          </p:nvPr>
        </p:nvSpPr>
        <p:spPr/>
        <p:txBody>
          <a:bodyPr/>
          <a:lstStyle/>
          <a:p>
            <a:fld id="{7AD0F64F-E6B9-BA49-8AF6-71F0D8B2B4DC}" type="datetimeFigureOut">
              <a:rPr lang="en-US" smtClean="0"/>
              <a:t>12/12/21</a:t>
            </a:fld>
            <a:endParaRPr lang="en-US"/>
          </a:p>
        </p:txBody>
      </p:sp>
      <p:sp>
        <p:nvSpPr>
          <p:cNvPr id="3" name="Footer Placeholder 2">
            <a:extLst>
              <a:ext uri="{FF2B5EF4-FFF2-40B4-BE49-F238E27FC236}">
                <a16:creationId xmlns:a16="http://schemas.microsoft.com/office/drawing/2014/main" id="{31C04BA3-D6C3-4F47-AFF9-CB917D33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80F2-3D30-094A-803A-A44B304DD843}"/>
              </a:ext>
            </a:extLst>
          </p:cNvPr>
          <p:cNvSpPr>
            <a:spLocks noGrp="1"/>
          </p:cNvSpPr>
          <p:nvPr>
            <p:ph type="sldNum" sz="quarter" idx="12"/>
          </p:nvPr>
        </p:nvSpPr>
        <p:spPr/>
        <p:txBody>
          <a:bodyPr/>
          <a:lstStyle/>
          <a:p>
            <a:fld id="{75465E0C-3686-964C-B0AA-FF214BFE427F}" type="slidenum">
              <a:rPr lang="en-US" smtClean="0"/>
              <a:t>‹#›</a:t>
            </a:fld>
            <a:endParaRPr lang="en-US"/>
          </a:p>
        </p:txBody>
      </p:sp>
    </p:spTree>
    <p:extLst>
      <p:ext uri="{BB962C8B-B14F-4D97-AF65-F5344CB8AC3E}">
        <p14:creationId xmlns:p14="http://schemas.microsoft.com/office/powerpoint/2010/main" val="305817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6E49B-38E9-8045-834B-DFF2544B442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0289957-7502-8F40-809B-2647DF7EABC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48703E-9FF2-9849-ADCA-388F1251D3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33ABF29-B82C-B945-A5EF-13F418AAE923}"/>
              </a:ext>
            </a:extLst>
          </p:cNvPr>
          <p:cNvSpPr>
            <a:spLocks noGrp="1"/>
          </p:cNvSpPr>
          <p:nvPr>
            <p:ph type="dt" sz="half" idx="10"/>
          </p:nvPr>
        </p:nvSpPr>
        <p:spPr/>
        <p:txBody>
          <a:bodyPr/>
          <a:lstStyle/>
          <a:p>
            <a:fld id="{7AD0F64F-E6B9-BA49-8AF6-71F0D8B2B4DC}" type="datetimeFigureOut">
              <a:rPr lang="en-US" smtClean="0"/>
              <a:t>12/12/21</a:t>
            </a:fld>
            <a:endParaRPr lang="en-US"/>
          </a:p>
        </p:txBody>
      </p:sp>
      <p:sp>
        <p:nvSpPr>
          <p:cNvPr id="6" name="Footer Placeholder 5">
            <a:extLst>
              <a:ext uri="{FF2B5EF4-FFF2-40B4-BE49-F238E27FC236}">
                <a16:creationId xmlns:a16="http://schemas.microsoft.com/office/drawing/2014/main" id="{6878F4E7-5B88-DA42-967C-75822C094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B5CF2-8D52-D243-B515-DAC9CEBF3071}"/>
              </a:ext>
            </a:extLst>
          </p:cNvPr>
          <p:cNvSpPr>
            <a:spLocks noGrp="1"/>
          </p:cNvSpPr>
          <p:nvPr>
            <p:ph type="sldNum" sz="quarter" idx="12"/>
          </p:nvPr>
        </p:nvSpPr>
        <p:spPr/>
        <p:txBody>
          <a:bodyPr/>
          <a:lstStyle/>
          <a:p>
            <a:fld id="{75465E0C-3686-964C-B0AA-FF214BFE427F}" type="slidenum">
              <a:rPr lang="en-US" smtClean="0"/>
              <a:t>‹#›</a:t>
            </a:fld>
            <a:endParaRPr lang="en-US"/>
          </a:p>
        </p:txBody>
      </p:sp>
    </p:spTree>
    <p:extLst>
      <p:ext uri="{BB962C8B-B14F-4D97-AF65-F5344CB8AC3E}">
        <p14:creationId xmlns:p14="http://schemas.microsoft.com/office/powerpoint/2010/main" val="14017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D36B-226C-6147-9AAC-D554786F99A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1163126-93DA-D847-8591-C08B1894F86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320BAC7-F26D-8A47-AF16-389436A47F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E9C21E5-A8E9-D947-ACE7-B48E8FD44C7D}"/>
              </a:ext>
            </a:extLst>
          </p:cNvPr>
          <p:cNvSpPr>
            <a:spLocks noGrp="1"/>
          </p:cNvSpPr>
          <p:nvPr>
            <p:ph type="dt" sz="half" idx="10"/>
          </p:nvPr>
        </p:nvSpPr>
        <p:spPr/>
        <p:txBody>
          <a:bodyPr/>
          <a:lstStyle/>
          <a:p>
            <a:fld id="{7AD0F64F-E6B9-BA49-8AF6-71F0D8B2B4DC}" type="datetimeFigureOut">
              <a:rPr lang="en-US" smtClean="0"/>
              <a:t>12/12/21</a:t>
            </a:fld>
            <a:endParaRPr lang="en-US"/>
          </a:p>
        </p:txBody>
      </p:sp>
      <p:sp>
        <p:nvSpPr>
          <p:cNvPr id="6" name="Footer Placeholder 5">
            <a:extLst>
              <a:ext uri="{FF2B5EF4-FFF2-40B4-BE49-F238E27FC236}">
                <a16:creationId xmlns:a16="http://schemas.microsoft.com/office/drawing/2014/main" id="{C630381D-C82C-5549-B4A2-63EDF8D52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C609A-B6FC-A04A-B423-C76AED2EB80B}"/>
              </a:ext>
            </a:extLst>
          </p:cNvPr>
          <p:cNvSpPr>
            <a:spLocks noGrp="1"/>
          </p:cNvSpPr>
          <p:nvPr>
            <p:ph type="sldNum" sz="quarter" idx="12"/>
          </p:nvPr>
        </p:nvSpPr>
        <p:spPr/>
        <p:txBody>
          <a:bodyPr/>
          <a:lstStyle/>
          <a:p>
            <a:fld id="{75465E0C-3686-964C-B0AA-FF214BFE427F}" type="slidenum">
              <a:rPr lang="en-US" smtClean="0"/>
              <a:t>‹#›</a:t>
            </a:fld>
            <a:endParaRPr lang="en-US"/>
          </a:p>
        </p:txBody>
      </p:sp>
    </p:spTree>
    <p:extLst>
      <p:ext uri="{BB962C8B-B14F-4D97-AF65-F5344CB8AC3E}">
        <p14:creationId xmlns:p14="http://schemas.microsoft.com/office/powerpoint/2010/main" val="253590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CCB29-4E38-1442-B829-2CADCE2362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BE003F-B109-534B-81D5-3C133E9577D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D2987-284D-C040-BECB-4E4FE37613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D0F64F-E6B9-BA49-8AF6-71F0D8B2B4DC}" type="datetimeFigureOut">
              <a:rPr lang="en-US" smtClean="0"/>
              <a:t>12/12/21</a:t>
            </a:fld>
            <a:endParaRPr lang="en-US"/>
          </a:p>
        </p:txBody>
      </p:sp>
      <p:sp>
        <p:nvSpPr>
          <p:cNvPr id="5" name="Footer Placeholder 4">
            <a:extLst>
              <a:ext uri="{FF2B5EF4-FFF2-40B4-BE49-F238E27FC236}">
                <a16:creationId xmlns:a16="http://schemas.microsoft.com/office/drawing/2014/main" id="{37C5B222-E631-504C-93FA-B1E5323AFF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63EB4D-5BBE-3E4F-990A-27EB7D2ACF5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465E0C-3686-964C-B0AA-FF214BFE427F}" type="slidenum">
              <a:rPr lang="en-US" smtClean="0"/>
              <a:t>‹#›</a:t>
            </a:fld>
            <a:endParaRPr lang="en-US"/>
          </a:p>
        </p:txBody>
      </p:sp>
    </p:spTree>
    <p:extLst>
      <p:ext uri="{BB962C8B-B14F-4D97-AF65-F5344CB8AC3E}">
        <p14:creationId xmlns:p14="http://schemas.microsoft.com/office/powerpoint/2010/main" val="3383094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A6142-CBAF-DD4B-A8C2-47935318572B}" type="datetimeFigureOut">
              <a:rPr lang="en-US" smtClean="0"/>
              <a:t>12/12/21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E5CBB-540D-7149-9564-28C52F5C83CA}" type="slidenum">
              <a:rPr lang="en-US" smtClean="0"/>
              <a:t>‹#›</a:t>
            </a:fld>
            <a:endParaRPr lang="en-US" dirty="0"/>
          </a:p>
        </p:txBody>
      </p:sp>
    </p:spTree>
    <p:extLst>
      <p:ext uri="{BB962C8B-B14F-4D97-AF65-F5344CB8AC3E}">
        <p14:creationId xmlns:p14="http://schemas.microsoft.com/office/powerpoint/2010/main" val="31893588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2BA1-1EE3-1F41-8361-1AD769D92983}"/>
              </a:ext>
            </a:extLst>
          </p:cNvPr>
          <p:cNvSpPr>
            <a:spLocks noGrp="1"/>
          </p:cNvSpPr>
          <p:nvPr>
            <p:ph type="ctrTitle"/>
          </p:nvPr>
        </p:nvSpPr>
        <p:spPr>
          <a:xfrm>
            <a:off x="685800" y="223000"/>
            <a:ext cx="7772400" cy="1128504"/>
          </a:xfrm>
        </p:spPr>
        <p:txBody>
          <a:bodyPr anchor="ctr">
            <a:normAutofit fontScale="90000"/>
          </a:bodyPr>
          <a:lstStyle/>
          <a:p>
            <a:r>
              <a:rPr lang="en-US" b="1" u="sng" dirty="0">
                <a:latin typeface="Century Gothic" panose="020B0502020202020204" pitchFamily="34" charset="0"/>
              </a:rPr>
              <a:t>The Book of Revelation</a:t>
            </a:r>
          </a:p>
        </p:txBody>
      </p:sp>
      <p:pic>
        <p:nvPicPr>
          <p:cNvPr id="5" name="Picture 4">
            <a:extLst>
              <a:ext uri="{FF2B5EF4-FFF2-40B4-BE49-F238E27FC236}">
                <a16:creationId xmlns:a16="http://schemas.microsoft.com/office/drawing/2014/main" id="{5F3EB587-4D0F-3443-8CBA-10131F445A2C}"/>
              </a:ext>
            </a:extLst>
          </p:cNvPr>
          <p:cNvPicPr>
            <a:picLocks noChangeAspect="1"/>
          </p:cNvPicPr>
          <p:nvPr/>
        </p:nvPicPr>
        <p:blipFill>
          <a:blip r:embed="rId3"/>
          <a:stretch>
            <a:fillRect/>
          </a:stretch>
        </p:blipFill>
        <p:spPr>
          <a:xfrm>
            <a:off x="0" y="1562519"/>
            <a:ext cx="9144000" cy="5295481"/>
          </a:xfrm>
          <a:prstGeom prst="rect">
            <a:avLst/>
          </a:prstGeom>
        </p:spPr>
      </p:pic>
    </p:spTree>
    <p:extLst>
      <p:ext uri="{BB962C8B-B14F-4D97-AF65-F5344CB8AC3E}">
        <p14:creationId xmlns:p14="http://schemas.microsoft.com/office/powerpoint/2010/main" val="34264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57EA-D215-EC41-96FB-BF5B71C390F2}"/>
              </a:ext>
            </a:extLst>
          </p:cNvPr>
          <p:cNvSpPr>
            <a:spLocks noGrp="1"/>
          </p:cNvSpPr>
          <p:nvPr>
            <p:ph type="title"/>
          </p:nvPr>
        </p:nvSpPr>
        <p:spPr>
          <a:xfrm>
            <a:off x="4807680" y="346363"/>
            <a:ext cx="4170066" cy="1325563"/>
          </a:xfrm>
        </p:spPr>
        <p:txBody>
          <a:bodyPr>
            <a:normAutofit/>
          </a:bodyPr>
          <a:lstStyle/>
          <a:p>
            <a:pPr algn="ctr"/>
            <a:r>
              <a:rPr lang="en-US" sz="2800" b="1" u="sng" dirty="0">
                <a:latin typeface="Century Gothic" panose="020B0502020202020204" pitchFamily="34" charset="0"/>
              </a:rPr>
              <a:t>The Glorious City </a:t>
            </a:r>
            <a:br>
              <a:rPr lang="en-US" sz="2800" b="1" u="sng" dirty="0">
                <a:latin typeface="Century Gothic" panose="020B0502020202020204" pitchFamily="34" charset="0"/>
              </a:rPr>
            </a:br>
            <a:r>
              <a:rPr lang="en-US" sz="2800" b="1" u="sng" dirty="0">
                <a:latin typeface="Century Gothic" panose="020B0502020202020204" pitchFamily="34" charset="0"/>
              </a:rPr>
              <a:t>(21:9-21)</a:t>
            </a:r>
          </a:p>
        </p:txBody>
      </p:sp>
      <p:sp>
        <p:nvSpPr>
          <p:cNvPr id="3" name="Content Placeholder 2">
            <a:extLst>
              <a:ext uri="{FF2B5EF4-FFF2-40B4-BE49-F238E27FC236}">
                <a16:creationId xmlns:a16="http://schemas.microsoft.com/office/drawing/2014/main" id="{DF740360-F9CB-F24B-9CE1-A63BE8C7FFA5}"/>
              </a:ext>
            </a:extLst>
          </p:cNvPr>
          <p:cNvSpPr>
            <a:spLocks noGrp="1"/>
          </p:cNvSpPr>
          <p:nvPr>
            <p:ph idx="1"/>
          </p:nvPr>
        </p:nvSpPr>
        <p:spPr>
          <a:xfrm>
            <a:off x="4807680" y="1671926"/>
            <a:ext cx="4170066" cy="5412574"/>
          </a:xfrm>
        </p:spPr>
        <p:txBody>
          <a:bodyPr>
            <a:normAutofit/>
          </a:bodyPr>
          <a:lstStyle/>
          <a:p>
            <a:pPr>
              <a:lnSpc>
                <a:spcPct val="100000"/>
              </a:lnSpc>
              <a:spcBef>
                <a:spcPts val="1200"/>
              </a:spcBef>
            </a:pPr>
            <a:r>
              <a:rPr lang="en-US" sz="2000" dirty="0"/>
              <a:t>“Come here, I will show you” (v. 9) – </a:t>
            </a:r>
          </a:p>
          <a:p>
            <a:pPr lvl="1">
              <a:lnSpc>
                <a:spcPct val="100000"/>
              </a:lnSpc>
              <a:spcBef>
                <a:spcPts val="1200"/>
              </a:spcBef>
            </a:pPr>
            <a:r>
              <a:rPr lang="en-US" sz="1800" dirty="0"/>
              <a:t>“He carried me away in the Spirit” (v. 10a; cf. Ezek. 40:2-4)</a:t>
            </a:r>
          </a:p>
          <a:p>
            <a:pPr lvl="1">
              <a:lnSpc>
                <a:spcPct val="100000"/>
              </a:lnSpc>
              <a:spcBef>
                <a:spcPts val="1200"/>
              </a:spcBef>
            </a:pPr>
            <a:r>
              <a:rPr lang="en-US" sz="1800" dirty="0"/>
              <a:t>He will also measure the city in v. 15 (cf. 11:1f; Ezek. 40:3-5 for protection; Zech. 2:1-5 to indicate God’s presence within; here used to discuss the city’s perfection) </a:t>
            </a:r>
          </a:p>
          <a:p>
            <a:pPr lvl="1">
              <a:lnSpc>
                <a:spcPct val="100000"/>
              </a:lnSpc>
              <a:spcBef>
                <a:spcPts val="1200"/>
              </a:spcBef>
            </a:pPr>
            <a:r>
              <a:rPr lang="en-US" sz="1800" dirty="0"/>
              <a:t>Measurements are all multiples of 12; NASB ruins the symbolic significance</a:t>
            </a:r>
          </a:p>
          <a:p>
            <a:pPr lvl="1">
              <a:lnSpc>
                <a:spcPct val="100000"/>
              </a:lnSpc>
              <a:spcBef>
                <a:spcPts val="1200"/>
              </a:spcBef>
            </a:pPr>
            <a:r>
              <a:rPr lang="en-US" sz="1800" dirty="0"/>
              <a:t>vv. 19f have very difficult Greek words; some of which we have no idea what they mean</a:t>
            </a:r>
          </a:p>
        </p:txBody>
      </p:sp>
      <p:pic>
        <p:nvPicPr>
          <p:cNvPr id="4098" name="Picture 2" descr="heavenly-jerusalem - Holy Trinity Church">
            <a:extLst>
              <a:ext uri="{FF2B5EF4-FFF2-40B4-BE49-F238E27FC236}">
                <a16:creationId xmlns:a16="http://schemas.microsoft.com/office/drawing/2014/main" id="{50AB9AAA-CE20-824C-81FC-32DC43E0B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92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57EA-D215-EC41-96FB-BF5B71C390F2}"/>
              </a:ext>
            </a:extLst>
          </p:cNvPr>
          <p:cNvSpPr>
            <a:spLocks noGrp="1"/>
          </p:cNvSpPr>
          <p:nvPr>
            <p:ph type="title"/>
          </p:nvPr>
        </p:nvSpPr>
        <p:spPr>
          <a:xfrm>
            <a:off x="628650" y="0"/>
            <a:ext cx="7886700" cy="1325563"/>
          </a:xfrm>
        </p:spPr>
        <p:txBody>
          <a:bodyPr>
            <a:normAutofit/>
          </a:bodyPr>
          <a:lstStyle/>
          <a:p>
            <a:pPr algn="ctr"/>
            <a:r>
              <a:rPr lang="en-US" sz="2800" b="1" u="sng" dirty="0">
                <a:latin typeface="Century Gothic" panose="020B0502020202020204" pitchFamily="34" charset="0"/>
              </a:rPr>
              <a:t>The Glorious City (21:9-21)</a:t>
            </a:r>
          </a:p>
        </p:txBody>
      </p:sp>
      <p:sp>
        <p:nvSpPr>
          <p:cNvPr id="3" name="Content Placeholder 2">
            <a:extLst>
              <a:ext uri="{FF2B5EF4-FFF2-40B4-BE49-F238E27FC236}">
                <a16:creationId xmlns:a16="http://schemas.microsoft.com/office/drawing/2014/main" id="{DF740360-F9CB-F24B-9CE1-A63BE8C7FFA5}"/>
              </a:ext>
            </a:extLst>
          </p:cNvPr>
          <p:cNvSpPr>
            <a:spLocks noGrp="1"/>
          </p:cNvSpPr>
          <p:nvPr>
            <p:ph idx="1"/>
          </p:nvPr>
        </p:nvSpPr>
        <p:spPr>
          <a:xfrm>
            <a:off x="401934" y="1179145"/>
            <a:ext cx="8340132" cy="5412574"/>
          </a:xfrm>
        </p:spPr>
        <p:txBody>
          <a:bodyPr>
            <a:normAutofit fontScale="92500" lnSpcReduction="20000"/>
          </a:bodyPr>
          <a:lstStyle/>
          <a:p>
            <a:pPr>
              <a:lnSpc>
                <a:spcPct val="110000"/>
              </a:lnSpc>
              <a:spcBef>
                <a:spcPts val="600"/>
              </a:spcBef>
            </a:pPr>
            <a:r>
              <a:rPr lang="en-US" sz="2400" dirty="0"/>
              <a:t>“the holy city, having the glory of God” (vv. 11-21) –</a:t>
            </a:r>
          </a:p>
          <a:p>
            <a:pPr lvl="1">
              <a:lnSpc>
                <a:spcPct val="110000"/>
              </a:lnSpc>
              <a:spcBef>
                <a:spcPts val="600"/>
              </a:spcBef>
            </a:pPr>
            <a:r>
              <a:rPr lang="en-US" sz="2000" dirty="0"/>
              <a:t>Brilliant as a costly stone like crystal-clear jasper (v. 11; cf. 4:3)</a:t>
            </a:r>
          </a:p>
          <a:p>
            <a:pPr lvl="1">
              <a:lnSpc>
                <a:spcPct val="110000"/>
              </a:lnSpc>
              <a:spcBef>
                <a:spcPts val="600"/>
              </a:spcBef>
            </a:pPr>
            <a:r>
              <a:rPr lang="en-US" sz="2000" dirty="0"/>
              <a:t>A great and high wall, 144 cubits thick, made of jasper (vv. 12a, 17, 18a) – symbol for security and protection</a:t>
            </a:r>
          </a:p>
          <a:p>
            <a:pPr lvl="1">
              <a:lnSpc>
                <a:spcPct val="110000"/>
              </a:lnSpc>
              <a:spcBef>
                <a:spcPts val="600"/>
              </a:spcBef>
            </a:pPr>
            <a:r>
              <a:rPr lang="en-US" sz="2000" dirty="0"/>
              <a:t>12 pearl gates, 3 on each side, angels at the gates, each gate bearing the names of the 12 tribes of Israel (vv. 12b-13, 21a; exits in Ezek. 48:31-35) – symbol illustrating entrance is available to anyone who wants to get in (2Pet. 1:10f)</a:t>
            </a:r>
          </a:p>
          <a:p>
            <a:pPr lvl="1">
              <a:lnSpc>
                <a:spcPct val="110000"/>
              </a:lnSpc>
              <a:spcBef>
                <a:spcPts val="600"/>
              </a:spcBef>
            </a:pPr>
            <a:r>
              <a:rPr lang="en-US" sz="2000" dirty="0"/>
              <a:t>12 foundation stones, adorned with precious stones, bearing the names of the 12 apostles of Jesus (vv. 14, 19f) – symbol for endurance and permanence; city of jewels in Isa. 54:11ff; 8/12 of HP’s stones (Ex. 28:17-20)</a:t>
            </a:r>
          </a:p>
          <a:p>
            <a:pPr lvl="1">
              <a:lnSpc>
                <a:spcPct val="110000"/>
              </a:lnSpc>
              <a:spcBef>
                <a:spcPts val="600"/>
              </a:spcBef>
            </a:pPr>
            <a:r>
              <a:rPr lang="en-US" sz="2000" dirty="0"/>
              <a:t>Laid out as a cube (cf. Solomon’s MHP in 1Kgs. 6:20), 12,000 furlongs (1,500 miles, 250x the size of Mt. Everest) on each side (vv. 15f) – symbol for abundance of blessings for all; this would cover Europe and reach into space; typical Roman cities laid out as a square</a:t>
            </a:r>
          </a:p>
          <a:p>
            <a:pPr lvl="1">
              <a:lnSpc>
                <a:spcPct val="110000"/>
              </a:lnSpc>
              <a:spcBef>
                <a:spcPts val="600"/>
              </a:spcBef>
            </a:pPr>
            <a:r>
              <a:rPr lang="en-US" sz="2000" dirty="0"/>
              <a:t>City was pure gold, like clear glass; street of pure gold, like clear glass (vv. 18, 21b) – symbol for beauty, splendor, and glory</a:t>
            </a:r>
          </a:p>
        </p:txBody>
      </p:sp>
    </p:spTree>
    <p:extLst>
      <p:ext uri="{BB962C8B-B14F-4D97-AF65-F5344CB8AC3E}">
        <p14:creationId xmlns:p14="http://schemas.microsoft.com/office/powerpoint/2010/main" val="49385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E8EC-515F-B044-AE4E-DDA5C0B03BBA}"/>
              </a:ext>
            </a:extLst>
          </p:cNvPr>
          <p:cNvSpPr>
            <a:spLocks noGrp="1"/>
          </p:cNvSpPr>
          <p:nvPr>
            <p:ph type="title"/>
          </p:nvPr>
        </p:nvSpPr>
        <p:spPr>
          <a:xfrm>
            <a:off x="628650" y="244551"/>
            <a:ext cx="7886700" cy="669854"/>
          </a:xfrm>
        </p:spPr>
        <p:txBody>
          <a:bodyPr>
            <a:normAutofit/>
          </a:bodyPr>
          <a:lstStyle/>
          <a:p>
            <a:pPr algn="ctr"/>
            <a:r>
              <a:rPr lang="en-US" sz="3600" b="1" u="sng" dirty="0">
                <a:latin typeface="Century Gothic" panose="020B0502020202020204" pitchFamily="34" charset="0"/>
              </a:rPr>
              <a:t>The Overall Message</a:t>
            </a:r>
          </a:p>
        </p:txBody>
      </p:sp>
      <p:pic>
        <p:nvPicPr>
          <p:cNvPr id="5122" name="Picture 2" descr="In the end; God Wins - Hope Church Newham">
            <a:extLst>
              <a:ext uri="{FF2B5EF4-FFF2-40B4-BE49-F238E27FC236}">
                <a16:creationId xmlns:a16="http://schemas.microsoft.com/office/drawing/2014/main" id="{7D2B4A4D-C80B-E147-8F01-25941AD1BF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63" b="19548"/>
          <a:stretch/>
        </p:blipFill>
        <p:spPr bwMode="auto">
          <a:xfrm>
            <a:off x="0" y="1291590"/>
            <a:ext cx="9144000" cy="556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57EA-D215-EC41-96FB-BF5B71C390F2}"/>
              </a:ext>
            </a:extLst>
          </p:cNvPr>
          <p:cNvSpPr>
            <a:spLocks noGrp="1"/>
          </p:cNvSpPr>
          <p:nvPr>
            <p:ph type="title"/>
          </p:nvPr>
        </p:nvSpPr>
        <p:spPr>
          <a:xfrm>
            <a:off x="628650" y="0"/>
            <a:ext cx="7886700" cy="1325563"/>
          </a:xfrm>
        </p:spPr>
        <p:txBody>
          <a:bodyPr>
            <a:normAutofit/>
          </a:bodyPr>
          <a:lstStyle/>
          <a:p>
            <a:pPr algn="ctr"/>
            <a:r>
              <a:rPr lang="en-US" sz="2800" b="1" u="sng" dirty="0">
                <a:latin typeface="Century Gothic" panose="020B0502020202020204" pitchFamily="34" charset="0"/>
              </a:rPr>
              <a:t>Running Into Problems…</a:t>
            </a:r>
          </a:p>
        </p:txBody>
      </p:sp>
      <p:sp>
        <p:nvSpPr>
          <p:cNvPr id="3" name="Content Placeholder 2">
            <a:extLst>
              <a:ext uri="{FF2B5EF4-FFF2-40B4-BE49-F238E27FC236}">
                <a16:creationId xmlns:a16="http://schemas.microsoft.com/office/drawing/2014/main" id="{DF740360-F9CB-F24B-9CE1-A63BE8C7FFA5}"/>
              </a:ext>
            </a:extLst>
          </p:cNvPr>
          <p:cNvSpPr>
            <a:spLocks noGrp="1"/>
          </p:cNvSpPr>
          <p:nvPr>
            <p:ph idx="1"/>
          </p:nvPr>
        </p:nvSpPr>
        <p:spPr>
          <a:xfrm>
            <a:off x="401933" y="1179145"/>
            <a:ext cx="8464975" cy="5412574"/>
          </a:xfrm>
        </p:spPr>
        <p:txBody>
          <a:bodyPr>
            <a:normAutofit/>
          </a:bodyPr>
          <a:lstStyle/>
          <a:p>
            <a:pPr>
              <a:lnSpc>
                <a:spcPct val="100000"/>
              </a:lnSpc>
              <a:spcBef>
                <a:spcPts val="1200"/>
              </a:spcBef>
            </a:pPr>
            <a:r>
              <a:rPr lang="en-US" sz="2000" dirty="0"/>
              <a:t>Many have taken for granted that the scene now shifts to heaven, and many of our songs of heaven borrow from this imagery, reinforcing the notion.  But it seems more consistent to stay with the context and contrast the church’s victory with the defeat of the dragon, beasts and harlot in chapters 18-19.</a:t>
            </a:r>
          </a:p>
          <a:p>
            <a:pPr>
              <a:lnSpc>
                <a:spcPct val="100000"/>
              </a:lnSpc>
              <a:spcBef>
                <a:spcPts val="1200"/>
              </a:spcBef>
            </a:pPr>
            <a:r>
              <a:rPr lang="en-US" sz="2000" dirty="0"/>
              <a:t>To correct poor interpretation, we must be consistent with:</a:t>
            </a:r>
          </a:p>
          <a:p>
            <a:pPr lvl="1">
              <a:lnSpc>
                <a:spcPct val="100000"/>
              </a:lnSpc>
              <a:spcBef>
                <a:spcPts val="1200"/>
              </a:spcBef>
            </a:pPr>
            <a:r>
              <a:rPr lang="en-US" sz="2000" dirty="0"/>
              <a:t>The </a:t>
            </a:r>
            <a:r>
              <a:rPr lang="en-US" sz="2000" u="sng" dirty="0"/>
              <a:t>time context</a:t>
            </a:r>
            <a:r>
              <a:rPr lang="en-US" sz="2000" dirty="0"/>
              <a:t> in Revelation (i.e., </a:t>
            </a:r>
            <a:r>
              <a:rPr lang="en-US" sz="2000" i="1" dirty="0"/>
              <a:t>“things which will soon take place” </a:t>
            </a:r>
            <a:r>
              <a:rPr lang="en-US" sz="2000" dirty="0"/>
              <a:t>– 1:1; 22:6). </a:t>
            </a:r>
          </a:p>
          <a:p>
            <a:pPr lvl="1">
              <a:lnSpc>
                <a:spcPct val="100000"/>
              </a:lnSpc>
              <a:spcBef>
                <a:spcPts val="1200"/>
              </a:spcBef>
            </a:pPr>
            <a:r>
              <a:rPr lang="en-US" sz="2000" dirty="0"/>
              <a:t>The </a:t>
            </a:r>
            <a:r>
              <a:rPr lang="en-US" sz="2000" u="sng" dirty="0"/>
              <a:t>genre context</a:t>
            </a:r>
            <a:r>
              <a:rPr lang="en-US" sz="2000" dirty="0"/>
              <a:t> of Revelation (i.e., apocalyptic symbolism). </a:t>
            </a:r>
          </a:p>
        </p:txBody>
      </p:sp>
      <p:pic>
        <p:nvPicPr>
          <p:cNvPr id="1028" name="Picture 4" descr="Warning: Proceed With Caution - YouTube">
            <a:extLst>
              <a:ext uri="{FF2B5EF4-FFF2-40B4-BE49-F238E27FC236}">
                <a16:creationId xmlns:a16="http://schemas.microsoft.com/office/drawing/2014/main" id="{29FB93AE-BA28-5343-BEA4-3257F44726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0" r="3032"/>
          <a:stretch/>
        </p:blipFill>
        <p:spPr bwMode="auto">
          <a:xfrm>
            <a:off x="0" y="4336474"/>
            <a:ext cx="9144000" cy="252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1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57EA-D215-EC41-96FB-BF5B71C390F2}"/>
              </a:ext>
            </a:extLst>
          </p:cNvPr>
          <p:cNvSpPr>
            <a:spLocks noGrp="1"/>
          </p:cNvSpPr>
          <p:nvPr>
            <p:ph type="title"/>
          </p:nvPr>
        </p:nvSpPr>
        <p:spPr>
          <a:xfrm>
            <a:off x="346401" y="302521"/>
            <a:ext cx="8430454" cy="1524000"/>
          </a:xfrm>
        </p:spPr>
        <p:txBody>
          <a:bodyPr>
            <a:normAutofit/>
          </a:bodyPr>
          <a:lstStyle/>
          <a:p>
            <a:pPr>
              <a:lnSpc>
                <a:spcPct val="150000"/>
              </a:lnSpc>
            </a:pPr>
            <a:r>
              <a:rPr lang="en-US" sz="2800" b="1" u="sng" dirty="0">
                <a:latin typeface="Century Gothic" panose="020B0502020202020204" pitchFamily="34" charset="0"/>
              </a:rPr>
              <a:t>Inaugurated Eschatology - “Now, But Not Yet…”</a:t>
            </a:r>
            <a:br>
              <a:rPr lang="en-US" sz="2800" b="1" dirty="0">
                <a:latin typeface="Century Gothic" panose="020B0502020202020204" pitchFamily="34" charset="0"/>
              </a:rPr>
            </a:br>
            <a:r>
              <a:rPr lang="en-US" sz="2800" b="1" i="1" dirty="0">
                <a:latin typeface="Century Gothic" panose="020B0502020202020204" pitchFamily="34" charset="0"/>
              </a:rPr>
              <a:t>“I Will Dwell Among Them”</a:t>
            </a:r>
          </a:p>
        </p:txBody>
      </p:sp>
      <p:cxnSp>
        <p:nvCxnSpPr>
          <p:cNvPr id="5" name="Straight Connector 4">
            <a:extLst>
              <a:ext uri="{FF2B5EF4-FFF2-40B4-BE49-F238E27FC236}">
                <a16:creationId xmlns:a16="http://schemas.microsoft.com/office/drawing/2014/main" id="{DFA69C3D-4B06-AD4C-9650-E7E41CB91C69}"/>
              </a:ext>
            </a:extLst>
          </p:cNvPr>
          <p:cNvCxnSpPr>
            <a:cxnSpLocks/>
          </p:cNvCxnSpPr>
          <p:nvPr/>
        </p:nvCxnSpPr>
        <p:spPr>
          <a:xfrm flipV="1">
            <a:off x="699654" y="1524000"/>
            <a:ext cx="7744692" cy="21428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4B08C8C-A16F-554D-BEF5-A96B46D93E6E}"/>
              </a:ext>
            </a:extLst>
          </p:cNvPr>
          <p:cNvCxnSpPr>
            <a:cxnSpLocks/>
          </p:cNvCxnSpPr>
          <p:nvPr/>
        </p:nvCxnSpPr>
        <p:spPr>
          <a:xfrm>
            <a:off x="699654" y="3653042"/>
            <a:ext cx="7640782" cy="24568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5C342F-64B5-FA4C-8767-3093E146E2E7}"/>
              </a:ext>
            </a:extLst>
          </p:cNvPr>
          <p:cNvSpPr txBox="1"/>
          <p:nvPr/>
        </p:nvSpPr>
        <p:spPr>
          <a:xfrm>
            <a:off x="1524000" y="3500643"/>
            <a:ext cx="775855" cy="369332"/>
          </a:xfrm>
          <a:prstGeom prst="rect">
            <a:avLst/>
          </a:prstGeom>
          <a:noFill/>
        </p:spPr>
        <p:txBody>
          <a:bodyPr wrap="square" rtlCol="0">
            <a:spAutoFit/>
          </a:bodyPr>
          <a:lstStyle/>
          <a:p>
            <a:r>
              <a:rPr lang="en-US" b="1" dirty="0"/>
              <a:t>EDEN</a:t>
            </a:r>
          </a:p>
        </p:txBody>
      </p:sp>
      <p:sp>
        <p:nvSpPr>
          <p:cNvPr id="10" name="TextBox 9">
            <a:extLst>
              <a:ext uri="{FF2B5EF4-FFF2-40B4-BE49-F238E27FC236}">
                <a16:creationId xmlns:a16="http://schemas.microsoft.com/office/drawing/2014/main" id="{32817643-88E3-DF4C-8473-3ACA86D65D00}"/>
              </a:ext>
            </a:extLst>
          </p:cNvPr>
          <p:cNvSpPr txBox="1"/>
          <p:nvPr/>
        </p:nvSpPr>
        <p:spPr>
          <a:xfrm>
            <a:off x="2299855" y="3500643"/>
            <a:ext cx="1468582" cy="369332"/>
          </a:xfrm>
          <a:prstGeom prst="rect">
            <a:avLst/>
          </a:prstGeom>
          <a:noFill/>
        </p:spPr>
        <p:txBody>
          <a:bodyPr wrap="square" rtlCol="0">
            <a:spAutoFit/>
          </a:bodyPr>
          <a:lstStyle/>
          <a:p>
            <a:r>
              <a:rPr lang="en-US" b="1" dirty="0"/>
              <a:t>TABERNACLE</a:t>
            </a:r>
          </a:p>
        </p:txBody>
      </p:sp>
      <p:sp>
        <p:nvSpPr>
          <p:cNvPr id="11" name="TextBox 10">
            <a:extLst>
              <a:ext uri="{FF2B5EF4-FFF2-40B4-BE49-F238E27FC236}">
                <a16:creationId xmlns:a16="http://schemas.microsoft.com/office/drawing/2014/main" id="{8BEF5CA7-AEDD-3D4F-AD3B-231D66E1BCC3}"/>
              </a:ext>
            </a:extLst>
          </p:cNvPr>
          <p:cNvSpPr txBox="1"/>
          <p:nvPr/>
        </p:nvSpPr>
        <p:spPr>
          <a:xfrm>
            <a:off x="3785754" y="3515047"/>
            <a:ext cx="1468582" cy="369332"/>
          </a:xfrm>
          <a:prstGeom prst="rect">
            <a:avLst/>
          </a:prstGeom>
          <a:noFill/>
        </p:spPr>
        <p:txBody>
          <a:bodyPr wrap="square" rtlCol="0">
            <a:spAutoFit/>
          </a:bodyPr>
          <a:lstStyle/>
          <a:p>
            <a:r>
              <a:rPr lang="en-US" b="1" dirty="0"/>
              <a:t>TEMPLE</a:t>
            </a:r>
          </a:p>
        </p:txBody>
      </p:sp>
      <p:sp>
        <p:nvSpPr>
          <p:cNvPr id="12" name="TextBox 11">
            <a:extLst>
              <a:ext uri="{FF2B5EF4-FFF2-40B4-BE49-F238E27FC236}">
                <a16:creationId xmlns:a16="http://schemas.microsoft.com/office/drawing/2014/main" id="{A6B466AA-F885-944C-9492-5A7C26F68306}"/>
              </a:ext>
            </a:extLst>
          </p:cNvPr>
          <p:cNvSpPr txBox="1"/>
          <p:nvPr/>
        </p:nvSpPr>
        <p:spPr>
          <a:xfrm>
            <a:off x="5773844" y="3523795"/>
            <a:ext cx="1468582" cy="369332"/>
          </a:xfrm>
          <a:prstGeom prst="rect">
            <a:avLst/>
          </a:prstGeom>
          <a:noFill/>
        </p:spPr>
        <p:txBody>
          <a:bodyPr wrap="square" rtlCol="0">
            <a:spAutoFit/>
          </a:bodyPr>
          <a:lstStyle/>
          <a:p>
            <a:r>
              <a:rPr lang="en-US" b="1" dirty="0"/>
              <a:t>THE CHURCH</a:t>
            </a:r>
          </a:p>
        </p:txBody>
      </p:sp>
      <p:sp>
        <p:nvSpPr>
          <p:cNvPr id="13" name="TextBox 12">
            <a:extLst>
              <a:ext uri="{FF2B5EF4-FFF2-40B4-BE49-F238E27FC236}">
                <a16:creationId xmlns:a16="http://schemas.microsoft.com/office/drawing/2014/main" id="{4CCCD197-3FE7-6E4B-B68B-57C260B1CA56}"/>
              </a:ext>
            </a:extLst>
          </p:cNvPr>
          <p:cNvSpPr txBox="1"/>
          <p:nvPr/>
        </p:nvSpPr>
        <p:spPr>
          <a:xfrm>
            <a:off x="7308273" y="3523795"/>
            <a:ext cx="1468582" cy="369332"/>
          </a:xfrm>
          <a:prstGeom prst="rect">
            <a:avLst/>
          </a:prstGeom>
          <a:noFill/>
        </p:spPr>
        <p:txBody>
          <a:bodyPr wrap="square" rtlCol="0">
            <a:spAutoFit/>
          </a:bodyPr>
          <a:lstStyle/>
          <a:p>
            <a:r>
              <a:rPr lang="en-US" b="1" dirty="0"/>
              <a:t>HEAVEN</a:t>
            </a:r>
          </a:p>
        </p:txBody>
      </p:sp>
      <p:sp>
        <p:nvSpPr>
          <p:cNvPr id="16" name="TextBox 15">
            <a:extLst>
              <a:ext uri="{FF2B5EF4-FFF2-40B4-BE49-F238E27FC236}">
                <a16:creationId xmlns:a16="http://schemas.microsoft.com/office/drawing/2014/main" id="{5E09EFCD-1D87-D149-9D15-4C3FF08284E6}"/>
              </a:ext>
            </a:extLst>
          </p:cNvPr>
          <p:cNvSpPr txBox="1"/>
          <p:nvPr/>
        </p:nvSpPr>
        <p:spPr>
          <a:xfrm>
            <a:off x="4873298" y="3514681"/>
            <a:ext cx="1468582" cy="369332"/>
          </a:xfrm>
          <a:prstGeom prst="rect">
            <a:avLst/>
          </a:prstGeom>
          <a:noFill/>
        </p:spPr>
        <p:txBody>
          <a:bodyPr wrap="square" rtlCol="0">
            <a:spAutoFit/>
          </a:bodyPr>
          <a:lstStyle/>
          <a:p>
            <a:r>
              <a:rPr lang="en-US" b="1" dirty="0"/>
              <a:t>JESUS</a:t>
            </a:r>
          </a:p>
        </p:txBody>
      </p:sp>
    </p:spTree>
    <p:extLst>
      <p:ext uri="{BB962C8B-B14F-4D97-AF65-F5344CB8AC3E}">
        <p14:creationId xmlns:p14="http://schemas.microsoft.com/office/powerpoint/2010/main" val="1831779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57EA-D215-EC41-96FB-BF5B71C390F2}"/>
              </a:ext>
            </a:extLst>
          </p:cNvPr>
          <p:cNvSpPr>
            <a:spLocks noGrp="1"/>
          </p:cNvSpPr>
          <p:nvPr>
            <p:ph type="title"/>
          </p:nvPr>
        </p:nvSpPr>
        <p:spPr>
          <a:xfrm>
            <a:off x="628649" y="474101"/>
            <a:ext cx="7886700" cy="619790"/>
          </a:xfrm>
        </p:spPr>
        <p:txBody>
          <a:bodyPr>
            <a:normAutofit/>
          </a:bodyPr>
          <a:lstStyle/>
          <a:p>
            <a:pPr algn="ctr"/>
            <a:r>
              <a:rPr lang="en-US" sz="2800" b="1" u="sng" dirty="0">
                <a:latin typeface="Century Gothic" panose="020B0502020202020204" pitchFamily="34" charset="0"/>
              </a:rPr>
              <a:t>Jim McGuiggan, </a:t>
            </a:r>
            <a:r>
              <a:rPr lang="en-US" sz="2800" b="1" i="1" u="sng" dirty="0">
                <a:latin typeface="Century Gothic" panose="020B0502020202020204" pitchFamily="34" charset="0"/>
              </a:rPr>
              <a:t>Revelation</a:t>
            </a:r>
            <a:r>
              <a:rPr lang="en-US" sz="2800" b="1" u="sng" dirty="0">
                <a:latin typeface="Century Gothic" panose="020B0502020202020204" pitchFamily="34" charset="0"/>
              </a:rPr>
              <a:t>, 292</a:t>
            </a:r>
          </a:p>
        </p:txBody>
      </p:sp>
      <p:sp>
        <p:nvSpPr>
          <p:cNvPr id="3" name="Content Placeholder 2">
            <a:extLst>
              <a:ext uri="{FF2B5EF4-FFF2-40B4-BE49-F238E27FC236}">
                <a16:creationId xmlns:a16="http://schemas.microsoft.com/office/drawing/2014/main" id="{DF740360-F9CB-F24B-9CE1-A63BE8C7FFA5}"/>
              </a:ext>
            </a:extLst>
          </p:cNvPr>
          <p:cNvSpPr>
            <a:spLocks noGrp="1"/>
          </p:cNvSpPr>
          <p:nvPr>
            <p:ph idx="1"/>
          </p:nvPr>
        </p:nvSpPr>
        <p:spPr>
          <a:xfrm>
            <a:off x="547292" y="1274000"/>
            <a:ext cx="8049415" cy="4915319"/>
          </a:xfrm>
        </p:spPr>
        <p:txBody>
          <a:bodyPr>
            <a:noAutofit/>
          </a:bodyPr>
          <a:lstStyle/>
          <a:p>
            <a:pPr marL="0" indent="0" algn="ctr">
              <a:buNone/>
            </a:pPr>
            <a:r>
              <a:rPr lang="en-US" sz="2200" i="1" dirty="0"/>
              <a:t>“The Church has come through a major crisis.  She had defeated her enemy (thanks to her Lord), and there follows in these two chapters a description of the triumphant and vindicated Family of God.  He will talk about her ‘newness.’  He will speak about the ‘newness’ of her environment.  He will talk of her beauty and purity.  He will speak of her stability and strength.  He will speak of her importance and her testimony.  He will speak of her holiness. </a:t>
            </a:r>
          </a:p>
          <a:p>
            <a:pPr marL="0" indent="0" algn="ctr">
              <a:buNone/>
            </a:pPr>
            <a:r>
              <a:rPr lang="en-US" sz="2200" i="1" dirty="0"/>
              <a:t>“And each of these things he will set forth in different figures.  For example, her new environment will be spoken of as a ‘new heaven and earth.’  He will speak of her beauty in the terms of an unbelievably precious city with golden streets and jeweled walls.  He will speak of her purity and dedication to him under the figure of a bride.  He will talk of her stability and strength under the figure of her ‘four-</a:t>
            </a:r>
            <a:r>
              <a:rPr lang="en-US" sz="2200" i="1" dirty="0" err="1"/>
              <a:t>squaredness</a:t>
            </a:r>
            <a:r>
              <a:rPr lang="en-US" sz="2200" i="1" dirty="0"/>
              <a:t>’ and her incredible walls of height and thickness.  He will speak of her importance and testimony in terms of the light she, as a city, gives to the nations around.”</a:t>
            </a:r>
          </a:p>
        </p:txBody>
      </p:sp>
    </p:spTree>
    <p:extLst>
      <p:ext uri="{BB962C8B-B14F-4D97-AF65-F5344CB8AC3E}">
        <p14:creationId xmlns:p14="http://schemas.microsoft.com/office/powerpoint/2010/main" val="58860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57EA-D215-EC41-96FB-BF5B71C390F2}"/>
              </a:ext>
            </a:extLst>
          </p:cNvPr>
          <p:cNvSpPr>
            <a:spLocks noGrp="1"/>
          </p:cNvSpPr>
          <p:nvPr>
            <p:ph type="title"/>
          </p:nvPr>
        </p:nvSpPr>
        <p:spPr>
          <a:xfrm>
            <a:off x="0" y="139140"/>
            <a:ext cx="4170066" cy="1325563"/>
          </a:xfrm>
        </p:spPr>
        <p:txBody>
          <a:bodyPr>
            <a:normAutofit/>
          </a:bodyPr>
          <a:lstStyle/>
          <a:p>
            <a:pPr algn="ctr"/>
            <a:r>
              <a:rPr lang="en-US" sz="2800" b="1" u="sng" dirty="0">
                <a:latin typeface="Century Gothic" panose="020B0502020202020204" pitchFamily="34" charset="0"/>
              </a:rPr>
              <a:t>The Holy City (21:1-8)</a:t>
            </a:r>
          </a:p>
        </p:txBody>
      </p:sp>
      <p:sp>
        <p:nvSpPr>
          <p:cNvPr id="3" name="Content Placeholder 2">
            <a:extLst>
              <a:ext uri="{FF2B5EF4-FFF2-40B4-BE49-F238E27FC236}">
                <a16:creationId xmlns:a16="http://schemas.microsoft.com/office/drawing/2014/main" id="{DF740360-F9CB-F24B-9CE1-A63BE8C7FFA5}"/>
              </a:ext>
            </a:extLst>
          </p:cNvPr>
          <p:cNvSpPr>
            <a:spLocks noGrp="1"/>
          </p:cNvSpPr>
          <p:nvPr>
            <p:ph idx="1"/>
          </p:nvPr>
        </p:nvSpPr>
        <p:spPr>
          <a:xfrm>
            <a:off x="263389" y="1151436"/>
            <a:ext cx="8340132" cy="5412574"/>
          </a:xfrm>
        </p:spPr>
        <p:txBody>
          <a:bodyPr>
            <a:normAutofit/>
          </a:bodyPr>
          <a:lstStyle/>
          <a:p>
            <a:pPr marL="0" indent="0">
              <a:lnSpc>
                <a:spcPct val="150000"/>
              </a:lnSpc>
              <a:buNone/>
            </a:pPr>
            <a:r>
              <a:rPr lang="en-US" sz="2400" dirty="0"/>
              <a:t>A. new heavens and earth (1a)</a:t>
            </a:r>
          </a:p>
          <a:p>
            <a:pPr marL="457200" lvl="1" indent="0">
              <a:lnSpc>
                <a:spcPct val="150000"/>
              </a:lnSpc>
              <a:buNone/>
            </a:pPr>
            <a:r>
              <a:rPr lang="en-US" dirty="0"/>
              <a:t>B. 1</a:t>
            </a:r>
            <a:r>
              <a:rPr lang="en-US" baseline="30000" dirty="0"/>
              <a:t>st</a:t>
            </a:r>
            <a:r>
              <a:rPr lang="en-US" dirty="0"/>
              <a:t> heaven and earth passed away (1b)</a:t>
            </a:r>
          </a:p>
          <a:p>
            <a:pPr marL="914400" lvl="2" indent="0">
              <a:lnSpc>
                <a:spcPct val="150000"/>
              </a:lnSpc>
              <a:buNone/>
            </a:pPr>
            <a:r>
              <a:rPr lang="en-US" sz="2400" dirty="0"/>
              <a:t>C. sea is no more (1c)</a:t>
            </a:r>
          </a:p>
          <a:p>
            <a:pPr marL="1371600" lvl="3" indent="0">
              <a:lnSpc>
                <a:spcPct val="150000"/>
              </a:lnSpc>
              <a:buNone/>
            </a:pPr>
            <a:r>
              <a:rPr lang="en-US" sz="2400" dirty="0"/>
              <a:t>D. new Jerusalem bride (2)</a:t>
            </a:r>
          </a:p>
          <a:p>
            <a:pPr marL="1371600" lvl="3" indent="0">
              <a:lnSpc>
                <a:spcPct val="150000"/>
              </a:lnSpc>
              <a:buNone/>
            </a:pPr>
            <a:r>
              <a:rPr lang="en-US" sz="2400" dirty="0"/>
              <a:t>D’. God with His bride (3)</a:t>
            </a:r>
          </a:p>
          <a:p>
            <a:pPr marL="914400" lvl="2" indent="0">
              <a:lnSpc>
                <a:spcPct val="150000"/>
              </a:lnSpc>
              <a:buNone/>
            </a:pPr>
            <a:r>
              <a:rPr lang="en-US" sz="2400" dirty="0"/>
              <a:t>C’. death, sorrow, pain are no more (4a-c)</a:t>
            </a:r>
          </a:p>
          <a:p>
            <a:pPr marL="457200" lvl="1" indent="0">
              <a:lnSpc>
                <a:spcPct val="150000"/>
              </a:lnSpc>
              <a:buNone/>
            </a:pPr>
            <a:r>
              <a:rPr lang="en-US" dirty="0"/>
              <a:t>B’. former things passed away (4d)</a:t>
            </a:r>
          </a:p>
          <a:p>
            <a:pPr marL="0" indent="0">
              <a:lnSpc>
                <a:spcPct val="150000"/>
              </a:lnSpc>
              <a:buNone/>
            </a:pPr>
            <a:r>
              <a:rPr lang="en-US" sz="2400" dirty="0"/>
              <a:t>A’. all things made new (5a)</a:t>
            </a:r>
          </a:p>
        </p:txBody>
      </p:sp>
      <p:pic>
        <p:nvPicPr>
          <p:cNvPr id="2054" name="Picture 6" descr="Fiona Elegant White Tznius Modest Wedding Dress">
            <a:extLst>
              <a:ext uri="{FF2B5EF4-FFF2-40B4-BE49-F238E27FC236}">
                <a16:creationId xmlns:a16="http://schemas.microsoft.com/office/drawing/2014/main" id="{0D6196B6-F329-CA4C-94F3-461F7DEF5D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77" r="14238"/>
          <a:stretch/>
        </p:blipFill>
        <p:spPr bwMode="auto">
          <a:xfrm>
            <a:off x="6622473" y="0"/>
            <a:ext cx="2521527"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BB6A0514-A402-D84C-BD10-E3C8BFDD7C9C}"/>
              </a:ext>
            </a:extLst>
          </p:cNvPr>
          <p:cNvCxnSpPr/>
          <p:nvPr/>
        </p:nvCxnSpPr>
        <p:spPr>
          <a:xfrm>
            <a:off x="6622473"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33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57EA-D215-EC41-96FB-BF5B71C390F2}"/>
              </a:ext>
            </a:extLst>
          </p:cNvPr>
          <p:cNvSpPr>
            <a:spLocks noGrp="1"/>
          </p:cNvSpPr>
          <p:nvPr>
            <p:ph type="title"/>
          </p:nvPr>
        </p:nvSpPr>
        <p:spPr>
          <a:xfrm>
            <a:off x="628650" y="0"/>
            <a:ext cx="7886700" cy="1325563"/>
          </a:xfrm>
        </p:spPr>
        <p:txBody>
          <a:bodyPr>
            <a:normAutofit/>
          </a:bodyPr>
          <a:lstStyle/>
          <a:p>
            <a:pPr algn="ctr"/>
            <a:r>
              <a:rPr lang="en-US" sz="2800" b="1" u="sng" dirty="0">
                <a:latin typeface="Century Gothic" panose="020B0502020202020204" pitchFamily="34" charset="0"/>
              </a:rPr>
              <a:t>The Holy City (21:1-8)</a:t>
            </a:r>
          </a:p>
        </p:txBody>
      </p:sp>
      <p:sp>
        <p:nvSpPr>
          <p:cNvPr id="3" name="Content Placeholder 2">
            <a:extLst>
              <a:ext uri="{FF2B5EF4-FFF2-40B4-BE49-F238E27FC236}">
                <a16:creationId xmlns:a16="http://schemas.microsoft.com/office/drawing/2014/main" id="{DF740360-F9CB-F24B-9CE1-A63BE8C7FFA5}"/>
              </a:ext>
            </a:extLst>
          </p:cNvPr>
          <p:cNvSpPr>
            <a:spLocks noGrp="1"/>
          </p:cNvSpPr>
          <p:nvPr>
            <p:ph idx="1"/>
          </p:nvPr>
        </p:nvSpPr>
        <p:spPr>
          <a:xfrm>
            <a:off x="401934" y="1179145"/>
            <a:ext cx="8340132" cy="5412574"/>
          </a:xfrm>
        </p:spPr>
        <p:txBody>
          <a:bodyPr>
            <a:noAutofit/>
          </a:bodyPr>
          <a:lstStyle/>
          <a:p>
            <a:r>
              <a:rPr lang="en-US" sz="1800" dirty="0"/>
              <a:t>“A new heaven and a new earth” (v. 1) – </a:t>
            </a:r>
          </a:p>
          <a:p>
            <a:pPr lvl="1"/>
            <a:r>
              <a:rPr lang="en-US" sz="1800" dirty="0"/>
              <a:t>Remember that the “old” earth and heaven fled away (20:11). That old situation was one of corruption, blasphemy, and persecution. The sea of chaos and death (12:12; 13:1), barrier (4:6; 15:2), and rebellion (Job 38:8-11; Ps. 89:9; Isa. 57:20) is no more. This envisions a new exodus for God’s people.</a:t>
            </a:r>
          </a:p>
          <a:p>
            <a:pPr lvl="1"/>
            <a:r>
              <a:rPr lang="en-US" sz="1800" dirty="0"/>
              <a:t>Compare the cosmic symbolism of temporal judgment in: </a:t>
            </a:r>
          </a:p>
          <a:p>
            <a:pPr lvl="2"/>
            <a:r>
              <a:rPr lang="en-US" sz="1800" dirty="0"/>
              <a:t>Isa. 13:6-22 – destruction of Babylon by the Medes</a:t>
            </a:r>
          </a:p>
          <a:p>
            <a:pPr lvl="2"/>
            <a:r>
              <a:rPr lang="en-US" sz="1800" dirty="0"/>
              <a:t>Isa. 34:1-17 – destruction of Edom; burning forever, yet animals live there</a:t>
            </a:r>
          </a:p>
          <a:p>
            <a:pPr lvl="2"/>
            <a:r>
              <a:rPr lang="en-US" sz="1800" dirty="0"/>
              <a:t>Mic. 1:1-6 – destruction of Judah</a:t>
            </a:r>
          </a:p>
          <a:p>
            <a:pPr lvl="2"/>
            <a:r>
              <a:rPr lang="en-US" sz="1800" dirty="0"/>
              <a:t>Nah. 1:1-14 – judgment upon Nineveh</a:t>
            </a:r>
          </a:p>
          <a:p>
            <a:pPr lvl="1"/>
            <a:r>
              <a:rPr lang="en-US" sz="1800" dirty="0"/>
              <a:t>With the demise of Rome, God’s people enter a better situation. Compare the new status – a “new heavens and a new earth” – given to God’s people in Isa. 51:16; 65:17-19; 66:22 where God’s spiritual kingdom would replace old order. </a:t>
            </a:r>
          </a:p>
          <a:p>
            <a:pPr lvl="1"/>
            <a:r>
              <a:rPr lang="en-US" sz="1800" dirty="0"/>
              <a:t>At the end of times, God will destroy ALL enemies and bring in a “new heavens and new earth” (2 Peter 3:7, 13).  </a:t>
            </a:r>
          </a:p>
          <a:p>
            <a:pPr lvl="1"/>
            <a:endParaRPr lang="en-US" sz="1800" dirty="0"/>
          </a:p>
        </p:txBody>
      </p:sp>
    </p:spTree>
    <p:extLst>
      <p:ext uri="{BB962C8B-B14F-4D97-AF65-F5344CB8AC3E}">
        <p14:creationId xmlns:p14="http://schemas.microsoft.com/office/powerpoint/2010/main" val="3773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dissolv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57EA-D215-EC41-96FB-BF5B71C390F2}"/>
              </a:ext>
            </a:extLst>
          </p:cNvPr>
          <p:cNvSpPr>
            <a:spLocks noGrp="1"/>
          </p:cNvSpPr>
          <p:nvPr>
            <p:ph type="title"/>
          </p:nvPr>
        </p:nvSpPr>
        <p:spPr>
          <a:xfrm>
            <a:off x="628650" y="0"/>
            <a:ext cx="7886700" cy="1325563"/>
          </a:xfrm>
        </p:spPr>
        <p:txBody>
          <a:bodyPr>
            <a:normAutofit/>
          </a:bodyPr>
          <a:lstStyle/>
          <a:p>
            <a:pPr algn="ctr"/>
            <a:r>
              <a:rPr lang="en-US" sz="2800" b="1" u="sng" dirty="0">
                <a:latin typeface="Century Gothic" panose="020B0502020202020204" pitchFamily="34" charset="0"/>
              </a:rPr>
              <a:t>The Holy City (21:1-8)</a:t>
            </a:r>
          </a:p>
        </p:txBody>
      </p:sp>
      <p:sp>
        <p:nvSpPr>
          <p:cNvPr id="3" name="Content Placeholder 2">
            <a:extLst>
              <a:ext uri="{FF2B5EF4-FFF2-40B4-BE49-F238E27FC236}">
                <a16:creationId xmlns:a16="http://schemas.microsoft.com/office/drawing/2014/main" id="{DF740360-F9CB-F24B-9CE1-A63BE8C7FFA5}"/>
              </a:ext>
            </a:extLst>
          </p:cNvPr>
          <p:cNvSpPr>
            <a:spLocks noGrp="1"/>
          </p:cNvSpPr>
          <p:nvPr>
            <p:ph idx="1"/>
          </p:nvPr>
        </p:nvSpPr>
        <p:spPr>
          <a:xfrm>
            <a:off x="401934" y="1179145"/>
            <a:ext cx="8340132" cy="5412574"/>
          </a:xfrm>
        </p:spPr>
        <p:txBody>
          <a:bodyPr>
            <a:normAutofit/>
          </a:bodyPr>
          <a:lstStyle/>
          <a:p>
            <a:r>
              <a:rPr lang="en-US" sz="2000" dirty="0"/>
              <a:t>“The holy city, new Jerusalem”(v. 2) – </a:t>
            </a:r>
          </a:p>
          <a:p>
            <a:pPr lvl="1"/>
            <a:r>
              <a:rPr lang="en-US" sz="1600" dirty="0"/>
              <a:t>The church was already described as a holy city (11:2).</a:t>
            </a:r>
          </a:p>
          <a:p>
            <a:pPr lvl="1"/>
            <a:r>
              <a:rPr lang="en-US" sz="1600" dirty="0"/>
              <a:t>“Coming down out of heaven” – not heaven, but coming down out of heaven. In Revelation, things associated with heaven are related to God, salvation, purity, and victory. </a:t>
            </a:r>
            <a:r>
              <a:rPr lang="en-US" sz="1600" i="1" dirty="0"/>
              <a:t>“The two beasts came up out of the sea and the earth. There is their human origin…This happens too in Daniel 7. While the beasts are said to rise out of the sea and the earth, the Messianic kingdom (embodied in the Son of Man) rides in the heavens. Here we have divine nature and origin contrasted to human and evil origin.” </a:t>
            </a:r>
            <a:r>
              <a:rPr lang="en-US" sz="1600" dirty="0"/>
              <a:t>(McGuiggan, 301)</a:t>
            </a:r>
          </a:p>
          <a:p>
            <a:pPr lvl="1"/>
            <a:r>
              <a:rPr lang="en-US" sz="1600" dirty="0"/>
              <a:t>As people, not a place, the city is prepared as a bride (cf. 19:7-9; Isa. 51:1-10; 61:10; 62:1ff; contrast the harlot). This is a symbol of the victorious saints who maintained faith in the crucible of persecution.</a:t>
            </a:r>
          </a:p>
          <a:p>
            <a:pPr lvl="1"/>
            <a:r>
              <a:rPr lang="en-US" sz="1600" dirty="0"/>
              <a:t>The city of temporal victory will become the city of ultimate victory (Heb. 11:10, 13-16; 12:22-24; 13:14; Phil. 3:20; Gal. 4:26).</a:t>
            </a:r>
          </a:p>
          <a:p>
            <a:r>
              <a:rPr lang="en-US" sz="2000" dirty="0"/>
              <a:t>“He will dwell among them” (vv. 3f) – </a:t>
            </a:r>
            <a:endParaRPr lang="en-US" sz="1600" dirty="0"/>
          </a:p>
          <a:p>
            <a:pPr lvl="1"/>
            <a:r>
              <a:rPr lang="en-US" sz="1600" dirty="0"/>
              <a:t>Depicts intimate fellowship between God &amp; saints (1Cor. 3:16; 2Cor. 6:16-18; Eph. 2:19-22)</a:t>
            </a:r>
          </a:p>
          <a:p>
            <a:pPr lvl="1"/>
            <a:r>
              <a:rPr lang="en-US" sz="1600" dirty="0"/>
              <a:t>Rooted in covenant language and prophecies and denotes an exclusive relationship (cf. 7:17; Lev. 26:12; Isa. 14:3; 25:6ff; 35:9f; 51:11; 65:19; Jer. 11:4; 30:22; 31:1, 31-34; Ezek. 37:27; 43:7). Points to the ultimate victory in 1Cor. 15:26.</a:t>
            </a:r>
          </a:p>
          <a:p>
            <a:pPr lvl="1"/>
            <a:r>
              <a:rPr lang="en-US" sz="1600" dirty="0"/>
              <a:t>Death shall be no more speaks to the dissolution of the source of death, Rome (cf. Isa. 28:14-18)</a:t>
            </a:r>
          </a:p>
        </p:txBody>
      </p:sp>
    </p:spTree>
    <p:extLst>
      <p:ext uri="{BB962C8B-B14F-4D97-AF65-F5344CB8AC3E}">
        <p14:creationId xmlns:p14="http://schemas.microsoft.com/office/powerpoint/2010/main" val="315764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57EA-D215-EC41-96FB-BF5B71C390F2}"/>
              </a:ext>
            </a:extLst>
          </p:cNvPr>
          <p:cNvSpPr>
            <a:spLocks noGrp="1"/>
          </p:cNvSpPr>
          <p:nvPr>
            <p:ph type="title"/>
          </p:nvPr>
        </p:nvSpPr>
        <p:spPr>
          <a:xfrm>
            <a:off x="628650" y="0"/>
            <a:ext cx="7886700" cy="1325563"/>
          </a:xfrm>
        </p:spPr>
        <p:txBody>
          <a:bodyPr>
            <a:normAutofit/>
          </a:bodyPr>
          <a:lstStyle/>
          <a:p>
            <a:pPr algn="ctr"/>
            <a:r>
              <a:rPr lang="en-US" sz="2800" b="1" u="sng" dirty="0">
                <a:latin typeface="Century Gothic" panose="020B0502020202020204" pitchFamily="34" charset="0"/>
              </a:rPr>
              <a:t>The Holy City (21:1-8)</a:t>
            </a:r>
          </a:p>
        </p:txBody>
      </p:sp>
      <p:sp>
        <p:nvSpPr>
          <p:cNvPr id="3" name="Content Placeholder 2">
            <a:extLst>
              <a:ext uri="{FF2B5EF4-FFF2-40B4-BE49-F238E27FC236}">
                <a16:creationId xmlns:a16="http://schemas.microsoft.com/office/drawing/2014/main" id="{DF740360-F9CB-F24B-9CE1-A63BE8C7FFA5}"/>
              </a:ext>
            </a:extLst>
          </p:cNvPr>
          <p:cNvSpPr>
            <a:spLocks noGrp="1"/>
          </p:cNvSpPr>
          <p:nvPr>
            <p:ph idx="1"/>
          </p:nvPr>
        </p:nvSpPr>
        <p:spPr>
          <a:xfrm>
            <a:off x="401934" y="1179145"/>
            <a:ext cx="8340132" cy="5412574"/>
          </a:xfrm>
        </p:spPr>
        <p:txBody>
          <a:bodyPr>
            <a:normAutofit fontScale="92500" lnSpcReduction="10000"/>
          </a:bodyPr>
          <a:lstStyle/>
          <a:p>
            <a:r>
              <a:rPr lang="en-US" sz="2000" dirty="0"/>
              <a:t>“I am making all things new” (v. 5) – God is taking away persecution and martyrdom by the malevolent force of Rome (cf. temporal idea in Isa. 26:19; Hos. 13:14).</a:t>
            </a:r>
          </a:p>
          <a:p>
            <a:r>
              <a:rPr lang="en-US" sz="2000" dirty="0"/>
              <a:t>“It is finished” (v. 6) – Callback to 16:17 and the 7</a:t>
            </a:r>
            <a:r>
              <a:rPr lang="en-US" sz="2000" baseline="30000" dirty="0"/>
              <a:t>th</a:t>
            </a:r>
            <a:r>
              <a:rPr lang="en-US" sz="2000" dirty="0"/>
              <a:t> bowl. Symbolic imagery for God relates to His completed purpose. The purpose for letting Rome reach its bloody zenith has been realized and brought to an end. All people are freely invited to drink from the fountain of living water (cf. 22:17; Isa. 55:1; John 4:14). Again, new exodus language (Neh. 9:15f; Isa. 48:21; 49:10; 41:17f).</a:t>
            </a:r>
          </a:p>
          <a:p>
            <a:r>
              <a:rPr lang="en-US" sz="2000" dirty="0"/>
              <a:t>“He who overcomes”(v. 7) – He will, as a son of God, inherit this new status and situation. OT background – Hos. 11:1; Jer. 31:1; Pss. 2:7; 89:20ff; 2Sam. 7:14//1Chron. 17:13; 22:5; Isa. 55:1-3). Recalls language of the </a:t>
            </a:r>
            <a:r>
              <a:rPr lang="en-US" sz="2000" dirty="0" err="1"/>
              <a:t>latters</a:t>
            </a:r>
            <a:r>
              <a:rPr lang="en-US" sz="2000" dirty="0"/>
              <a:t> (e.g., 2:7, 11; 3:5, 12; etc.).</a:t>
            </a:r>
          </a:p>
          <a:p>
            <a:r>
              <a:rPr lang="en-US" sz="2000" dirty="0"/>
              <a:t>“But…” (v. 8) – Those who do not overcome the influence of Rome and the crucible of persecution, who compromise with the imperial cult, are destined for a lake that burns with fire and brimstone. Again, honoring the context, this is not a general statement of final judgment but the fate that befell the beast and false prophet (19:20), the devil (20:10), Death and Hades (20:14) and anyone not found in the Book of Life (20:15).  At one time it looked like the cowardly, abominable, murderers were winning, but they have been defeated in the end.</a:t>
            </a:r>
          </a:p>
          <a:p>
            <a:endParaRPr lang="en-US" sz="2000" dirty="0"/>
          </a:p>
        </p:txBody>
      </p:sp>
    </p:spTree>
    <p:extLst>
      <p:ext uri="{BB962C8B-B14F-4D97-AF65-F5344CB8AC3E}">
        <p14:creationId xmlns:p14="http://schemas.microsoft.com/office/powerpoint/2010/main" val="16891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57EA-D215-EC41-96FB-BF5B71C390F2}"/>
              </a:ext>
            </a:extLst>
          </p:cNvPr>
          <p:cNvSpPr>
            <a:spLocks noGrp="1"/>
          </p:cNvSpPr>
          <p:nvPr>
            <p:ph type="title"/>
          </p:nvPr>
        </p:nvSpPr>
        <p:spPr>
          <a:xfrm>
            <a:off x="176303" y="509255"/>
            <a:ext cx="4789714" cy="936171"/>
          </a:xfrm>
        </p:spPr>
        <p:txBody>
          <a:bodyPr>
            <a:normAutofit/>
          </a:bodyPr>
          <a:lstStyle/>
          <a:p>
            <a:pPr algn="ctr"/>
            <a:r>
              <a:rPr lang="en-US" sz="2800" b="1" u="sng" dirty="0">
                <a:latin typeface="Century Gothic" panose="020B0502020202020204" pitchFamily="34" charset="0"/>
              </a:rPr>
              <a:t>The Glorious City (21:9-21)</a:t>
            </a:r>
          </a:p>
        </p:txBody>
      </p:sp>
      <p:sp>
        <p:nvSpPr>
          <p:cNvPr id="3" name="Content Placeholder 2">
            <a:extLst>
              <a:ext uri="{FF2B5EF4-FFF2-40B4-BE49-F238E27FC236}">
                <a16:creationId xmlns:a16="http://schemas.microsoft.com/office/drawing/2014/main" id="{DF740360-F9CB-F24B-9CE1-A63BE8C7FFA5}"/>
              </a:ext>
            </a:extLst>
          </p:cNvPr>
          <p:cNvSpPr>
            <a:spLocks noGrp="1"/>
          </p:cNvSpPr>
          <p:nvPr>
            <p:ph idx="1"/>
          </p:nvPr>
        </p:nvSpPr>
        <p:spPr>
          <a:xfrm>
            <a:off x="589961" y="1445426"/>
            <a:ext cx="5040923" cy="5412574"/>
          </a:xfrm>
        </p:spPr>
        <p:txBody>
          <a:bodyPr>
            <a:normAutofit/>
          </a:bodyPr>
          <a:lstStyle/>
          <a:p>
            <a:pPr marL="0" indent="0">
              <a:lnSpc>
                <a:spcPct val="150000"/>
              </a:lnSpc>
              <a:buNone/>
            </a:pPr>
            <a:r>
              <a:rPr lang="en-US" sz="2400" dirty="0"/>
              <a:t>A. glory of God (10f)</a:t>
            </a:r>
          </a:p>
          <a:p>
            <a:pPr marL="457200" lvl="1" indent="0">
              <a:lnSpc>
                <a:spcPct val="150000"/>
              </a:lnSpc>
              <a:buNone/>
            </a:pPr>
            <a:r>
              <a:rPr lang="en-US" dirty="0"/>
              <a:t>B. gates (12f)</a:t>
            </a:r>
          </a:p>
          <a:p>
            <a:pPr marL="914400" lvl="2" indent="0">
              <a:lnSpc>
                <a:spcPct val="150000"/>
              </a:lnSpc>
              <a:buNone/>
            </a:pPr>
            <a:r>
              <a:rPr lang="en-US" sz="2400" dirty="0"/>
              <a:t>C. wall (14)</a:t>
            </a:r>
          </a:p>
          <a:p>
            <a:pPr marL="1371600" lvl="3" indent="0">
              <a:lnSpc>
                <a:spcPct val="150000"/>
              </a:lnSpc>
              <a:buNone/>
            </a:pPr>
            <a:r>
              <a:rPr lang="en-US" sz="2400" dirty="0"/>
              <a:t>D. measurements (15-17)</a:t>
            </a:r>
          </a:p>
          <a:p>
            <a:pPr marL="914400" lvl="2" indent="0">
              <a:lnSpc>
                <a:spcPct val="150000"/>
              </a:lnSpc>
              <a:buNone/>
            </a:pPr>
            <a:r>
              <a:rPr lang="en-US" sz="2400" dirty="0"/>
              <a:t>C’. wall materials (18-20)</a:t>
            </a:r>
          </a:p>
          <a:p>
            <a:pPr marL="457200" lvl="1" indent="0">
              <a:lnSpc>
                <a:spcPct val="150000"/>
              </a:lnSpc>
              <a:buNone/>
            </a:pPr>
            <a:r>
              <a:rPr lang="en-US" dirty="0"/>
              <a:t>B’. gate materials (21)</a:t>
            </a:r>
          </a:p>
          <a:p>
            <a:pPr marL="0" indent="0">
              <a:lnSpc>
                <a:spcPct val="150000"/>
              </a:lnSpc>
              <a:buNone/>
            </a:pPr>
            <a:r>
              <a:rPr lang="en-US" sz="2400" dirty="0"/>
              <a:t>A’. glory of God’s city (22-27)</a:t>
            </a:r>
          </a:p>
        </p:txBody>
      </p:sp>
      <p:pic>
        <p:nvPicPr>
          <p:cNvPr id="3074" name="Picture 2" descr="Jesus: The Way, The Truth, &amp;amp; The Life: Revelation 21:15-21 - The nature of  the New Jerusalem #2">
            <a:extLst>
              <a:ext uri="{FF2B5EF4-FFF2-40B4-BE49-F238E27FC236}">
                <a16:creationId xmlns:a16="http://schemas.microsoft.com/office/drawing/2014/main" id="{A89829ED-EF2D-544A-B4BF-A6E6CD123C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17" r="22276"/>
          <a:stretch/>
        </p:blipFill>
        <p:spPr bwMode="auto">
          <a:xfrm>
            <a:off x="5365819" y="0"/>
            <a:ext cx="377817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AB1601F-2288-3844-949C-5D5CE9FB12CD}"/>
              </a:ext>
            </a:extLst>
          </p:cNvPr>
          <p:cNvCxnSpPr/>
          <p:nvPr/>
        </p:nvCxnSpPr>
        <p:spPr>
          <a:xfrm>
            <a:off x="5365820"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80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6869</TotalTime>
  <Words>1768</Words>
  <Application>Microsoft Macintosh PowerPoint</Application>
  <PresentationFormat>On-screen Show (4:3)</PresentationFormat>
  <Paragraphs>74</Paragraphs>
  <Slides>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Century Gothic</vt:lpstr>
      <vt:lpstr>Office Theme</vt:lpstr>
      <vt:lpstr>1_Office Theme</vt:lpstr>
      <vt:lpstr>The Book of Revelation</vt:lpstr>
      <vt:lpstr>Running Into Problems…</vt:lpstr>
      <vt:lpstr>Inaugurated Eschatology - “Now, But Not Yet…” “I Will Dwell Among Them”</vt:lpstr>
      <vt:lpstr>Jim McGuiggan, Revelation, 292</vt:lpstr>
      <vt:lpstr>The Holy City (21:1-8)</vt:lpstr>
      <vt:lpstr>The Holy City (21:1-8)</vt:lpstr>
      <vt:lpstr>The Holy City (21:1-8)</vt:lpstr>
      <vt:lpstr>The Holy City (21:1-8)</vt:lpstr>
      <vt:lpstr>The Glorious City (21:9-21)</vt:lpstr>
      <vt:lpstr>The Glorious City  (21:9-21)</vt:lpstr>
      <vt:lpstr>The Glorious City (21:9-21)</vt:lpstr>
      <vt:lpstr>The Overall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dc:title>
  <dc:creator>Eric Parker</dc:creator>
  <cp:lastModifiedBy>Eric Parker</cp:lastModifiedBy>
  <cp:revision>17</cp:revision>
  <dcterms:created xsi:type="dcterms:W3CDTF">2021-12-13T03:37:03Z</dcterms:created>
  <dcterms:modified xsi:type="dcterms:W3CDTF">2021-12-17T22:06:53Z</dcterms:modified>
</cp:coreProperties>
</file>