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985837"/>
            <a:ext cx="9017000" cy="1730375"/>
          </a:xfrm>
        </p:spPr>
        <p:txBody>
          <a:bodyPr/>
          <a:lstStyle/>
          <a:p>
            <a:r>
              <a:rPr lang="en-US" sz="11500" b="1" u="sng" dirty="0" smtClean="0"/>
              <a:t>EVANGELISM</a:t>
            </a:r>
            <a:endParaRPr lang="en-US" sz="11500" b="1" u="sng" dirty="0"/>
          </a:p>
        </p:txBody>
      </p:sp>
      <p:pic>
        <p:nvPicPr>
          <p:cNvPr id="6" name="Picture 5" descr="cropped-white-for-harve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212"/>
            <a:ext cx="914400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0876" y="40341"/>
            <a:ext cx="7570787" cy="1411941"/>
          </a:xfrm>
        </p:spPr>
        <p:txBody>
          <a:bodyPr/>
          <a:lstStyle/>
          <a:p>
            <a:pPr algn="r"/>
            <a:r>
              <a:rPr lang="en-US" b="1" u="sng" dirty="0" smtClean="0"/>
              <a:t>Matthew 28:19-20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16422"/>
            <a:ext cx="9143999" cy="2338721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“Go </a:t>
            </a:r>
            <a:r>
              <a:rPr lang="en-US" i="1" dirty="0"/>
              <a:t>therefore and make disciples of all the nations, baptizing them in the name of the Father and the Son and the Holy Spirit</a:t>
            </a:r>
            <a:r>
              <a:rPr lang="en-US" i="1" dirty="0" smtClean="0"/>
              <a:t>, teaching </a:t>
            </a:r>
            <a:r>
              <a:rPr lang="en-US" i="1" dirty="0"/>
              <a:t>them to observe all that I commanded you; and lo, I am with you always, even to the end of the age.”</a:t>
            </a:r>
            <a:endParaRPr lang="en-US" i="1" dirty="0"/>
          </a:p>
        </p:txBody>
      </p:sp>
      <p:pic>
        <p:nvPicPr>
          <p:cNvPr id="5" name="Picture 4" descr="Baptism1-600x3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9714"/>
            <a:ext cx="9144000" cy="33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8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020" y="40341"/>
            <a:ext cx="7570787" cy="1411941"/>
          </a:xfrm>
        </p:spPr>
        <p:txBody>
          <a:bodyPr/>
          <a:lstStyle/>
          <a:p>
            <a:pPr algn="r"/>
            <a:r>
              <a:rPr lang="en-US" b="1" u="sng" dirty="0" smtClean="0"/>
              <a:t>Evangelism?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4" y="1580137"/>
            <a:ext cx="8635093" cy="51327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Linguistically – </a:t>
            </a:r>
          </a:p>
          <a:p>
            <a:pPr lvl="1"/>
            <a:r>
              <a:rPr lang="en-US" dirty="0" err="1" smtClean="0">
                <a:latin typeface="TekniaGreek"/>
                <a:cs typeface="TekniaGreek"/>
              </a:rPr>
              <a:t>Eu</a:t>
            </a:r>
            <a:r>
              <a:rPr lang="en-US" dirty="0" smtClean="0"/>
              <a:t> – good </a:t>
            </a:r>
          </a:p>
          <a:p>
            <a:pPr lvl="1"/>
            <a:r>
              <a:rPr lang="en-US" dirty="0" err="1" smtClean="0">
                <a:latin typeface="TekniaGreek"/>
                <a:cs typeface="TekniaGreek"/>
              </a:rPr>
              <a:t>Angelion</a:t>
            </a:r>
            <a:r>
              <a:rPr lang="en-US" dirty="0" smtClean="0"/>
              <a:t> – message </a:t>
            </a:r>
          </a:p>
          <a:p>
            <a:r>
              <a:rPr lang="en-US" dirty="0" smtClean="0"/>
              <a:t>Christians = Evangelists!</a:t>
            </a:r>
          </a:p>
          <a:p>
            <a:r>
              <a:rPr lang="en-US" i="1" dirty="0" smtClean="0"/>
              <a:t>“I </a:t>
            </a:r>
            <a:r>
              <a:rPr lang="en-US" i="1" dirty="0"/>
              <a:t>will sing of the </a:t>
            </a:r>
            <a:r>
              <a:rPr lang="en-US" i="1" dirty="0" err="1"/>
              <a:t>lovingkindness</a:t>
            </a:r>
            <a:r>
              <a:rPr lang="en-US" i="1" dirty="0"/>
              <a:t> of the Lord forever</a:t>
            </a:r>
            <a:r>
              <a:rPr lang="en-US" i="1" dirty="0" smtClean="0"/>
              <a:t>; To </a:t>
            </a:r>
            <a:r>
              <a:rPr lang="en-US" i="1" dirty="0"/>
              <a:t>all generations I will make known Your faithfulness with my mouth</a:t>
            </a:r>
            <a:r>
              <a:rPr lang="en-US" i="1" dirty="0" smtClean="0"/>
              <a:t>.”</a:t>
            </a:r>
          </a:p>
          <a:p>
            <a:r>
              <a:rPr lang="en-US" i="1" dirty="0" smtClean="0"/>
              <a:t>“For </a:t>
            </a:r>
            <a:r>
              <a:rPr lang="en-US" i="1" dirty="0"/>
              <a:t>if I preach the gospel, I have nothing to boast of, for I am under compulsion; for woe is me if I do not preach the gospel</a:t>
            </a:r>
            <a:r>
              <a:rPr lang="en-US" i="1" dirty="0" smtClean="0"/>
              <a:t>.”</a:t>
            </a:r>
          </a:p>
          <a:p>
            <a:r>
              <a:rPr lang="en-US" i="1" dirty="0" smtClean="0"/>
              <a:t>“How </a:t>
            </a:r>
            <a:r>
              <a:rPr lang="en-US" i="1" dirty="0"/>
              <a:t>then will they call on Him in whom they have not believed? How will they believe in Him whom they have not heard? And how will they hear without a preacher? </a:t>
            </a:r>
            <a:r>
              <a:rPr lang="en-US" i="1" dirty="0" smtClean="0"/>
              <a:t>How </a:t>
            </a:r>
            <a:r>
              <a:rPr lang="en-US" i="1" dirty="0"/>
              <a:t>will they preach unless they are sent? Just as it is written, </a:t>
            </a:r>
            <a:r>
              <a:rPr lang="en-US" i="1" dirty="0" smtClean="0"/>
              <a:t>‘How </a:t>
            </a:r>
            <a:r>
              <a:rPr lang="en-US" i="1" dirty="0"/>
              <a:t>beautiful are the feet of those who bring good news of good things</a:t>
            </a:r>
            <a:r>
              <a:rPr lang="en-US" i="1" dirty="0" smtClean="0"/>
              <a:t>!’”</a:t>
            </a:r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 descr="0e1133619_outreach--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93" y="1580136"/>
            <a:ext cx="4546278" cy="16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1038"/>
            <a:ext cx="3612776" cy="1537447"/>
          </a:xfrm>
        </p:spPr>
        <p:txBody>
          <a:bodyPr/>
          <a:lstStyle/>
          <a:p>
            <a:r>
              <a:rPr lang="en-US" sz="4800" b="1" u="sng" dirty="0" smtClean="0"/>
              <a:t>Our </a:t>
            </a:r>
            <a:r>
              <a:rPr lang="en-US" sz="4800" b="1" u="sng" dirty="0" err="1" smtClean="0"/>
              <a:t>COLLECTIVEEvangelism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635001"/>
            <a:ext cx="3813174" cy="5697537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i="1" dirty="0"/>
              <a:t>Our Congregational Website </a:t>
            </a:r>
          </a:p>
          <a:p>
            <a:pPr>
              <a:buFont typeface="Wingdings" charset="2"/>
              <a:buChar char="ü"/>
            </a:pPr>
            <a:r>
              <a:rPr lang="en-US" sz="2800" i="1" dirty="0" smtClean="0"/>
              <a:t>Social Media</a:t>
            </a:r>
            <a:endParaRPr lang="en-US" sz="2800" i="1" dirty="0"/>
          </a:p>
          <a:p>
            <a:pPr>
              <a:buFont typeface="Wingdings" charset="2"/>
              <a:buChar char="ü"/>
            </a:pPr>
            <a:r>
              <a:rPr lang="en-US" sz="2800" i="1" dirty="0"/>
              <a:t>Bible Studies </a:t>
            </a:r>
          </a:p>
          <a:p>
            <a:pPr>
              <a:buFont typeface="Wingdings" charset="2"/>
              <a:buChar char="ü"/>
            </a:pPr>
            <a:r>
              <a:rPr lang="en-US" sz="2800" i="1" dirty="0"/>
              <a:t>Muscle and A Shovel</a:t>
            </a:r>
          </a:p>
          <a:p>
            <a:pPr>
              <a:buFont typeface="Wingdings" charset="2"/>
              <a:buChar char="ü"/>
            </a:pPr>
            <a:r>
              <a:rPr lang="en-US" sz="2800" i="1" dirty="0"/>
              <a:t>Gospel Meetings </a:t>
            </a:r>
          </a:p>
          <a:p>
            <a:pPr>
              <a:buFont typeface="Wingdings" charset="2"/>
              <a:buChar char="ü"/>
            </a:pPr>
            <a:r>
              <a:rPr lang="en-US" sz="2800" i="1" dirty="0"/>
              <a:t>Support of Local and Foreign Evangelists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9" y="3059340"/>
            <a:ext cx="4025597" cy="30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1038"/>
            <a:ext cx="3612776" cy="1537447"/>
          </a:xfrm>
        </p:spPr>
        <p:txBody>
          <a:bodyPr/>
          <a:lstStyle/>
          <a:p>
            <a:r>
              <a:rPr lang="en-US" sz="4800" b="1" u="sng" dirty="0" smtClean="0"/>
              <a:t>Our </a:t>
            </a:r>
            <a:r>
              <a:rPr lang="en-US" sz="4800" b="1" u="sng" dirty="0" err="1" smtClean="0"/>
              <a:t>INDIVIDUALEvangelism</a:t>
            </a:r>
            <a:r>
              <a:rPr lang="en-US" sz="4800" b="1" u="sng" dirty="0" smtClean="0"/>
              <a:t>?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286" y="616857"/>
            <a:ext cx="4354285" cy="6059714"/>
          </a:xfrm>
        </p:spPr>
        <p:txBody>
          <a:bodyPr>
            <a:normAutofit fontScale="62500" lnSpcReduction="20000"/>
          </a:bodyPr>
          <a:lstStyle/>
          <a:p>
            <a:r>
              <a:rPr lang="en-US" sz="3800" i="1" dirty="0" smtClean="0"/>
              <a:t>Invitations </a:t>
            </a:r>
            <a:r>
              <a:rPr lang="en-US" sz="3800" i="1" dirty="0"/>
              <a:t>to </a:t>
            </a:r>
            <a:r>
              <a:rPr lang="en-US" sz="3800" i="1" dirty="0" smtClean="0"/>
              <a:t>Services (</a:t>
            </a:r>
            <a:r>
              <a:rPr lang="en-US" sz="3800" i="1" dirty="0"/>
              <a:t>1/168</a:t>
            </a:r>
            <a:r>
              <a:rPr lang="en-US" sz="3800" i="1" baseline="30000" dirty="0"/>
              <a:t>th</a:t>
            </a:r>
            <a:r>
              <a:rPr lang="en-US" sz="3800" i="1" dirty="0"/>
              <a:t> of their week!)</a:t>
            </a:r>
          </a:p>
          <a:p>
            <a:r>
              <a:rPr lang="en-US" sz="3800" i="1" dirty="0" smtClean="0"/>
              <a:t>Invitations </a:t>
            </a:r>
            <a:r>
              <a:rPr lang="en-US" sz="3800" i="1" dirty="0"/>
              <a:t>to Bible Studies </a:t>
            </a:r>
            <a:endParaRPr lang="en-US" sz="3800" i="1" dirty="0" smtClean="0"/>
          </a:p>
          <a:p>
            <a:r>
              <a:rPr lang="en-US" sz="3800" i="1" dirty="0" smtClean="0"/>
              <a:t>Follow</a:t>
            </a:r>
            <a:r>
              <a:rPr lang="en-US" sz="3800" i="1" dirty="0"/>
              <a:t>-up with visitors </a:t>
            </a:r>
            <a:r>
              <a:rPr lang="en-US" sz="3800" i="1" dirty="0" smtClean="0"/>
              <a:t>– track </a:t>
            </a:r>
            <a:r>
              <a:rPr lang="en-US" sz="3800" i="1" dirty="0"/>
              <a:t>them on the website!</a:t>
            </a:r>
          </a:p>
          <a:p>
            <a:r>
              <a:rPr lang="en-US" sz="3800" i="1" dirty="0" smtClean="0"/>
              <a:t>In</a:t>
            </a:r>
            <a:r>
              <a:rPr lang="en-US" sz="3800" i="1" dirty="0"/>
              <a:t>-home Studies – sometimes formality </a:t>
            </a:r>
            <a:r>
              <a:rPr lang="en-US" sz="3800" i="1" dirty="0" smtClean="0"/>
              <a:t>is </a:t>
            </a:r>
            <a:r>
              <a:rPr lang="en-US" sz="3800" i="1" dirty="0"/>
              <a:t>intimidating </a:t>
            </a:r>
            <a:endParaRPr lang="en-US" sz="3800" i="1" dirty="0" smtClean="0"/>
          </a:p>
          <a:p>
            <a:r>
              <a:rPr lang="en-US" sz="3800" i="1" dirty="0" smtClean="0"/>
              <a:t>Community Influence (</a:t>
            </a:r>
            <a:r>
              <a:rPr lang="en-US" sz="3800" i="1" dirty="0"/>
              <a:t>Matt. 5:16; 1Cor. 9:22; Col. 4:5f)</a:t>
            </a:r>
          </a:p>
          <a:p>
            <a:r>
              <a:rPr lang="en-US" sz="3800" i="1" dirty="0" smtClean="0"/>
              <a:t>Praying </a:t>
            </a:r>
            <a:r>
              <a:rPr lang="en-US" sz="3800" i="1" dirty="0"/>
              <a:t>for Laborers (</a:t>
            </a:r>
            <a:r>
              <a:rPr lang="en-US" sz="3800" i="1" dirty="0" smtClean="0"/>
              <a:t>Matt</a:t>
            </a:r>
            <a:r>
              <a:rPr lang="en-US" sz="3800" i="1" dirty="0"/>
              <a:t>. 9:37f; Col. 2:2-4) </a:t>
            </a:r>
            <a:endParaRPr lang="en-US" sz="3800" i="1" dirty="0" smtClean="0"/>
          </a:p>
          <a:p>
            <a:r>
              <a:rPr lang="en-US" sz="3800" i="1" dirty="0" smtClean="0"/>
              <a:t>Creating </a:t>
            </a:r>
            <a:r>
              <a:rPr lang="en-US" sz="3800" i="1" dirty="0"/>
              <a:t>Laborers </a:t>
            </a:r>
            <a:r>
              <a:rPr lang="en-US" sz="3800" i="1" dirty="0" smtClean="0"/>
              <a:t>(2Tim</a:t>
            </a:r>
            <a:r>
              <a:rPr lang="en-US" sz="3800" i="1" dirty="0"/>
              <a:t>. 2:2)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9" y="3059340"/>
            <a:ext cx="4025597" cy="30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970" y="230923"/>
            <a:ext cx="3612822" cy="1002792"/>
          </a:xfrm>
        </p:spPr>
        <p:txBody>
          <a:bodyPr/>
          <a:lstStyle/>
          <a:p>
            <a:r>
              <a:rPr lang="en-US" sz="4800" b="1" u="sng" dirty="0" smtClean="0"/>
              <a:t>Excuses</a:t>
            </a:r>
            <a:endParaRPr lang="en-US" sz="4800" b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970" y="1424214"/>
            <a:ext cx="3613792" cy="4662713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“</a:t>
            </a:r>
            <a:r>
              <a:rPr lang="en-US" sz="2800" i="1" dirty="0"/>
              <a:t>I would, but I just don’t have the time or the energy!” </a:t>
            </a:r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/>
              <a:t>“I would, but I just don’t know how.” </a:t>
            </a:r>
            <a:endParaRPr lang="en-US" sz="2800" i="1" dirty="0" smtClean="0"/>
          </a:p>
          <a:p>
            <a:endParaRPr lang="en-US" sz="2800" i="1" dirty="0"/>
          </a:p>
          <a:p>
            <a:r>
              <a:rPr lang="en-US" sz="2800" i="1" dirty="0"/>
              <a:t>“I would, but I am just so discouraged by previous failed attempts.” </a:t>
            </a:r>
            <a:endParaRPr lang="en-US" sz="2800" i="1" dirty="0"/>
          </a:p>
        </p:txBody>
      </p:sp>
      <p:pic>
        <p:nvPicPr>
          <p:cNvPr id="10" name="Picture 9" descr="exc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56" y="399144"/>
            <a:ext cx="4463143" cy="2812142"/>
          </a:xfrm>
          <a:prstGeom prst="rect">
            <a:avLst/>
          </a:prstGeom>
        </p:spPr>
      </p:pic>
      <p:pic>
        <p:nvPicPr>
          <p:cNvPr id="12" name="Picture 11" descr="exc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2" y="3610429"/>
            <a:ext cx="4463143" cy="29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5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48</TotalTime>
  <Words>359</Words>
  <Application>Microsoft Macintosh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Infusion</vt:lpstr>
      <vt:lpstr>EVANGELISM</vt:lpstr>
      <vt:lpstr>Matthew 28:19-20</vt:lpstr>
      <vt:lpstr>Evangelism?</vt:lpstr>
      <vt:lpstr>Our COLLECTIVEEvangelism</vt:lpstr>
      <vt:lpstr>Our INDIVIDUALEvangelism?</vt:lpstr>
      <vt:lpstr>Excuses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Eric Parker</dc:creator>
  <cp:lastModifiedBy>Eric Parker</cp:lastModifiedBy>
  <cp:revision>6</cp:revision>
  <dcterms:created xsi:type="dcterms:W3CDTF">2015-03-22T19:19:54Z</dcterms:created>
  <dcterms:modified xsi:type="dcterms:W3CDTF">2015-03-22T20:08:24Z</dcterms:modified>
</cp:coreProperties>
</file>