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259E5-2E88-8F44-98CF-3BB9A410299D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59E5-2E88-8F44-98CF-3BB9A410299D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DA8-55BE-854C-BD69-5AC94750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59E5-2E88-8F44-98CF-3BB9A410299D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DA8-55BE-854C-BD69-5AC94750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59E5-2E88-8F44-98CF-3BB9A410299D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DA8-55BE-854C-BD69-5AC94750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59E5-2E88-8F44-98CF-3BB9A410299D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DA8-55BE-854C-BD69-5AC94750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59E5-2E88-8F44-98CF-3BB9A410299D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DA8-55BE-854C-BD69-5AC94750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259E5-2E88-8F44-98CF-3BB9A410299D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59E5-2E88-8F44-98CF-3BB9A410299D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DA8-55BE-854C-BD69-5AC947503CF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59E5-2E88-8F44-98CF-3BB9A410299D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DA8-55BE-854C-BD69-5AC94750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59E5-2E88-8F44-98CF-3BB9A410299D}" type="datetimeFigureOut">
              <a:rPr lang="en-US" smtClean="0"/>
              <a:t>3/29/15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DA8-55BE-854C-BD69-5AC947503CFE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59E5-2E88-8F44-98CF-3BB9A410299D}" type="datetimeFigureOut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DA8-55BE-854C-BD69-5AC94750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59E5-2E88-8F44-98CF-3BB9A410299D}" type="datetimeFigureOut">
              <a:rPr lang="en-US" smtClean="0"/>
              <a:t>3/29/15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CDA8-55BE-854C-BD69-5AC94750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59E5-2E88-8F44-98CF-3BB9A410299D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2D5CDA8-55BE-854C-BD69-5AC94750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65259E5-2E88-8F44-98CF-3BB9A410299D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2D5CDA8-55BE-854C-BD69-5AC947503C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985838"/>
            <a:ext cx="9017000" cy="1730375"/>
          </a:xfrm>
        </p:spPr>
        <p:txBody>
          <a:bodyPr>
            <a:normAutofit/>
          </a:bodyPr>
          <a:lstStyle/>
          <a:p>
            <a:r>
              <a:rPr lang="en-US" sz="11500" b="1" u="sng" dirty="0" smtClean="0">
                <a:latin typeface="+mj-lt"/>
              </a:rPr>
              <a:t>EVANGELISM</a:t>
            </a:r>
            <a:endParaRPr lang="en-US" sz="11500" b="1" u="sng" dirty="0">
              <a:latin typeface="+mj-lt"/>
            </a:endParaRPr>
          </a:p>
        </p:txBody>
      </p:sp>
      <p:pic>
        <p:nvPicPr>
          <p:cNvPr id="6" name="Picture 5" descr="cropped-white-for-harves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6212"/>
            <a:ext cx="9144000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2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10" y="0"/>
            <a:ext cx="58007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78248" y="0"/>
            <a:ext cx="1665752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758" y="0"/>
            <a:ext cx="1665752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7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ch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99964" cy="68580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3715" y="127001"/>
            <a:ext cx="6603999" cy="2848428"/>
          </a:xfrm>
        </p:spPr>
        <p:txBody>
          <a:bodyPr/>
          <a:lstStyle/>
          <a:p>
            <a:pPr marL="0" indent="0" algn="r">
              <a:buNone/>
            </a:pPr>
            <a:r>
              <a:rPr lang="en-US" b="1" i="1" u="sng" dirty="0" smtClean="0">
                <a:latin typeface="Calibri"/>
                <a:cs typeface="Calibri"/>
              </a:rPr>
              <a:t>Watchmen imagery is common in the Bible</a:t>
            </a:r>
            <a:r>
              <a:rPr lang="en-US" b="1" i="1" dirty="0" smtClean="0">
                <a:latin typeface="Calibri"/>
                <a:cs typeface="Calibri"/>
              </a:rPr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dirty="0" smtClean="0">
                <a:latin typeface="Calibri"/>
                <a:cs typeface="Calibri"/>
              </a:rPr>
              <a:t>2Sam. </a:t>
            </a:r>
            <a:r>
              <a:rPr lang="en-US" b="1" dirty="0">
                <a:latin typeface="Calibri"/>
                <a:cs typeface="Calibri"/>
              </a:rPr>
              <a:t>18:24-27; </a:t>
            </a:r>
            <a:r>
              <a:rPr lang="en-US" b="1" dirty="0" smtClean="0">
                <a:latin typeface="Calibri"/>
                <a:cs typeface="Calibri"/>
              </a:rPr>
              <a:t>2Kgs. </a:t>
            </a:r>
            <a:r>
              <a:rPr lang="en-US" b="1" dirty="0">
                <a:latin typeface="Calibri"/>
                <a:cs typeface="Calibri"/>
              </a:rPr>
              <a:t>9:14-</a:t>
            </a:r>
            <a:r>
              <a:rPr lang="en-US" b="1" dirty="0" smtClean="0">
                <a:latin typeface="Calibri"/>
                <a:cs typeface="Calibri"/>
              </a:rPr>
              <a:t>17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dirty="0" smtClean="0">
                <a:latin typeface="Calibri"/>
                <a:cs typeface="Calibri"/>
              </a:rPr>
              <a:t>Is</a:t>
            </a:r>
            <a:r>
              <a:rPr lang="en-US" b="1" dirty="0">
                <a:latin typeface="Calibri"/>
                <a:cs typeface="Calibri"/>
              </a:rPr>
              <a:t>. 21:6-9; Jer. 6:</a:t>
            </a:r>
            <a:r>
              <a:rPr lang="en-US" b="1" dirty="0" smtClean="0">
                <a:latin typeface="Calibri"/>
                <a:cs typeface="Calibri"/>
              </a:rPr>
              <a:t>17 </a:t>
            </a:r>
            <a:endParaRPr lang="en-US" b="1" dirty="0">
              <a:latin typeface="Calibri"/>
              <a:cs typeface="Calibri"/>
            </a:endParaRPr>
          </a:p>
          <a:p>
            <a:pPr marL="0" indent="0" algn="r">
              <a:buNone/>
            </a:pPr>
            <a:r>
              <a:rPr lang="en-US" b="1" i="1" u="sng" dirty="0" smtClean="0">
                <a:latin typeface="Calibri"/>
                <a:cs typeface="Calibri"/>
              </a:rPr>
              <a:t>His </a:t>
            </a:r>
            <a:r>
              <a:rPr lang="en-US" b="1" i="1" u="sng" dirty="0">
                <a:latin typeface="Calibri"/>
                <a:cs typeface="Calibri"/>
              </a:rPr>
              <a:t>job </a:t>
            </a:r>
            <a:r>
              <a:rPr lang="en-US" b="1" i="1" u="sng" dirty="0" smtClean="0">
                <a:latin typeface="Calibri"/>
                <a:cs typeface="Calibri"/>
              </a:rPr>
              <a:t>was </a:t>
            </a:r>
            <a:r>
              <a:rPr lang="en-US" b="1" i="1" u="sng" dirty="0">
                <a:latin typeface="Calibri"/>
                <a:cs typeface="Calibri"/>
              </a:rPr>
              <a:t>to warn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dirty="0" smtClean="0">
                <a:latin typeface="Calibri"/>
                <a:cs typeface="Calibri"/>
              </a:rPr>
              <a:t>Num</a:t>
            </a:r>
            <a:r>
              <a:rPr lang="en-US" b="1" dirty="0">
                <a:latin typeface="Calibri"/>
                <a:cs typeface="Calibri"/>
              </a:rPr>
              <a:t>. 10:1-</a:t>
            </a:r>
            <a:r>
              <a:rPr lang="en-US" b="1" dirty="0" smtClean="0">
                <a:latin typeface="Calibri"/>
                <a:cs typeface="Calibri"/>
              </a:rPr>
              <a:t>10; Hos</a:t>
            </a:r>
            <a:r>
              <a:rPr lang="en-US" b="1" dirty="0">
                <a:latin typeface="Calibri"/>
                <a:cs typeface="Calibri"/>
              </a:rPr>
              <a:t>. 9:8; Amos 3:6; Hab. 2:</a:t>
            </a:r>
            <a:r>
              <a:rPr lang="en-US" b="1" dirty="0" smtClean="0">
                <a:latin typeface="Calibri"/>
                <a:cs typeface="Calibri"/>
              </a:rPr>
              <a:t>1 </a:t>
            </a:r>
            <a:endParaRPr lang="en-US" b="1" dirty="0">
              <a:latin typeface="Calibri"/>
              <a:cs typeface="Calibri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5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2305" y="40341"/>
            <a:ext cx="4033838" cy="1411941"/>
          </a:xfrm>
        </p:spPr>
        <p:txBody>
          <a:bodyPr/>
          <a:lstStyle/>
          <a:p>
            <a:r>
              <a:rPr lang="en-US" sz="6600" b="1" u="sng" dirty="0" smtClean="0">
                <a:latin typeface="+mj-lt"/>
              </a:rPr>
              <a:t>Relevance?</a:t>
            </a:r>
            <a:endParaRPr lang="en-US" sz="6600" b="1" u="sng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2305" y="1761565"/>
            <a:ext cx="4033837" cy="4289611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i="1" dirty="0" smtClean="0">
                <a:latin typeface="Calibri"/>
                <a:cs typeface="Calibri"/>
              </a:rPr>
              <a:t>God imparts a message to a messenger</a:t>
            </a:r>
          </a:p>
          <a:p>
            <a:r>
              <a:rPr lang="en-US" sz="3600" b="1" i="1" dirty="0" smtClean="0">
                <a:latin typeface="Calibri"/>
                <a:cs typeface="Calibri"/>
              </a:rPr>
              <a:t>God holds that messenger accountable</a:t>
            </a:r>
          </a:p>
          <a:p>
            <a:r>
              <a:rPr lang="en-US" sz="3600" b="1" i="1" dirty="0" smtClean="0">
                <a:latin typeface="Calibri"/>
                <a:cs typeface="Calibri"/>
              </a:rPr>
              <a:t>People respond in different ways to the message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6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 dirty="0" smtClean="0">
                <a:latin typeface="+mj-lt"/>
              </a:rPr>
              <a:t>Three Possibilities…</a:t>
            </a:r>
            <a:endParaRPr lang="en-US" sz="6600" b="1" u="sng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30" y="1452282"/>
            <a:ext cx="8835570" cy="2811290"/>
          </a:xfrm>
        </p:spPr>
        <p:txBody>
          <a:bodyPr/>
          <a:lstStyle/>
          <a:p>
            <a:r>
              <a:rPr lang="en-US" b="1" i="1" dirty="0" smtClean="0">
                <a:latin typeface="Calibri"/>
                <a:cs typeface="Calibri"/>
              </a:rPr>
              <a:t>He warns, the people hear but don’t heed the warning</a:t>
            </a:r>
          </a:p>
          <a:p>
            <a:r>
              <a:rPr lang="en-US" b="1" i="1" dirty="0" smtClean="0">
                <a:latin typeface="Calibri"/>
                <a:cs typeface="Calibri"/>
              </a:rPr>
              <a:t>He does not warn</a:t>
            </a:r>
          </a:p>
          <a:p>
            <a:r>
              <a:rPr lang="en-US" b="1" i="1" dirty="0" smtClean="0">
                <a:latin typeface="Calibri"/>
                <a:cs typeface="Calibri"/>
              </a:rPr>
              <a:t>He warns, the people hear and heed the warning</a:t>
            </a:r>
            <a:endParaRPr lang="en-US" b="1" i="1" dirty="0">
              <a:latin typeface="Calibri"/>
              <a:cs typeface="Calibri"/>
            </a:endParaRPr>
          </a:p>
        </p:txBody>
      </p:sp>
      <p:pic>
        <p:nvPicPr>
          <p:cNvPr id="6" name="Picture 5" descr="Watchtowers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7014"/>
            <a:ext cx="4577880" cy="3025058"/>
          </a:xfrm>
          <a:prstGeom prst="rect">
            <a:avLst/>
          </a:prstGeom>
        </p:spPr>
      </p:pic>
      <p:pic>
        <p:nvPicPr>
          <p:cNvPr id="7" name="Picture 6" descr="11072065_770441816396570_8487196908003811793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79" y="3827014"/>
            <a:ext cx="4566120" cy="303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780143"/>
            <a:ext cx="7570787" cy="707571"/>
          </a:xfrm>
        </p:spPr>
        <p:txBody>
          <a:bodyPr/>
          <a:lstStyle/>
          <a:p>
            <a:r>
              <a:rPr lang="en-US" sz="6600" b="1" u="sng" dirty="0">
                <a:latin typeface="+mj-lt"/>
              </a:rPr>
              <a:t>God </a:t>
            </a:r>
            <a:r>
              <a:rPr lang="en-US" sz="6600" b="1" u="sng" dirty="0" smtClean="0">
                <a:latin typeface="+mj-lt"/>
              </a:rPr>
              <a:t>Strengthens</a:t>
            </a:r>
            <a:r>
              <a:rPr lang="en-US" sz="6600" b="1" u="sng" dirty="0">
                <a:latin typeface="+mj-lt"/>
              </a:rPr>
              <a:t>! </a:t>
            </a:r>
            <a:br>
              <a:rPr lang="en-US" sz="6600" b="1" u="sng" dirty="0">
                <a:latin typeface="+mj-lt"/>
              </a:rPr>
            </a:br>
            <a:endParaRPr lang="en-US" sz="6600" b="1" u="sng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>
                <a:latin typeface="Calibri"/>
                <a:cs typeface="Calibri"/>
              </a:rPr>
              <a:t>Heart of encouragement </a:t>
            </a:r>
            <a:r>
              <a:rPr lang="en-US" b="1" i="1" dirty="0" smtClean="0">
                <a:latin typeface="Calibri"/>
                <a:cs typeface="Calibri"/>
              </a:rPr>
              <a:t>found </a:t>
            </a:r>
            <a:r>
              <a:rPr lang="en-US" b="1" i="1" dirty="0">
                <a:latin typeface="Calibri"/>
                <a:cs typeface="Calibri"/>
              </a:rPr>
              <a:t>in Ezekiel 2:1-3:15. </a:t>
            </a:r>
            <a:endParaRPr lang="en-US" b="1" i="1" dirty="0" smtClean="0">
              <a:latin typeface="Calibri"/>
              <a:cs typeface="Calibri"/>
            </a:endParaRPr>
          </a:p>
          <a:p>
            <a:r>
              <a:rPr lang="en-US" b="1" i="1" dirty="0" smtClean="0">
                <a:latin typeface="Calibri"/>
                <a:cs typeface="Calibri"/>
              </a:rPr>
              <a:t>God </a:t>
            </a:r>
            <a:r>
              <a:rPr lang="en-US" b="1" i="1" dirty="0">
                <a:latin typeface="Calibri"/>
                <a:cs typeface="Calibri"/>
              </a:rPr>
              <a:t>doesn’t rejoice in judgment of wicked (33:11; 18:23, 32; I Tim 2:4; II Pet 3:9)</a:t>
            </a:r>
            <a:r>
              <a:rPr lang="en-US" b="1" i="1" dirty="0" smtClean="0">
                <a:latin typeface="Calibri"/>
                <a:cs typeface="Calibri"/>
              </a:rPr>
              <a:t>.</a:t>
            </a:r>
          </a:p>
          <a:p>
            <a:r>
              <a:rPr lang="en-US" b="1" i="1" dirty="0" smtClean="0">
                <a:latin typeface="Calibri"/>
                <a:cs typeface="Calibri"/>
              </a:rPr>
              <a:t>“</a:t>
            </a:r>
            <a:r>
              <a:rPr lang="en-US" b="1" i="1" dirty="0">
                <a:latin typeface="Calibri"/>
                <a:cs typeface="Calibri"/>
              </a:rPr>
              <a:t>He must judge his ministry neither by the numbers listening, nor by </a:t>
            </a:r>
            <a:r>
              <a:rPr lang="en-US" b="1" i="1" dirty="0" smtClean="0">
                <a:latin typeface="Calibri"/>
                <a:cs typeface="Calibri"/>
              </a:rPr>
              <a:t>their </a:t>
            </a:r>
            <a:r>
              <a:rPr lang="en-US" b="1" i="1" dirty="0">
                <a:latin typeface="Calibri"/>
                <a:cs typeface="Calibri"/>
              </a:rPr>
              <a:t>enthusiasm in appreciation of his words, but only by the practical </a:t>
            </a:r>
            <a:r>
              <a:rPr lang="en-US" b="1" i="1" dirty="0" smtClean="0">
                <a:latin typeface="Calibri"/>
                <a:cs typeface="Calibri"/>
              </a:rPr>
              <a:t>response </a:t>
            </a:r>
            <a:r>
              <a:rPr lang="en-US" b="1" i="1" dirty="0">
                <a:latin typeface="Calibri"/>
                <a:cs typeface="Calibri"/>
              </a:rPr>
              <a:t>of changed lives” Christopher Wright, “The Message of Ezekiel” in </a:t>
            </a:r>
            <a:r>
              <a:rPr lang="en-US" b="1" i="1" dirty="0" smtClean="0">
                <a:latin typeface="Calibri"/>
                <a:cs typeface="Calibri"/>
              </a:rPr>
              <a:t>BST, </a:t>
            </a:r>
            <a:r>
              <a:rPr lang="en-US" b="1" i="1" dirty="0">
                <a:latin typeface="Calibri"/>
                <a:cs typeface="Calibri"/>
              </a:rPr>
              <a:t>Downer’s Grove: IVP, 2001, 226 </a:t>
            </a:r>
          </a:p>
        </p:txBody>
      </p:sp>
    </p:spTree>
    <p:extLst>
      <p:ext uri="{BB962C8B-B14F-4D97-AF65-F5344CB8AC3E}">
        <p14:creationId xmlns:p14="http://schemas.microsoft.com/office/powerpoint/2010/main" val="51103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 dirty="0" smtClean="0">
                <a:latin typeface="+mj-lt"/>
              </a:rPr>
              <a:t>Applications…</a:t>
            </a:r>
            <a:endParaRPr lang="en-US" sz="6600" b="1" u="sng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2" y="1761565"/>
            <a:ext cx="5956981" cy="4289611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>
                <a:latin typeface="Calibri"/>
                <a:cs typeface="Calibri"/>
              </a:rPr>
              <a:t>God </a:t>
            </a:r>
            <a:r>
              <a:rPr lang="en-US" b="1" i="1" dirty="0">
                <a:latin typeface="Calibri"/>
                <a:cs typeface="Calibri"/>
              </a:rPr>
              <a:t>has given the gospel, His message, and we are expected to preach it. He was </a:t>
            </a:r>
            <a:r>
              <a:rPr lang="en-US" b="1" i="1" dirty="0" smtClean="0">
                <a:latin typeface="Calibri"/>
                <a:cs typeface="Calibri"/>
              </a:rPr>
              <a:t>not </a:t>
            </a:r>
            <a:r>
              <a:rPr lang="en-US" b="1" i="1" dirty="0">
                <a:latin typeface="Calibri"/>
                <a:cs typeface="Calibri"/>
              </a:rPr>
              <a:t>to stop if people refused to listen!</a:t>
            </a:r>
          </a:p>
          <a:p>
            <a:r>
              <a:rPr lang="en-US" b="1" i="1" dirty="0" smtClean="0">
                <a:latin typeface="Calibri"/>
                <a:cs typeface="Calibri"/>
              </a:rPr>
              <a:t>Not </a:t>
            </a:r>
            <a:r>
              <a:rPr lang="en-US" b="1" i="1" dirty="0">
                <a:latin typeface="Calibri"/>
                <a:cs typeface="Calibri"/>
              </a:rPr>
              <a:t>preaching His message holds us liable to the bloodguilt of those lost in </a:t>
            </a:r>
            <a:r>
              <a:rPr lang="en-US" b="1" i="1" dirty="0" smtClean="0">
                <a:latin typeface="Calibri"/>
                <a:cs typeface="Calibri"/>
              </a:rPr>
              <a:t>judgment</a:t>
            </a:r>
            <a:r>
              <a:rPr lang="en-US" b="1" i="1" dirty="0">
                <a:latin typeface="Calibri"/>
                <a:cs typeface="Calibri"/>
              </a:rPr>
              <a:t>. Preaching His message frees us from all guilt.</a:t>
            </a:r>
          </a:p>
          <a:p>
            <a:r>
              <a:rPr lang="en-US" b="1" i="1" dirty="0" smtClean="0">
                <a:latin typeface="Calibri"/>
                <a:cs typeface="Calibri"/>
              </a:rPr>
              <a:t>Just </a:t>
            </a:r>
            <a:r>
              <a:rPr lang="en-US" b="1" i="1" dirty="0">
                <a:latin typeface="Calibri"/>
                <a:cs typeface="Calibri"/>
              </a:rPr>
              <a:t>as God gave Ezekiel the tools to accomplish the task, He provides us with the </a:t>
            </a:r>
            <a:r>
              <a:rPr lang="en-US" b="1" i="1" dirty="0" smtClean="0">
                <a:latin typeface="Calibri"/>
                <a:cs typeface="Calibri"/>
              </a:rPr>
              <a:t>tools </a:t>
            </a:r>
            <a:r>
              <a:rPr lang="en-US" b="1" i="1" dirty="0">
                <a:latin typeface="Calibri"/>
                <a:cs typeface="Calibri"/>
              </a:rPr>
              <a:t>to accomplish our task. We have all that we need. What it really </a:t>
            </a:r>
            <a:r>
              <a:rPr lang="en-US" b="1" i="1" dirty="0" smtClean="0">
                <a:latin typeface="Calibri"/>
                <a:cs typeface="Calibri"/>
              </a:rPr>
              <a:t>boils down </a:t>
            </a:r>
            <a:r>
              <a:rPr lang="en-US" b="1" i="1" dirty="0">
                <a:latin typeface="Calibri"/>
                <a:cs typeface="Calibri"/>
              </a:rPr>
              <a:t>to is resolve, discipline, and commitment.</a:t>
            </a:r>
          </a:p>
          <a:p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1904998"/>
            <a:ext cx="2616200" cy="451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1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396</TotalTime>
  <Words>314</Words>
  <Application>Microsoft Macintosh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Infusion</vt:lpstr>
      <vt:lpstr>EVANGELISM</vt:lpstr>
      <vt:lpstr>PowerPoint Presentation</vt:lpstr>
      <vt:lpstr>PowerPoint Presentation</vt:lpstr>
      <vt:lpstr>Relevance?</vt:lpstr>
      <vt:lpstr>Three Possibilities…</vt:lpstr>
      <vt:lpstr>God Strengthens!  </vt:lpstr>
      <vt:lpstr>Applications…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Eric Parker</dc:creator>
  <cp:lastModifiedBy>Eric Parker</cp:lastModifiedBy>
  <cp:revision>8</cp:revision>
  <dcterms:created xsi:type="dcterms:W3CDTF">2015-03-28T19:39:34Z</dcterms:created>
  <dcterms:modified xsi:type="dcterms:W3CDTF">2015-03-29T13:05:30Z</dcterms:modified>
</cp:coreProperties>
</file>