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0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7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2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9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2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9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0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8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2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983C-F92A-CA4F-9335-E6ABE8654785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6D6E-CB89-4C4E-9009-B38C7E3A3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4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s-Jesus-Go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826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2143" y="4971141"/>
            <a:ext cx="86178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“The most pressing question on the problem of faith is whether a man as a civilized being can believe in the divinity of the Son of God, Jesus Christ, for therein rests the whole of our faith.</a:t>
            </a:r>
            <a:r>
              <a:rPr lang="en-US" sz="2800" i="1" dirty="0" smtClean="0"/>
              <a:t>” </a:t>
            </a:r>
            <a:r>
              <a:rPr lang="en-US" sz="2800" dirty="0" smtClean="0"/>
              <a:t>– Fyodor </a:t>
            </a:r>
            <a:r>
              <a:rPr lang="en-US" sz="2800" dirty="0" err="1" smtClean="0"/>
              <a:t>Dostoevski</a:t>
            </a:r>
            <a:endParaRPr 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100094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hwh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5" y="2114096"/>
            <a:ext cx="4340037" cy="2341336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4767942" y="1309836"/>
            <a:ext cx="1491344" cy="1339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6928" y="380345"/>
            <a:ext cx="5424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one of the most important words in the Bible. What is it?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67942" y="3102429"/>
            <a:ext cx="1491344" cy="18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59286" y="2409931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558ED5"/>
                </a:solidFill>
              </a:rPr>
              <a:t>The Answer: </a:t>
            </a:r>
          </a:p>
          <a:p>
            <a:pPr algn="ctr"/>
            <a:r>
              <a:rPr lang="en-US" sz="2800" b="1" dirty="0" smtClean="0">
                <a:solidFill>
                  <a:srgbClr val="558ED5"/>
                </a:solidFill>
              </a:rPr>
              <a:t>YHWH/JEHOVAH</a:t>
            </a:r>
            <a:endParaRPr lang="en-US" sz="2800" b="1" dirty="0">
              <a:solidFill>
                <a:srgbClr val="558ED5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67942" y="3646659"/>
            <a:ext cx="1491344" cy="1406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68998" y="4813193"/>
            <a:ext cx="1977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558ED5"/>
                </a:solidFill>
              </a:rPr>
              <a:t>Jesus is JEHOVAH!</a:t>
            </a:r>
            <a:endParaRPr lang="en-US" sz="2800" b="1" dirty="0">
              <a:solidFill>
                <a:srgbClr val="558ED5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7905" y="4263568"/>
            <a:ext cx="434003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Texts: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Isaiah 8:13f//1 Peter 2:</a:t>
            </a:r>
            <a:r>
              <a:rPr lang="en-US" sz="2200" dirty="0" smtClean="0"/>
              <a:t>8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Isaiah 9:</a:t>
            </a:r>
            <a:r>
              <a:rPr lang="en-US" sz="2200" dirty="0" smtClean="0"/>
              <a:t>6//Isaiah 10:21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Isaiah 40:3//John 1:23</a:t>
            </a:r>
            <a:r>
              <a:rPr lang="en-US" sz="2200" dirty="0" smtClean="0">
                <a:effectLst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Isaiah 45:23//Philippians 2:</a:t>
            </a:r>
            <a:r>
              <a:rPr lang="en-US" sz="2200" dirty="0" smtClean="0"/>
              <a:t>5ff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Others: Rom. </a:t>
            </a:r>
            <a:r>
              <a:rPr lang="en-US" sz="2200" dirty="0"/>
              <a:t>10:9-13; Heb. 1:10-12; </a:t>
            </a:r>
            <a:r>
              <a:rPr lang="en-US" sz="2200" dirty="0" smtClean="0"/>
              <a:t>1Pet. </a:t>
            </a:r>
            <a:r>
              <a:rPr lang="en-US" sz="2200" dirty="0"/>
              <a:t>2</a:t>
            </a:r>
            <a:r>
              <a:rPr lang="en-US" sz="2200" dirty="0" smtClean="0"/>
              <a:t>:1ff; </a:t>
            </a:r>
            <a:r>
              <a:rPr lang="en-US" sz="2200" dirty="0"/>
              <a:t>3:</a:t>
            </a:r>
            <a:r>
              <a:rPr lang="en-US" sz="2200" dirty="0" smtClean="0"/>
              <a:t>10-15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1790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o-is-Jesus-Christ-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162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116286"/>
            <a:ext cx="9144000" cy="17417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999" y="5388428"/>
            <a:ext cx="8400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558ED5"/>
                </a:solidFill>
                <a:latin typeface="Braggadocio"/>
                <a:cs typeface="Braggadocio"/>
              </a:rPr>
              <a:t>How Did Jesus Himself Answer This Question?</a:t>
            </a:r>
            <a:endParaRPr lang="en-US" sz="3600" dirty="0">
              <a:solidFill>
                <a:srgbClr val="558ED5"/>
              </a:solidFill>
              <a:latin typeface="Braggadocio"/>
              <a:cs typeface="Braggadocio"/>
            </a:endParaRPr>
          </a:p>
        </p:txBody>
      </p:sp>
    </p:spTree>
    <p:extLst>
      <p:ext uri="{BB962C8B-B14F-4D97-AF65-F5344CB8AC3E}">
        <p14:creationId xmlns:p14="http://schemas.microsoft.com/office/powerpoint/2010/main" val="316904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558ED5"/>
                </a:solidFill>
              </a:rPr>
              <a:t>How Was Jesus Treated?</a:t>
            </a:r>
            <a:endParaRPr lang="en-US" b="1" u="sng" dirty="0">
              <a:solidFill>
                <a:srgbClr val="558ED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832430"/>
            <a:ext cx="4909457" cy="4343398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Worshipped! (</a:t>
            </a:r>
            <a:r>
              <a:rPr lang="en-US" i="1" dirty="0" err="1" smtClean="0"/>
              <a:t>proskuneo</a:t>
            </a:r>
            <a:r>
              <a:rPr lang="en-US" i="1" dirty="0" smtClean="0"/>
              <a:t>)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r>
              <a:rPr lang="en-US" i="1" dirty="0" smtClean="0"/>
              <a:t>“My Lord and My God!”</a:t>
            </a:r>
          </a:p>
          <a:p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r>
              <a:rPr lang="en-US" i="1" dirty="0" smtClean="0"/>
              <a:t>This sort of treatment is forbidden even to angels!</a:t>
            </a:r>
            <a:endParaRPr lang="en-US" i="1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0" y="1545771"/>
            <a:ext cx="3492500" cy="2324100"/>
          </a:xfrm>
          <a:prstGeom prst="rect">
            <a:avLst/>
          </a:prstGeom>
        </p:spPr>
      </p:pic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51728"/>
            <a:ext cx="3505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/>
              <a:t>Jesus Possesses </a:t>
            </a:r>
            <a:r>
              <a:rPr lang="en-US" b="1" i="1" u="sng" dirty="0" smtClean="0"/>
              <a:t>Unique Divine Attributes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rgbClr val="558ED5"/>
                </a:solidFill>
              </a:rPr>
              <a:t>Isaiah 43:11; Hosea 13:4//Acts 4:12; Acts 2:11; John 4:42 – Only God is </a:t>
            </a:r>
            <a:r>
              <a:rPr lang="en-US" sz="4600" u="sng" dirty="0" smtClean="0">
                <a:solidFill>
                  <a:srgbClr val="558ED5"/>
                </a:solidFill>
              </a:rPr>
              <a:t>Savior</a:t>
            </a:r>
            <a:endParaRPr lang="en-US" sz="4600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sz="3400" dirty="0" smtClean="0"/>
              <a:t>Titus 2:13 – “looking </a:t>
            </a:r>
            <a:r>
              <a:rPr lang="en-US" sz="3400" dirty="0"/>
              <a:t>for the blessed hope and the appearing of the glory of our great God and Savior, Christ </a:t>
            </a:r>
            <a:r>
              <a:rPr lang="en-US" sz="3400" dirty="0" smtClean="0"/>
              <a:t>Jesus”</a:t>
            </a:r>
          </a:p>
          <a:p>
            <a:pPr lvl="1"/>
            <a:r>
              <a:rPr lang="en-US" sz="3400" u="sng" dirty="0" smtClean="0">
                <a:solidFill>
                  <a:srgbClr val="558ED5"/>
                </a:solidFill>
              </a:rPr>
              <a:t>Granville </a:t>
            </a:r>
            <a:r>
              <a:rPr lang="en-US" sz="3400" u="sng" dirty="0">
                <a:solidFill>
                  <a:srgbClr val="558ED5"/>
                </a:solidFill>
              </a:rPr>
              <a:t>Sharp’s Rule of Greek grammar</a:t>
            </a:r>
            <a:r>
              <a:rPr lang="en-US" sz="3400" dirty="0">
                <a:solidFill>
                  <a:srgbClr val="558ED5"/>
                </a:solidFill>
              </a:rPr>
              <a:t> states: “When the copulative </a:t>
            </a:r>
            <a:r>
              <a:rPr lang="en-US" sz="3400" i="1" dirty="0" err="1">
                <a:solidFill>
                  <a:srgbClr val="558ED5"/>
                </a:solidFill>
              </a:rPr>
              <a:t>kai</a:t>
            </a:r>
            <a:r>
              <a:rPr lang="en-US" sz="3400" i="1" dirty="0">
                <a:solidFill>
                  <a:srgbClr val="558ED5"/>
                </a:solidFill>
              </a:rPr>
              <a:t> </a:t>
            </a:r>
            <a:r>
              <a:rPr lang="en-US" sz="3400" dirty="0" smtClean="0">
                <a:solidFill>
                  <a:srgbClr val="558ED5"/>
                </a:solidFill>
              </a:rPr>
              <a:t>connects </a:t>
            </a:r>
            <a:r>
              <a:rPr lang="en-US" sz="3400" dirty="0">
                <a:solidFill>
                  <a:srgbClr val="558ED5"/>
                </a:solidFill>
              </a:rPr>
              <a:t>two nouns of the same case, if the article </a:t>
            </a:r>
            <a:r>
              <a:rPr lang="en-US" sz="3400" i="1" dirty="0">
                <a:solidFill>
                  <a:srgbClr val="558ED5"/>
                </a:solidFill>
              </a:rPr>
              <a:t>ho</a:t>
            </a:r>
            <a:r>
              <a:rPr lang="en-US" sz="3400" dirty="0">
                <a:solidFill>
                  <a:srgbClr val="558ED5"/>
                </a:solidFill>
              </a:rPr>
              <a:t> or any of its </a:t>
            </a:r>
            <a:r>
              <a:rPr lang="en-US" sz="3400" dirty="0" smtClean="0">
                <a:solidFill>
                  <a:srgbClr val="558ED5"/>
                </a:solidFill>
              </a:rPr>
              <a:t>cases </a:t>
            </a:r>
            <a:r>
              <a:rPr lang="en-US" sz="3400" dirty="0">
                <a:solidFill>
                  <a:srgbClr val="558ED5"/>
                </a:solidFill>
              </a:rPr>
              <a:t>precedes the first of the said nouns or particles, and is not </a:t>
            </a:r>
            <a:r>
              <a:rPr lang="en-US" sz="3400" dirty="0" smtClean="0">
                <a:solidFill>
                  <a:srgbClr val="558ED5"/>
                </a:solidFill>
              </a:rPr>
              <a:t>repeated </a:t>
            </a:r>
            <a:r>
              <a:rPr lang="en-US" sz="3400" dirty="0">
                <a:solidFill>
                  <a:srgbClr val="558ED5"/>
                </a:solidFill>
              </a:rPr>
              <a:t>before the second noun or participle, the latter always </a:t>
            </a:r>
            <a:r>
              <a:rPr lang="en-US" sz="3400" dirty="0" smtClean="0">
                <a:solidFill>
                  <a:srgbClr val="558ED5"/>
                </a:solidFill>
              </a:rPr>
              <a:t>relates </a:t>
            </a:r>
            <a:r>
              <a:rPr lang="en-US" sz="3400" dirty="0">
                <a:solidFill>
                  <a:srgbClr val="558ED5"/>
                </a:solidFill>
              </a:rPr>
              <a:t>to the same person that is expressed or described by the first </a:t>
            </a:r>
            <a:r>
              <a:rPr lang="en-US" sz="3400" dirty="0" smtClean="0">
                <a:solidFill>
                  <a:srgbClr val="558ED5"/>
                </a:solidFill>
              </a:rPr>
              <a:t>noun </a:t>
            </a:r>
            <a:r>
              <a:rPr lang="en-US" sz="3400" dirty="0">
                <a:solidFill>
                  <a:srgbClr val="558ED5"/>
                </a:solidFill>
              </a:rPr>
              <a:t>or particle; i.e., it denotes a farther description of the first</a:t>
            </a:r>
            <a:r>
              <a:rPr lang="en-US" sz="3400" dirty="0" smtClean="0">
                <a:solidFill>
                  <a:srgbClr val="558ED5"/>
                </a:solidFill>
              </a:rPr>
              <a:t>-named </a:t>
            </a:r>
            <a:r>
              <a:rPr lang="en-US" sz="3400" dirty="0">
                <a:solidFill>
                  <a:srgbClr val="558ED5"/>
                </a:solidFill>
              </a:rPr>
              <a:t>person” (Dana and </a:t>
            </a:r>
            <a:r>
              <a:rPr lang="en-US" sz="3400" dirty="0" err="1">
                <a:solidFill>
                  <a:srgbClr val="558ED5"/>
                </a:solidFill>
              </a:rPr>
              <a:t>Mantey</a:t>
            </a:r>
            <a:r>
              <a:rPr lang="en-US" sz="3400" dirty="0">
                <a:solidFill>
                  <a:srgbClr val="558ED5"/>
                </a:solidFill>
              </a:rPr>
              <a:t>, </a:t>
            </a:r>
            <a:r>
              <a:rPr lang="en-US" sz="3400" i="1" dirty="0">
                <a:solidFill>
                  <a:srgbClr val="558ED5"/>
                </a:solidFill>
              </a:rPr>
              <a:t>A Manual Grammar of the Greek </a:t>
            </a:r>
            <a:r>
              <a:rPr lang="en-US" sz="3400" i="1" dirty="0" smtClean="0">
                <a:solidFill>
                  <a:srgbClr val="558ED5"/>
                </a:solidFill>
              </a:rPr>
              <a:t>New </a:t>
            </a:r>
            <a:r>
              <a:rPr lang="en-US" sz="3400" i="1" dirty="0">
                <a:solidFill>
                  <a:srgbClr val="558ED5"/>
                </a:solidFill>
              </a:rPr>
              <a:t>Testament</a:t>
            </a:r>
            <a:r>
              <a:rPr lang="en-US" sz="3400" dirty="0">
                <a:solidFill>
                  <a:srgbClr val="558ED5"/>
                </a:solidFill>
              </a:rPr>
              <a:t>,</a:t>
            </a:r>
            <a:r>
              <a:rPr lang="en-US" sz="3400" i="1" dirty="0">
                <a:solidFill>
                  <a:srgbClr val="558ED5"/>
                </a:solidFill>
              </a:rPr>
              <a:t> </a:t>
            </a:r>
            <a:r>
              <a:rPr lang="en-US" sz="3400" dirty="0">
                <a:solidFill>
                  <a:srgbClr val="558ED5"/>
                </a:solidFill>
              </a:rPr>
              <a:t>147).</a:t>
            </a:r>
            <a:r>
              <a:rPr lang="en-US" sz="3400" dirty="0" smtClean="0">
                <a:solidFill>
                  <a:srgbClr val="558ED5"/>
                </a:solidFill>
                <a:effectLst/>
              </a:rPr>
              <a:t> </a:t>
            </a:r>
            <a:endParaRPr lang="en-US" sz="3400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3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/>
              <a:t>Jesus Possesses </a:t>
            </a:r>
            <a:r>
              <a:rPr lang="en-US" b="1" i="1" u="sng" dirty="0" smtClean="0"/>
              <a:t>Unique Divine Attributes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500" dirty="0">
                <a:solidFill>
                  <a:srgbClr val="558ED5"/>
                </a:solidFill>
              </a:rPr>
              <a:t>Isaiah 44:24//Jn. 1:1-5, 10; Col. 1:15-18; Hebrews 1:</a:t>
            </a:r>
            <a:r>
              <a:rPr lang="en-US" sz="3500" dirty="0" smtClean="0">
                <a:solidFill>
                  <a:srgbClr val="558ED5"/>
                </a:solidFill>
              </a:rPr>
              <a:t>2 – </a:t>
            </a:r>
            <a:r>
              <a:rPr lang="en-US" sz="3500" dirty="0">
                <a:solidFill>
                  <a:srgbClr val="558ED5"/>
                </a:solidFill>
              </a:rPr>
              <a:t>Only God is </a:t>
            </a:r>
            <a:r>
              <a:rPr lang="en-US" sz="3500" u="sng" dirty="0" smtClean="0">
                <a:solidFill>
                  <a:srgbClr val="558ED5"/>
                </a:solidFill>
              </a:rPr>
              <a:t>Creator</a:t>
            </a:r>
            <a:endParaRPr lang="en-US" dirty="0" smtClean="0"/>
          </a:p>
          <a:p>
            <a:r>
              <a:rPr lang="en-US" sz="3400" dirty="0" smtClean="0"/>
              <a:t>John 1:1 – “In the beginning was the Word and the Word was with God and the Word was God.” </a:t>
            </a:r>
          </a:p>
          <a:p>
            <a:pPr lvl="1"/>
            <a:r>
              <a:rPr lang="en-US" sz="3100" u="sng" dirty="0" smtClean="0">
                <a:solidFill>
                  <a:srgbClr val="558ED5"/>
                </a:solidFill>
              </a:rPr>
              <a:t>Colwell’s Rule of Greek grammar</a:t>
            </a:r>
            <a:r>
              <a:rPr lang="en-US" sz="3100" dirty="0" smtClean="0">
                <a:solidFill>
                  <a:srgbClr val="558ED5"/>
                </a:solidFill>
              </a:rPr>
              <a:t> states: “the definite predicate nominative does not have the article when it comes before the verb.”</a:t>
            </a:r>
            <a:r>
              <a:rPr lang="en-US" sz="3100" dirty="0" smtClean="0">
                <a:solidFill>
                  <a:srgbClr val="558ED5"/>
                </a:solidFill>
                <a:effectLst/>
              </a:rPr>
              <a:t> </a:t>
            </a:r>
            <a:endParaRPr lang="en-US" sz="3100" dirty="0" smtClean="0">
              <a:solidFill>
                <a:srgbClr val="558ED5"/>
              </a:solidFill>
            </a:endParaRPr>
          </a:p>
          <a:p>
            <a:r>
              <a:rPr lang="en-US" sz="3400" dirty="0" smtClean="0"/>
              <a:t>Colossians 1:15-18 – “</a:t>
            </a:r>
            <a:r>
              <a:rPr lang="en-US" sz="3600" dirty="0"/>
              <a:t>He is the image of the invisible </a:t>
            </a:r>
            <a:r>
              <a:rPr lang="en-US" sz="3600" dirty="0" smtClean="0"/>
              <a:t>God…”</a:t>
            </a:r>
          </a:p>
          <a:p>
            <a:pPr lvl="1"/>
            <a:r>
              <a:rPr lang="en-US" sz="3000" dirty="0" smtClean="0">
                <a:solidFill>
                  <a:srgbClr val="558ED5"/>
                </a:solidFill>
              </a:rPr>
              <a:t>The NWT arbitrarily inserts “other” into the text</a:t>
            </a:r>
          </a:p>
          <a:p>
            <a:pPr lvl="1"/>
            <a:r>
              <a:rPr lang="en-US" sz="3000" dirty="0" smtClean="0">
                <a:solidFill>
                  <a:srgbClr val="558ED5"/>
                </a:solidFill>
              </a:rPr>
              <a:t>“Firstborn of Creation” is a genitive of subordination, NOT a genitive of partition</a:t>
            </a:r>
          </a:p>
        </p:txBody>
      </p:sp>
    </p:spTree>
    <p:extLst>
      <p:ext uri="{BB962C8B-B14F-4D97-AF65-F5344CB8AC3E}">
        <p14:creationId xmlns:p14="http://schemas.microsoft.com/office/powerpoint/2010/main" val="260055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/>
              <a:t>Jesus Possesses </a:t>
            </a:r>
            <a:r>
              <a:rPr lang="en-US" b="1" i="1" u="sng" dirty="0" smtClean="0"/>
              <a:t>Unique Divine Attributes</a:t>
            </a:r>
            <a:endParaRPr lang="en-US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558ED5"/>
                </a:solidFill>
              </a:rPr>
              <a:t>Is. 42:8//John 17:5; Col. 2:9 – If Jesus isn’t divine, why is God’s glory given to Him? </a:t>
            </a:r>
            <a:endParaRPr lang="en-US" dirty="0" smtClean="0">
              <a:solidFill>
                <a:srgbClr val="558ED5"/>
              </a:solidFill>
            </a:endParaRPr>
          </a:p>
          <a:p>
            <a:pPr marL="0" indent="0" algn="ctr">
              <a:buNone/>
            </a:pPr>
            <a:r>
              <a:rPr lang="en-US" i="1" dirty="0"/>
              <a:t>“Fundamentally, our Lord's message was Himself. He did not come merely to </a:t>
            </a:r>
            <a:r>
              <a:rPr lang="en-US" i="1" dirty="0" smtClean="0"/>
              <a:t>preach a </a:t>
            </a:r>
            <a:r>
              <a:rPr lang="en-US" i="1" dirty="0"/>
              <a:t>Gospel; He himself is that Gospel. He did not come merely to give bread; He </a:t>
            </a:r>
            <a:r>
              <a:rPr lang="en-US" i="1" dirty="0" smtClean="0"/>
              <a:t>said</a:t>
            </a:r>
            <a:r>
              <a:rPr lang="en-US" i="1" dirty="0"/>
              <a:t>, "I am the bread." He did not come merely to shed light; He said, "I am the </a:t>
            </a:r>
            <a:r>
              <a:rPr lang="en-US" i="1" dirty="0" smtClean="0"/>
              <a:t>light</a:t>
            </a:r>
            <a:r>
              <a:rPr lang="en-US" i="1" dirty="0"/>
              <a:t>." He did not come merely to show the door; He said, "I am the door." He </a:t>
            </a:r>
            <a:r>
              <a:rPr lang="en-US" i="1" dirty="0" smtClean="0"/>
              <a:t>did </a:t>
            </a:r>
            <a:r>
              <a:rPr lang="en-US" i="1" dirty="0"/>
              <a:t>not come merely to name a shepherd; He said, "I am the shepherd." He did </a:t>
            </a:r>
            <a:r>
              <a:rPr lang="en-US" i="1" dirty="0" smtClean="0"/>
              <a:t>not </a:t>
            </a:r>
            <a:r>
              <a:rPr lang="en-US" i="1" dirty="0"/>
              <a:t>come merely to point the way; He said, "I am the way, the truth, and the </a:t>
            </a:r>
            <a:r>
              <a:rPr lang="en-US" i="1" dirty="0" smtClean="0"/>
              <a:t>life</a:t>
            </a:r>
            <a:r>
              <a:rPr lang="en-US" i="1" dirty="0"/>
              <a:t>." </a:t>
            </a:r>
            <a:r>
              <a:rPr lang="en-US" dirty="0">
                <a:solidFill>
                  <a:srgbClr val="558ED5"/>
                </a:solidFill>
              </a:rPr>
              <a:t>(J. </a:t>
            </a:r>
            <a:r>
              <a:rPr lang="en-US" dirty="0" err="1">
                <a:solidFill>
                  <a:srgbClr val="558ED5"/>
                </a:solidFill>
              </a:rPr>
              <a:t>Sidlow</a:t>
            </a:r>
            <a:r>
              <a:rPr lang="en-US" dirty="0">
                <a:solidFill>
                  <a:srgbClr val="558ED5"/>
                </a:solidFill>
              </a:rPr>
              <a:t> Baxter)</a:t>
            </a:r>
            <a:r>
              <a:rPr lang="en-US" dirty="0" smtClean="0">
                <a:solidFill>
                  <a:srgbClr val="558ED5"/>
                </a:solidFill>
                <a:effectLst/>
              </a:rPr>
              <a:t> </a:t>
            </a:r>
            <a:endParaRPr lang="en-US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2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8429" y="4346018"/>
            <a:ext cx="850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558ED5"/>
                </a:solidFill>
              </a:rPr>
              <a:t>“Although </a:t>
            </a:r>
            <a:r>
              <a:rPr lang="en-US" sz="2400" b="1" i="1" dirty="0">
                <a:solidFill>
                  <a:srgbClr val="558ED5"/>
                </a:solidFill>
              </a:rPr>
              <a:t>He existed in the form of God</a:t>
            </a:r>
            <a:r>
              <a:rPr lang="en-US" sz="2400" b="1" i="1" dirty="0" smtClean="0">
                <a:solidFill>
                  <a:srgbClr val="558ED5"/>
                </a:solidFill>
              </a:rPr>
              <a:t>, He </a:t>
            </a:r>
            <a:r>
              <a:rPr lang="en-US" sz="2400" b="1" i="1" dirty="0">
                <a:solidFill>
                  <a:srgbClr val="558ED5"/>
                </a:solidFill>
              </a:rPr>
              <a:t>did not regard equality with God a thing to be grasped, </a:t>
            </a:r>
            <a:r>
              <a:rPr lang="en-US" sz="2400" b="1" i="1" dirty="0" smtClean="0">
                <a:solidFill>
                  <a:srgbClr val="558ED5"/>
                </a:solidFill>
              </a:rPr>
              <a:t>but </a:t>
            </a:r>
            <a:r>
              <a:rPr lang="en-US" sz="2400" b="1" i="1" dirty="0">
                <a:solidFill>
                  <a:srgbClr val="558ED5"/>
                </a:solidFill>
              </a:rPr>
              <a:t>emptied Himself, taking the form of a bond-servant, and being made in the likeness of men</a:t>
            </a:r>
            <a:r>
              <a:rPr lang="en-US" sz="2400" b="1" i="1" dirty="0" smtClean="0">
                <a:solidFill>
                  <a:srgbClr val="558ED5"/>
                </a:solidFill>
              </a:rPr>
              <a:t>.</a:t>
            </a:r>
            <a:r>
              <a:rPr lang="en-US" sz="2400" b="1" i="1" dirty="0">
                <a:solidFill>
                  <a:srgbClr val="558ED5"/>
                </a:solidFill>
              </a:rPr>
              <a:t> Being found in appearance as a man, He humbled Himself by becoming obedient to the point of death, even death on a </a:t>
            </a:r>
            <a:r>
              <a:rPr lang="en-US" sz="2400" b="1" i="1" dirty="0" smtClean="0">
                <a:solidFill>
                  <a:srgbClr val="558ED5"/>
                </a:solidFill>
              </a:rPr>
              <a:t>cross…” </a:t>
            </a:r>
            <a:r>
              <a:rPr lang="en-US" sz="2400" b="1" dirty="0" smtClean="0"/>
              <a:t>(Philippians 2:5-11)</a:t>
            </a:r>
            <a:endParaRPr lang="en-US" sz="2400" b="1" dirty="0"/>
          </a:p>
        </p:txBody>
      </p:sp>
      <p:pic>
        <p:nvPicPr>
          <p:cNvPr id="8" name="Picture 7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6" y="292100"/>
            <a:ext cx="5509077" cy="393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693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How Was Jesus Treated?</vt:lpstr>
      <vt:lpstr>Jesus Possesses Unique Divine Attributes</vt:lpstr>
      <vt:lpstr>Jesus Possesses Unique Divine Attributes</vt:lpstr>
      <vt:lpstr>Jesus Possesses Unique Divine Attributes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Parker</dc:creator>
  <cp:lastModifiedBy>Eric Parker</cp:lastModifiedBy>
  <cp:revision>12</cp:revision>
  <dcterms:created xsi:type="dcterms:W3CDTF">2015-02-06T17:13:16Z</dcterms:created>
  <dcterms:modified xsi:type="dcterms:W3CDTF">2015-02-09T00:49:43Z</dcterms:modified>
</cp:coreProperties>
</file>