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Left Behind?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5" y="2169357"/>
            <a:ext cx="6508749" cy="39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4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ugust2014-LeftBehind-CM-Wallpaper-we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0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A12GRPD4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0"/>
            <a:ext cx="4546600" cy="6858000"/>
          </a:xfrm>
          <a:prstGeom prst="rect">
            <a:avLst/>
          </a:prstGeom>
        </p:spPr>
      </p:pic>
      <p:pic>
        <p:nvPicPr>
          <p:cNvPr id="3" name="Picture 2" descr="Left_Behi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7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7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Dispensational Premillenialism</a:t>
            </a:r>
            <a:endParaRPr lang="en-US" sz="4400" dirty="0"/>
          </a:p>
        </p:txBody>
      </p:sp>
      <p:pic>
        <p:nvPicPr>
          <p:cNvPr id="4" name="Picture 3" descr="dispr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7256"/>
            <a:ext cx="9144000" cy="362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15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Historical Premillenialism</a:t>
            </a:r>
            <a:endParaRPr lang="en-US" sz="4400" dirty="0"/>
          </a:p>
        </p:txBody>
      </p:sp>
      <p:pic>
        <p:nvPicPr>
          <p:cNvPr id="3" name="Picture 2" descr="hispr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751"/>
            <a:ext cx="9144000" cy="362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2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1</a:t>
            </a:r>
            <a:r>
              <a:rPr lang="en-US" sz="4400" baseline="30000" dirty="0" smtClean="0"/>
              <a:t>st</a:t>
            </a:r>
            <a:r>
              <a:rPr lang="en-US" sz="4400" dirty="0"/>
              <a:t> </a:t>
            </a:r>
            <a:r>
              <a:rPr lang="en-US" sz="4400" dirty="0" smtClean="0"/>
              <a:t>Problem: Assumes God Fails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45856" y="2050144"/>
            <a:ext cx="4971143" cy="495299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i="1" dirty="0" smtClean="0"/>
              <a:t>“And </a:t>
            </a:r>
            <a:r>
              <a:rPr lang="en-US" sz="2800" i="1" dirty="0"/>
              <a:t>He put all things in subjection under His feet, and gave Him as head over all things to the church, </a:t>
            </a:r>
            <a:r>
              <a:rPr lang="en-US" sz="2800" i="1" dirty="0" smtClean="0"/>
              <a:t>which </a:t>
            </a:r>
            <a:r>
              <a:rPr lang="en-US" sz="2800" i="1" dirty="0"/>
              <a:t>is His body, the </a:t>
            </a:r>
            <a:r>
              <a:rPr lang="en-US" sz="2800" i="1" u="sng" dirty="0" smtClean="0"/>
              <a:t>FULLNESS</a:t>
            </a:r>
            <a:r>
              <a:rPr lang="en-US" sz="2800" i="1" dirty="0" smtClean="0"/>
              <a:t> of </a:t>
            </a:r>
            <a:r>
              <a:rPr lang="en-US" sz="2800" i="1" dirty="0"/>
              <a:t>Him who fills all in all</a:t>
            </a:r>
            <a:r>
              <a:rPr lang="en-US" sz="2800" i="1" dirty="0" smtClean="0"/>
              <a:t>.” </a:t>
            </a:r>
            <a:r>
              <a:rPr lang="en-US" sz="2800" dirty="0" smtClean="0">
                <a:solidFill>
                  <a:srgbClr val="990000"/>
                </a:solidFill>
              </a:rPr>
              <a:t>(Eph. 1:22)</a:t>
            </a:r>
          </a:p>
          <a:p>
            <a:pPr marL="0" indent="0" algn="ctr">
              <a:buNone/>
            </a:pPr>
            <a:r>
              <a:rPr lang="en-US" sz="2800" i="1" dirty="0" smtClean="0"/>
              <a:t>“</a:t>
            </a:r>
            <a:r>
              <a:rPr lang="en-US" sz="2800" i="1" dirty="0"/>
              <a:t>God </a:t>
            </a:r>
            <a:r>
              <a:rPr lang="en-US" sz="2800" i="1" dirty="0" smtClean="0"/>
              <a:t>isn’t a </a:t>
            </a:r>
            <a:r>
              <a:rPr lang="en-US" sz="2800" i="1" dirty="0"/>
              <a:t>man, that He should lie</a:t>
            </a:r>
            <a:r>
              <a:rPr lang="en-US" sz="2800" i="1" dirty="0" smtClean="0"/>
              <a:t>, nor </a:t>
            </a:r>
            <a:r>
              <a:rPr lang="en-US" sz="2800" i="1" dirty="0"/>
              <a:t>a son of man, that He should </a:t>
            </a:r>
            <a:r>
              <a:rPr lang="en-US" sz="2800" i="1" dirty="0" smtClean="0"/>
              <a:t>repent; has </a:t>
            </a:r>
            <a:r>
              <a:rPr lang="en-US" sz="2800" i="1" dirty="0"/>
              <a:t>He said, </a:t>
            </a:r>
            <a:r>
              <a:rPr lang="en-US" sz="2800" i="1" dirty="0" smtClean="0"/>
              <a:t>will </a:t>
            </a:r>
            <a:r>
              <a:rPr lang="en-US" sz="2800" i="1" dirty="0"/>
              <a:t>He not do it</a:t>
            </a:r>
            <a:r>
              <a:rPr lang="en-US" sz="2800" i="1" dirty="0" smtClean="0"/>
              <a:t>? Or </a:t>
            </a:r>
            <a:r>
              <a:rPr lang="en-US" sz="2800" i="1" dirty="0"/>
              <a:t>has He spoken, </a:t>
            </a:r>
            <a:r>
              <a:rPr lang="en-US" sz="2800" i="1" dirty="0" smtClean="0"/>
              <a:t>will </a:t>
            </a:r>
            <a:r>
              <a:rPr lang="en-US" sz="2800" i="1" dirty="0"/>
              <a:t>He not make it good</a:t>
            </a:r>
            <a:r>
              <a:rPr lang="en-US" sz="2800" i="1" dirty="0" smtClean="0"/>
              <a:t>?” </a:t>
            </a:r>
            <a:r>
              <a:rPr lang="en-US" sz="2800" dirty="0" smtClean="0">
                <a:solidFill>
                  <a:srgbClr val="990000"/>
                </a:solidFill>
              </a:rPr>
              <a:t>(Num. 23:19)</a:t>
            </a:r>
          </a:p>
          <a:p>
            <a:endParaRPr lang="en-US" dirty="0"/>
          </a:p>
        </p:txBody>
      </p:sp>
      <p:pic>
        <p:nvPicPr>
          <p:cNvPr id="6" name="Picture 5" descr="noplanb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3" r="18936"/>
          <a:stretch/>
        </p:blipFill>
        <p:spPr>
          <a:xfrm>
            <a:off x="235860" y="1923142"/>
            <a:ext cx="3809997" cy="460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2</a:t>
            </a:r>
            <a:r>
              <a:rPr lang="en-US" sz="4400" baseline="30000" dirty="0" smtClean="0"/>
              <a:t>nd</a:t>
            </a:r>
            <a:r>
              <a:rPr lang="en-US" sz="4400" dirty="0" smtClean="0"/>
              <a:t> Problem: Contradicts Scripture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941286"/>
            <a:ext cx="8574087" cy="4184877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 smtClean="0">
                <a:solidFill>
                  <a:srgbClr val="990000"/>
                </a:solidFill>
              </a:rPr>
              <a:t>Nature of the Kingdom</a:t>
            </a:r>
          </a:p>
          <a:p>
            <a:pPr algn="ctr"/>
            <a:r>
              <a:rPr lang="en-US" sz="3600" i="1" dirty="0" smtClean="0"/>
              <a:t>Timeline for the Kingdom</a:t>
            </a:r>
          </a:p>
          <a:p>
            <a:pPr algn="ctr"/>
            <a:r>
              <a:rPr lang="en-US" sz="3600" i="1" dirty="0" smtClean="0">
                <a:solidFill>
                  <a:srgbClr val="990000"/>
                </a:solidFill>
              </a:rPr>
              <a:t>Nature of the 2</a:t>
            </a:r>
            <a:r>
              <a:rPr lang="en-US" sz="3600" i="1" baseline="30000" dirty="0" smtClean="0">
                <a:solidFill>
                  <a:srgbClr val="990000"/>
                </a:solidFill>
              </a:rPr>
              <a:t>nd</a:t>
            </a:r>
            <a:r>
              <a:rPr lang="en-US" sz="3600" i="1" dirty="0" smtClean="0">
                <a:solidFill>
                  <a:srgbClr val="990000"/>
                </a:solidFill>
              </a:rPr>
              <a:t> Coming</a:t>
            </a:r>
            <a:endParaRPr lang="en-US" sz="3600" i="1" dirty="0">
              <a:solidFill>
                <a:srgbClr val="99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4749800"/>
            <a:ext cx="4991100" cy="210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7143"/>
            <a:ext cx="4680857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3</a:t>
            </a:r>
            <a:r>
              <a:rPr lang="en-US" sz="4400" baseline="30000" dirty="0" smtClean="0"/>
              <a:t>rd </a:t>
            </a:r>
            <a:r>
              <a:rPr lang="en-US" sz="4400" dirty="0" smtClean="0"/>
              <a:t>Problem: Language Failures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3" y="1809889"/>
            <a:ext cx="5823856" cy="4685253"/>
          </a:xfrm>
        </p:spPr>
        <p:txBody>
          <a:bodyPr>
            <a:noAutofit/>
          </a:bodyPr>
          <a:lstStyle/>
          <a:p>
            <a:r>
              <a:rPr lang="en-US" sz="2600" dirty="0" smtClean="0"/>
              <a:t>Apocalyptic Language</a:t>
            </a:r>
          </a:p>
          <a:p>
            <a:pPr lvl="1"/>
            <a:r>
              <a:rPr lang="en-US" sz="2400" i="1" dirty="0">
                <a:solidFill>
                  <a:srgbClr val="990000"/>
                </a:solidFill>
              </a:rPr>
              <a:t>Used to give a sense of hope when God’s people are suffering</a:t>
            </a:r>
          </a:p>
          <a:p>
            <a:pPr lvl="1"/>
            <a:r>
              <a:rPr lang="en-US" sz="2400" i="1" dirty="0">
                <a:solidFill>
                  <a:srgbClr val="990000"/>
                </a:solidFill>
              </a:rPr>
              <a:t>Provides a GENERAL picture of a blessed and triumphant future</a:t>
            </a:r>
          </a:p>
          <a:p>
            <a:pPr lvl="1"/>
            <a:r>
              <a:rPr lang="en-US" sz="2400" i="1" dirty="0">
                <a:solidFill>
                  <a:srgbClr val="990000"/>
                </a:solidFill>
              </a:rPr>
              <a:t>Uses visions, symbols, and figurative language</a:t>
            </a:r>
          </a:p>
          <a:p>
            <a:pPr lvl="1"/>
            <a:r>
              <a:rPr lang="en-US" sz="2400" i="1" dirty="0">
                <a:solidFill>
                  <a:srgbClr val="990000"/>
                </a:solidFill>
              </a:rPr>
              <a:t>U</a:t>
            </a:r>
            <a:r>
              <a:rPr lang="en-US" sz="2400" i="1" dirty="0" smtClean="0">
                <a:solidFill>
                  <a:srgbClr val="990000"/>
                </a:solidFill>
              </a:rPr>
              <a:t>nknown </a:t>
            </a:r>
            <a:r>
              <a:rPr lang="en-US" sz="2400" i="1" dirty="0">
                <a:solidFill>
                  <a:srgbClr val="990000"/>
                </a:solidFill>
              </a:rPr>
              <a:t>future </a:t>
            </a:r>
            <a:r>
              <a:rPr lang="en-US" sz="2400" i="1" dirty="0" smtClean="0">
                <a:solidFill>
                  <a:srgbClr val="990000"/>
                </a:solidFill>
              </a:rPr>
              <a:t>told </a:t>
            </a:r>
            <a:r>
              <a:rPr lang="en-US" sz="2400" i="1" dirty="0">
                <a:solidFill>
                  <a:srgbClr val="990000"/>
                </a:solidFill>
              </a:rPr>
              <a:t>in terms </a:t>
            </a:r>
            <a:r>
              <a:rPr lang="en-US" sz="2400" i="1" dirty="0" smtClean="0">
                <a:solidFill>
                  <a:srgbClr val="990000"/>
                </a:solidFill>
              </a:rPr>
              <a:t>present </a:t>
            </a:r>
            <a:r>
              <a:rPr lang="en-US" sz="2400" i="1" dirty="0">
                <a:solidFill>
                  <a:srgbClr val="990000"/>
                </a:solidFill>
              </a:rPr>
              <a:t>generation </a:t>
            </a:r>
            <a:r>
              <a:rPr lang="en-US" sz="2400" i="1" dirty="0" smtClean="0">
                <a:solidFill>
                  <a:srgbClr val="990000"/>
                </a:solidFill>
              </a:rPr>
              <a:t>understood</a:t>
            </a:r>
          </a:p>
          <a:p>
            <a:pPr>
              <a:spcBef>
                <a:spcPts val="800"/>
              </a:spcBef>
            </a:pPr>
            <a:r>
              <a:rPr lang="en-US" sz="2600" dirty="0" smtClean="0"/>
              <a:t>Figurative Language (e.g. 1,000)</a:t>
            </a:r>
          </a:p>
          <a:p>
            <a:pPr>
              <a:spcBef>
                <a:spcPts val="800"/>
              </a:spcBef>
            </a:pPr>
            <a:r>
              <a:rPr lang="en-US" sz="2600" dirty="0" smtClean="0"/>
              <a:t>Faulty Greek Scholarship</a:t>
            </a:r>
          </a:p>
        </p:txBody>
      </p:sp>
      <p:pic>
        <p:nvPicPr>
          <p:cNvPr id="4" name="Picture 3" descr="Understanding-Apocalyptic-Literature-A-Guide-to-the-Book-of-Revelation-Mark-Rober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99" y="1809888"/>
            <a:ext cx="2908500" cy="468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12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8226" y="772618"/>
            <a:ext cx="4069080" cy="1162050"/>
          </a:xfrm>
        </p:spPr>
        <p:txBody>
          <a:bodyPr/>
          <a:lstStyle/>
          <a:p>
            <a:r>
              <a:rPr lang="en-US" sz="4000" u="sng" dirty="0" smtClean="0">
                <a:solidFill>
                  <a:schemeClr val="tx1"/>
                </a:solidFill>
              </a:rPr>
              <a:t>The Next Time Jesus Comes…</a:t>
            </a:r>
            <a:endParaRPr lang="en-US" sz="4000" u="sng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0083" y="2068286"/>
            <a:ext cx="4069080" cy="4553857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He Will Come In Judgment With His Mighty Angels like A Thief in the Night</a:t>
            </a:r>
          </a:p>
          <a:p>
            <a:endParaRPr lang="en-US" sz="2800" i="1" dirty="0" smtClean="0"/>
          </a:p>
          <a:p>
            <a:r>
              <a:rPr lang="en-US" sz="2800" i="1" dirty="0" smtClean="0"/>
              <a:t>No 2</a:t>
            </a:r>
            <a:r>
              <a:rPr lang="en-US" sz="2800" i="1" baseline="30000" dirty="0" smtClean="0"/>
              <a:t>nd</a:t>
            </a:r>
            <a:r>
              <a:rPr lang="en-US" sz="2800" i="1" dirty="0" smtClean="0"/>
              <a:t> Chances!</a:t>
            </a:r>
          </a:p>
          <a:p>
            <a:endParaRPr lang="en-US" sz="2800" i="1" dirty="0" smtClean="0"/>
          </a:p>
          <a:p>
            <a:r>
              <a:rPr lang="en-US" sz="2800" i="1" dirty="0" smtClean="0">
                <a:solidFill>
                  <a:srgbClr val="990000"/>
                </a:solidFill>
              </a:rPr>
              <a:t>No 7 Years of Tribulation!</a:t>
            </a:r>
          </a:p>
          <a:p>
            <a:endParaRPr lang="en-US" sz="2800" i="1" dirty="0">
              <a:solidFill>
                <a:srgbClr val="990000"/>
              </a:solidFill>
            </a:endParaRPr>
          </a:p>
          <a:p>
            <a:r>
              <a:rPr lang="en-US" sz="2800" i="1" dirty="0" smtClean="0">
                <a:solidFill>
                  <a:schemeClr val="tx1"/>
                </a:solidFill>
              </a:rPr>
              <a:t>Therefore, BE VIGILANT!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1" name="Picture 10" descr="armageddon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65" y="870854"/>
            <a:ext cx="4570122" cy="566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2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210</TotalTime>
  <Words>221</Words>
  <Application>Microsoft Macintosh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Spectrum</vt:lpstr>
      <vt:lpstr>Left Behind?</vt:lpstr>
      <vt:lpstr>PowerPoint Presentation</vt:lpstr>
      <vt:lpstr>PowerPoint Presentation</vt:lpstr>
      <vt:lpstr>Dispensational Premillenialism</vt:lpstr>
      <vt:lpstr>Historical Premillenialism</vt:lpstr>
      <vt:lpstr>1st Problem: Assumes God Fails</vt:lpstr>
      <vt:lpstr>2nd Problem: Contradicts Scripture</vt:lpstr>
      <vt:lpstr>3rd Problem: Language Failures</vt:lpstr>
      <vt:lpstr>The Next Time Jesus Comes…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Left Behind?</dc:title>
  <dc:creator>Eric Parker</dc:creator>
  <cp:lastModifiedBy>Eric Parker</cp:lastModifiedBy>
  <cp:revision>13</cp:revision>
  <dcterms:created xsi:type="dcterms:W3CDTF">2015-04-20T18:22:02Z</dcterms:created>
  <dcterms:modified xsi:type="dcterms:W3CDTF">2015-04-20T21:52:52Z</dcterms:modified>
</cp:coreProperties>
</file>