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9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F305-CCA3-424C-BD9A-E6C9E0EF35C2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FB1C-8B64-B44D-91A0-849C8B709B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F305-CCA3-424C-BD9A-E6C9E0EF35C2}" type="datetimeFigureOut">
              <a:rPr lang="en-US" smtClean="0"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FB1C-8B64-B44D-91A0-849C8B709B0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F305-CCA3-424C-BD9A-E6C9E0EF35C2}" type="datetimeFigureOut">
              <a:rPr lang="en-US" smtClean="0"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FB1C-8B64-B44D-91A0-849C8B709B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F305-CCA3-424C-BD9A-E6C9E0EF35C2}" type="datetimeFigureOut">
              <a:rPr lang="en-US" smtClean="0"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FB1C-8B64-B44D-91A0-849C8B709B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F305-CCA3-424C-BD9A-E6C9E0EF35C2}" type="datetimeFigureOut">
              <a:rPr lang="en-US" smtClean="0"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FB1C-8B64-B44D-91A0-849C8B709B0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F305-CCA3-424C-BD9A-E6C9E0EF35C2}" type="datetimeFigureOut">
              <a:rPr lang="en-US" smtClean="0"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FB1C-8B64-B44D-91A0-849C8B709B0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F305-CCA3-424C-BD9A-E6C9E0EF35C2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FB1C-8B64-B44D-91A0-849C8B709B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F305-CCA3-424C-BD9A-E6C9E0EF35C2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FB1C-8B64-B44D-91A0-849C8B709B0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F305-CCA3-424C-BD9A-E6C9E0EF35C2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FB1C-8B64-B44D-91A0-849C8B709B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F305-CCA3-424C-BD9A-E6C9E0EF35C2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FB1C-8B64-B44D-91A0-849C8B709B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F305-CCA3-424C-BD9A-E6C9E0EF35C2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FB1C-8B64-B44D-91A0-849C8B709B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F305-CCA3-424C-BD9A-E6C9E0EF35C2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FB1C-8B64-B44D-91A0-849C8B709B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F305-CCA3-424C-BD9A-E6C9E0EF35C2}" type="datetimeFigureOut">
              <a:rPr lang="en-US" smtClean="0"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FB1C-8B64-B44D-91A0-849C8B709B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F305-CCA3-424C-BD9A-E6C9E0EF35C2}" type="datetimeFigureOut">
              <a:rPr lang="en-US" smtClean="0"/>
              <a:t>4/17/15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FB1C-8B64-B44D-91A0-849C8B709B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F305-CCA3-424C-BD9A-E6C9E0EF35C2}" type="datetimeFigureOut">
              <a:rPr lang="en-US" smtClean="0"/>
              <a:t>4/17/15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FB1C-8B64-B44D-91A0-849C8B709B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F305-CCA3-424C-BD9A-E6C9E0EF35C2}" type="datetimeFigureOut">
              <a:rPr lang="en-US" smtClean="0"/>
              <a:t>4/17/15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FB1C-8B64-B44D-91A0-849C8B709B0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F89F305-CCA3-424C-BD9A-E6C9E0EF35C2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0FBFB1C-8B64-B44D-91A0-849C8B709B0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Once Saved Always Saved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5" y="2169357"/>
            <a:ext cx="6508749" cy="39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5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Reasons People </a:t>
            </a:r>
            <a:r>
              <a:rPr lang="en-US" b="1" dirty="0" smtClean="0"/>
              <a:t>Refuse These Truths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3285" y="2192990"/>
            <a:ext cx="3306536" cy="4265868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/>
              <a:t>The </a:t>
            </a:r>
            <a:r>
              <a:rPr lang="en-US" sz="3600" i="1" dirty="0" smtClean="0"/>
              <a:t>Intellect</a:t>
            </a:r>
          </a:p>
          <a:p>
            <a:pPr marL="0" indent="0" algn="ctr">
              <a:buNone/>
            </a:pPr>
            <a:r>
              <a:rPr lang="en-US" sz="3600" dirty="0" smtClean="0"/>
              <a:t> </a:t>
            </a:r>
          </a:p>
          <a:p>
            <a:pPr algn="ctr"/>
            <a:r>
              <a:rPr lang="en-US" sz="3600" i="1" dirty="0"/>
              <a:t>The Emotions</a:t>
            </a:r>
            <a:r>
              <a:rPr lang="en-US" sz="3600" dirty="0"/>
              <a:t> </a:t>
            </a:r>
            <a:endParaRPr lang="en-US" sz="3600" dirty="0" smtClean="0"/>
          </a:p>
          <a:p>
            <a:pPr marL="0" indent="0" algn="ctr">
              <a:buNone/>
            </a:pPr>
            <a:endParaRPr lang="en-US" sz="3600" dirty="0" smtClean="0"/>
          </a:p>
          <a:p>
            <a:pPr algn="ctr"/>
            <a:r>
              <a:rPr lang="en-US" sz="3600" i="1" dirty="0"/>
              <a:t>The Will</a:t>
            </a:r>
            <a:r>
              <a:rPr lang="en-US" sz="3600" dirty="0"/>
              <a:t> </a:t>
            </a:r>
          </a:p>
        </p:txBody>
      </p:sp>
      <p:pic>
        <p:nvPicPr>
          <p:cNvPr id="4" name="Picture 3" descr="refus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2" y="1811986"/>
            <a:ext cx="4360409" cy="496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59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Charles Stanley (Free Grace Churches)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 smtClean="0"/>
              <a:t>“The </a:t>
            </a:r>
            <a:r>
              <a:rPr lang="en-US" sz="3200" i="1" dirty="0"/>
              <a:t>Bible clearly teaches that God's love for His people is of such magnitude that </a:t>
            </a:r>
            <a:r>
              <a:rPr lang="en-US" sz="3200" i="1" dirty="0" smtClean="0"/>
              <a:t>even </a:t>
            </a:r>
            <a:r>
              <a:rPr lang="en-US" sz="3200" i="1" dirty="0"/>
              <a:t>those who walk away from the faith have not the slightest chance of </a:t>
            </a:r>
            <a:r>
              <a:rPr lang="en-US" sz="3200" i="1" dirty="0" smtClean="0"/>
              <a:t>slipping </a:t>
            </a:r>
            <a:r>
              <a:rPr lang="en-US" sz="3200" i="1" dirty="0"/>
              <a:t>from His hand</a:t>
            </a:r>
            <a:r>
              <a:rPr lang="en-US" sz="3200" i="1" dirty="0" smtClean="0"/>
              <a:t>.</a:t>
            </a:r>
            <a:r>
              <a:rPr lang="en-US" sz="3200" dirty="0" smtClean="0"/>
              <a:t>” (</a:t>
            </a:r>
            <a:r>
              <a:rPr lang="en-US" sz="3200" i="1" dirty="0" smtClean="0"/>
              <a:t>Eternal </a:t>
            </a:r>
            <a:r>
              <a:rPr lang="en-US" sz="3200" i="1" dirty="0"/>
              <a:t>Security: Can You Be Sure?</a:t>
            </a:r>
            <a:r>
              <a:rPr lang="en-US" sz="3200" dirty="0"/>
              <a:t> </a:t>
            </a:r>
            <a:r>
              <a:rPr lang="en-US" sz="3200" dirty="0" smtClean="0"/>
              <a:t>Nashville</a:t>
            </a:r>
            <a:r>
              <a:rPr lang="en-US" sz="3200" dirty="0"/>
              <a:t>: Oliver Nelson, 1990, p. 74; Represents Free Grace churches)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8519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Westminster Confession of Faith, </a:t>
            </a:r>
            <a:r>
              <a:rPr lang="en-US" dirty="0" smtClean="0"/>
              <a:t>17.1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Autofit/>
          </a:bodyPr>
          <a:lstStyle/>
          <a:p>
            <a:pPr algn="ctr"/>
            <a:r>
              <a:rPr lang="en-US" sz="3200" i="1" dirty="0"/>
              <a:t>They whom God hath accepted in His Beloved, effectually called and sanctified by his </a:t>
            </a:r>
            <a:r>
              <a:rPr lang="en-US" sz="3200" i="1" dirty="0" smtClean="0"/>
              <a:t>Spirit</a:t>
            </a:r>
            <a:r>
              <a:rPr lang="en-US" sz="3200" i="1" dirty="0"/>
              <a:t>, can neither totally nor finally fall away from the state of grace; but shall </a:t>
            </a:r>
            <a:r>
              <a:rPr lang="en-US" sz="3200" i="1" dirty="0" smtClean="0"/>
              <a:t>certainly </a:t>
            </a:r>
            <a:r>
              <a:rPr lang="en-US" sz="3200" i="1" dirty="0"/>
              <a:t>persevere therein to the end, and be eternally saved. </a:t>
            </a:r>
            <a:r>
              <a:rPr lang="en-US" sz="3200" dirty="0" smtClean="0"/>
              <a:t>(represents many denominations from </a:t>
            </a:r>
            <a:r>
              <a:rPr lang="en-US" sz="3200" dirty="0"/>
              <a:t>reformation/restoration – e.g. Presbyterian, Baptist, Congregational)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1353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Westminster Creed, 17.3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i="1" dirty="0" smtClean="0"/>
              <a:t>Nevertheless </a:t>
            </a:r>
            <a:r>
              <a:rPr lang="en-US" sz="2800" i="1" dirty="0"/>
              <a:t>[believers] may, </a:t>
            </a:r>
            <a:r>
              <a:rPr lang="en-US" sz="2800" i="1" dirty="0" smtClean="0"/>
              <a:t>through </a:t>
            </a:r>
            <a:r>
              <a:rPr lang="en-US" sz="2800" i="1" dirty="0"/>
              <a:t>the temptations of Satan and of the world, the </a:t>
            </a:r>
            <a:r>
              <a:rPr lang="en-US" sz="2800" i="1" dirty="0" err="1"/>
              <a:t>prevalency</a:t>
            </a:r>
            <a:r>
              <a:rPr lang="en-US" sz="2800" i="1" dirty="0"/>
              <a:t> of </a:t>
            </a:r>
            <a:r>
              <a:rPr lang="en-US" sz="2800" i="1" dirty="0" smtClean="0"/>
              <a:t>corruption </a:t>
            </a:r>
            <a:r>
              <a:rPr lang="en-US" sz="2800" i="1" dirty="0"/>
              <a:t>remaining in them, and the neglect of the means of their </a:t>
            </a:r>
            <a:r>
              <a:rPr lang="en-US" sz="2800" i="1" dirty="0" smtClean="0"/>
              <a:t>preservation</a:t>
            </a:r>
            <a:r>
              <a:rPr lang="en-US" sz="2800" i="1" dirty="0"/>
              <a:t>, fall into grievous sins; and for a time continue therein; whereby </a:t>
            </a:r>
            <a:r>
              <a:rPr lang="en-US" sz="2800" i="1" dirty="0" smtClean="0"/>
              <a:t>they </a:t>
            </a:r>
            <a:r>
              <a:rPr lang="en-US" sz="2800" i="1" dirty="0"/>
              <a:t>incur God's displeasure, and grieve his Holy Spirit: come to be deprived of </a:t>
            </a:r>
            <a:r>
              <a:rPr lang="en-US" sz="2800" i="1" dirty="0" smtClean="0"/>
              <a:t>some </a:t>
            </a:r>
            <a:r>
              <a:rPr lang="en-US" sz="2800" i="1" dirty="0"/>
              <a:t>measure of their graces and comforts; have their hearts hardened, and </a:t>
            </a:r>
            <a:r>
              <a:rPr lang="en-US" sz="2800" i="1" dirty="0" smtClean="0"/>
              <a:t>their </a:t>
            </a:r>
            <a:r>
              <a:rPr lang="en-US" sz="2800" i="1" dirty="0"/>
              <a:t>consciences wounded; hurt and scandalize others, and bring temporal </a:t>
            </a:r>
            <a:r>
              <a:rPr lang="en-US" sz="2800" i="1" dirty="0" smtClean="0"/>
              <a:t>judgments </a:t>
            </a:r>
            <a:r>
              <a:rPr lang="en-US" sz="2800" i="1" dirty="0"/>
              <a:t>upon </a:t>
            </a:r>
            <a:r>
              <a:rPr lang="en-US" sz="2800" i="1" dirty="0" smtClean="0"/>
              <a:t>themselves.</a:t>
            </a:r>
            <a:endParaRPr lang="en-US" sz="28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86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Canons of Dort, Chapter 1, Article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43312"/>
            <a:ext cx="8574087" cy="3992563"/>
          </a:xfrm>
        </p:spPr>
        <p:txBody>
          <a:bodyPr>
            <a:normAutofit/>
          </a:bodyPr>
          <a:lstStyle/>
          <a:p>
            <a:pPr algn="ctr"/>
            <a:r>
              <a:rPr lang="en-US" sz="3000" i="1" dirty="0"/>
              <a:t>Just as God is most wise, unchangeable, all-knowing, and almighty, so the election </a:t>
            </a:r>
            <a:r>
              <a:rPr lang="en-US" sz="3000" i="1" dirty="0" smtClean="0"/>
              <a:t>made </a:t>
            </a:r>
            <a:r>
              <a:rPr lang="en-US" sz="3000" i="1" dirty="0"/>
              <a:t>by him can neither be suspended nor altered, revoked, or annulled; </a:t>
            </a:r>
            <a:r>
              <a:rPr lang="en-US" sz="3000" i="1" dirty="0" smtClean="0"/>
              <a:t>neither </a:t>
            </a:r>
            <a:r>
              <a:rPr lang="en-US" sz="3000" i="1" dirty="0"/>
              <a:t>can God’s chosen ones be cast off, nor their number reduced</a:t>
            </a:r>
            <a:r>
              <a:rPr lang="en-US" sz="3000" i="1" dirty="0" smtClean="0"/>
              <a:t>.</a:t>
            </a:r>
            <a:endParaRPr lang="en-US" sz="3000" dirty="0"/>
          </a:p>
        </p:txBody>
      </p:sp>
      <p:pic>
        <p:nvPicPr>
          <p:cNvPr id="6" name="Picture 5" descr="SynodDord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5429"/>
            <a:ext cx="9144000" cy="26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71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Direct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14" y="1788883"/>
            <a:ext cx="9016999" cy="4633688"/>
          </a:xfrm>
        </p:spPr>
        <p:txBody>
          <a:bodyPr>
            <a:noAutofit/>
          </a:bodyPr>
          <a:lstStyle/>
          <a:p>
            <a:r>
              <a:rPr lang="en-US" sz="2600" dirty="0" smtClean="0"/>
              <a:t>“</a:t>
            </a:r>
            <a:r>
              <a:rPr lang="en-US" sz="2600" dirty="0"/>
              <a:t>If I killed my wife and mother </a:t>
            </a:r>
            <a:r>
              <a:rPr lang="en-US" sz="2600" dirty="0" smtClean="0"/>
              <a:t>and debauched </a:t>
            </a:r>
            <a:r>
              <a:rPr lang="en-US" sz="2600" dirty="0"/>
              <a:t>a thousand women, I couldn’t </a:t>
            </a:r>
            <a:r>
              <a:rPr lang="en-US" sz="2600" dirty="0" smtClean="0"/>
              <a:t>go </a:t>
            </a:r>
            <a:r>
              <a:rPr lang="en-US" sz="2600" dirty="0"/>
              <a:t>to hell if I wanted to.” </a:t>
            </a:r>
            <a:endParaRPr lang="en-US" sz="2600" dirty="0" smtClean="0"/>
          </a:p>
          <a:p>
            <a:r>
              <a:rPr lang="en-US" sz="2600" dirty="0" smtClean="0"/>
              <a:t>“</a:t>
            </a:r>
            <a:r>
              <a:rPr lang="en-US" sz="2600" dirty="0"/>
              <a:t>If I left my wife and ran off with </a:t>
            </a:r>
            <a:r>
              <a:rPr lang="en-US" sz="2600" dirty="0" smtClean="0"/>
              <a:t>a </a:t>
            </a:r>
            <a:r>
              <a:rPr lang="en-US" sz="2600" dirty="0"/>
              <a:t>16 year old girl, God would work it out for my good.” </a:t>
            </a:r>
            <a:r>
              <a:rPr lang="en-US" sz="2600" dirty="0" smtClean="0"/>
              <a:t>(Hoyt Chastain)</a:t>
            </a:r>
          </a:p>
          <a:p>
            <a:r>
              <a:rPr lang="en-US" sz="2600" dirty="0" smtClean="0"/>
              <a:t>Dr</a:t>
            </a:r>
            <a:r>
              <a:rPr lang="en-US" sz="2600" dirty="0"/>
              <a:t>. Albert </a:t>
            </a:r>
            <a:r>
              <a:rPr lang="en-US" sz="2600" dirty="0" smtClean="0"/>
              <a:t>Gardner </a:t>
            </a:r>
            <a:r>
              <a:rPr lang="en-US" sz="2600" dirty="0"/>
              <a:t>was asked, “Is the eternal </a:t>
            </a:r>
            <a:r>
              <a:rPr lang="en-US" sz="2600" dirty="0" smtClean="0"/>
              <a:t>salvation </a:t>
            </a:r>
            <a:r>
              <a:rPr lang="en-US" sz="2600" dirty="0"/>
              <a:t>of the child of God, saved by the blood, absolutely unconditional in </a:t>
            </a:r>
            <a:r>
              <a:rPr lang="en-US" sz="2600" dirty="0" smtClean="0"/>
              <a:t>that </a:t>
            </a:r>
            <a:r>
              <a:rPr lang="en-US" sz="2600" dirty="0"/>
              <a:t>he is not required to do anything to go to Heaven?” He said, “YES!”</a:t>
            </a:r>
            <a:r>
              <a:rPr lang="en-US" sz="2600" dirty="0"/>
              <a:t> </a:t>
            </a:r>
            <a:endParaRPr lang="en-US" sz="2600" dirty="0" smtClean="0"/>
          </a:p>
          <a:p>
            <a:r>
              <a:rPr lang="en-US" sz="2600" dirty="0" smtClean="0"/>
              <a:t>“</a:t>
            </a:r>
            <a:r>
              <a:rPr lang="en-US" sz="2600" dirty="0"/>
              <a:t>If you seek it you can’t find it; if you find it you can’t get it; if you get it you can’t lose it, and if you lose it you never had it.</a:t>
            </a:r>
            <a:r>
              <a:rPr lang="en-US" sz="2600" dirty="0" smtClean="0"/>
              <a:t>”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72540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 Warnings and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13" y="1970313"/>
            <a:ext cx="8853715" cy="3992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The OT = the </a:t>
            </a:r>
            <a:r>
              <a:rPr lang="en-US" sz="3200" dirty="0"/>
              <a:t>apostasy of </a:t>
            </a:r>
            <a:r>
              <a:rPr lang="en-US" sz="3200" dirty="0" smtClean="0"/>
              <a:t>Israel </a:t>
            </a:r>
          </a:p>
          <a:p>
            <a:pPr marL="0" indent="0">
              <a:buNone/>
            </a:pPr>
            <a:r>
              <a:rPr lang="en-US" sz="3200" dirty="0" smtClean="0"/>
              <a:t>Iniquity nullifies </a:t>
            </a:r>
            <a:r>
              <a:rPr lang="en-US" sz="3200" dirty="0"/>
              <a:t>former righteousness (Ezek. 18:24)</a:t>
            </a:r>
            <a:r>
              <a:rPr lang="en-US" sz="3200" dirty="0" smtClean="0"/>
              <a:t>.</a:t>
            </a:r>
          </a:p>
          <a:p>
            <a:pPr algn="r"/>
            <a:r>
              <a:rPr lang="en-US" sz="3200" dirty="0" smtClean="0"/>
              <a:t>Adam and Eve</a:t>
            </a:r>
          </a:p>
          <a:p>
            <a:pPr algn="r"/>
            <a:r>
              <a:rPr lang="en-US" sz="3200" dirty="0" smtClean="0"/>
              <a:t>Samson and Saul</a:t>
            </a:r>
          </a:p>
          <a:p>
            <a:pPr algn="r"/>
            <a:r>
              <a:rPr lang="en-US" sz="3200" dirty="0" smtClean="0"/>
              <a:t>David</a:t>
            </a:r>
            <a:endParaRPr lang="en-US" sz="3200" dirty="0"/>
          </a:p>
          <a:p>
            <a:endParaRPr lang="en-US" sz="2800" dirty="0"/>
          </a:p>
        </p:txBody>
      </p:sp>
      <p:pic>
        <p:nvPicPr>
          <p:cNvPr id="4" name="Picture 3" descr="images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09" y="3527017"/>
            <a:ext cx="4390571" cy="291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37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NT Warnings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915884"/>
            <a:ext cx="8574087" cy="4361543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Mt</a:t>
            </a:r>
            <a:r>
              <a:rPr lang="en-US" sz="2800" dirty="0"/>
              <a:t>. 13:21; 24:10; 26:31; Luke 22:32; John 15:6-</a:t>
            </a:r>
            <a:r>
              <a:rPr lang="en-US" sz="2800" dirty="0" smtClean="0"/>
              <a:t>10</a:t>
            </a:r>
            <a:endParaRPr lang="en-US" sz="2800" dirty="0"/>
          </a:p>
          <a:p>
            <a:pPr algn="ctr"/>
            <a:r>
              <a:rPr lang="en-US" sz="2800" dirty="0" smtClean="0"/>
              <a:t>Gal</a:t>
            </a:r>
            <a:r>
              <a:rPr lang="en-US" sz="2800" dirty="0"/>
              <a:t>. 5:</a:t>
            </a:r>
            <a:r>
              <a:rPr lang="en-US" sz="2800" dirty="0" smtClean="0"/>
              <a:t>4; 1Tim</a:t>
            </a:r>
            <a:r>
              <a:rPr lang="en-US" sz="2800" dirty="0"/>
              <a:t>. 4:</a:t>
            </a:r>
            <a:r>
              <a:rPr lang="en-US" sz="2800" dirty="0" smtClean="0"/>
              <a:t>1; 1Jn </a:t>
            </a:r>
            <a:r>
              <a:rPr lang="en-US" sz="2800" dirty="0"/>
              <a:t>4:</a:t>
            </a:r>
            <a:r>
              <a:rPr lang="en-US" sz="2800" dirty="0" smtClean="0"/>
              <a:t>1; Gal. 1</a:t>
            </a:r>
            <a:r>
              <a:rPr lang="en-US" sz="2800" dirty="0"/>
              <a:t>:6-9; cf. 2Co. </a:t>
            </a:r>
            <a:r>
              <a:rPr lang="en-US" sz="2800" dirty="0" smtClean="0"/>
              <a:t>11</a:t>
            </a:r>
            <a:r>
              <a:rPr lang="en-US" sz="2800" dirty="0"/>
              <a:t>:</a:t>
            </a:r>
            <a:r>
              <a:rPr lang="en-US" sz="2800" dirty="0" smtClean="0"/>
              <a:t>4; </a:t>
            </a:r>
            <a:r>
              <a:rPr lang="en-US" sz="2800" dirty="0"/>
              <a:t>Rom. 11:</a:t>
            </a:r>
            <a:r>
              <a:rPr lang="en-US" sz="2800" dirty="0" smtClean="0"/>
              <a:t>22</a:t>
            </a:r>
            <a:endParaRPr lang="en-US" sz="2800" dirty="0"/>
          </a:p>
          <a:p>
            <a:pPr algn="ctr"/>
            <a:r>
              <a:rPr lang="en-US" sz="2800" dirty="0" smtClean="0"/>
              <a:t>1Cor</a:t>
            </a:r>
            <a:r>
              <a:rPr lang="en-US" sz="2800" dirty="0"/>
              <a:t>. 9:27; cf. Col. 1:21-23; 2:</a:t>
            </a:r>
            <a:r>
              <a:rPr lang="en-US" sz="2800" dirty="0" smtClean="0"/>
              <a:t>6f</a:t>
            </a:r>
            <a:endParaRPr lang="en-US" sz="2800" dirty="0"/>
          </a:p>
          <a:p>
            <a:pPr algn="ctr"/>
            <a:r>
              <a:rPr lang="en-US" sz="2800" dirty="0" smtClean="0"/>
              <a:t>1Tim</a:t>
            </a:r>
            <a:r>
              <a:rPr lang="en-US" sz="2800" dirty="0"/>
              <a:t>. 4:</a:t>
            </a:r>
            <a:r>
              <a:rPr lang="en-US" sz="2800" dirty="0" smtClean="0"/>
              <a:t>1; cf</a:t>
            </a:r>
            <a:r>
              <a:rPr lang="en-US" sz="2800" dirty="0"/>
              <a:t>. Col. 2:</a:t>
            </a:r>
            <a:r>
              <a:rPr lang="en-US" sz="2800" dirty="0" smtClean="0"/>
              <a:t>8</a:t>
            </a:r>
            <a:endParaRPr lang="en-US" sz="2800" dirty="0"/>
          </a:p>
          <a:p>
            <a:pPr algn="ctr"/>
            <a:r>
              <a:rPr lang="en-US" sz="2800" dirty="0" smtClean="0"/>
              <a:t>Hebrews </a:t>
            </a:r>
            <a:r>
              <a:rPr lang="en-US" sz="2800" dirty="0"/>
              <a:t>3:12; 6:4-6; 10:26-39; 12:15, 25 </a:t>
            </a:r>
            <a:endParaRPr lang="en-US" sz="2800" dirty="0" smtClean="0"/>
          </a:p>
          <a:p>
            <a:pPr algn="ctr"/>
            <a:r>
              <a:rPr lang="en-US" sz="2800" dirty="0" smtClean="0"/>
              <a:t>2Pet. </a:t>
            </a:r>
            <a:r>
              <a:rPr lang="en-US" sz="2800" dirty="0"/>
              <a:t>2:1, 20-22; 3:15-18 </a:t>
            </a:r>
            <a:r>
              <a:rPr lang="en-US" sz="2800" dirty="0" smtClean="0"/>
              <a:t>; cf. Tit</a:t>
            </a:r>
            <a:r>
              <a:rPr lang="en-US" sz="2800" dirty="0"/>
              <a:t>. 1:16; </a:t>
            </a:r>
            <a:r>
              <a:rPr lang="en-US" sz="2800" dirty="0" smtClean="0"/>
              <a:t>James </a:t>
            </a:r>
            <a:r>
              <a:rPr lang="en-US" sz="2800" dirty="0"/>
              <a:t>5:</a:t>
            </a:r>
            <a:r>
              <a:rPr lang="en-US" sz="2800" dirty="0" smtClean="0"/>
              <a:t>19f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058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1" y="1824489"/>
            <a:ext cx="4858018" cy="1314223"/>
          </a:xfrm>
        </p:spPr>
        <p:txBody>
          <a:bodyPr>
            <a:noAutofit/>
          </a:bodyPr>
          <a:lstStyle/>
          <a:p>
            <a:r>
              <a:rPr lang="en-US" sz="3200" dirty="0" smtClean="0"/>
              <a:t>Judas </a:t>
            </a:r>
          </a:p>
          <a:p>
            <a:r>
              <a:rPr lang="en-US" sz="3200" dirty="0" smtClean="0"/>
              <a:t>Simon </a:t>
            </a:r>
          </a:p>
          <a:p>
            <a:r>
              <a:rPr lang="en-US" sz="3200" dirty="0" smtClean="0"/>
              <a:t>Ananias, Sapphira</a:t>
            </a:r>
            <a:r>
              <a:rPr lang="en-US" sz="3200" dirty="0"/>
              <a:t>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81714" y="4709206"/>
            <a:ext cx="4428394" cy="1314223"/>
          </a:xfrm>
        </p:spPr>
        <p:txBody>
          <a:bodyPr>
            <a:noAutofit/>
          </a:bodyPr>
          <a:lstStyle/>
          <a:p>
            <a:r>
              <a:rPr lang="en-US" sz="3200" dirty="0"/>
              <a:t>Peter (Gal. 2:11-14) </a:t>
            </a:r>
          </a:p>
          <a:p>
            <a:r>
              <a:rPr lang="en-US" sz="3200" dirty="0"/>
              <a:t>Demas (2Tim. 4:10)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6" name="Picture 5" descr="falling-99183_6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46" y="4154716"/>
            <a:ext cx="2412997" cy="2412997"/>
          </a:xfrm>
          <a:prstGeom prst="rect">
            <a:avLst/>
          </a:prstGeom>
        </p:spPr>
      </p:pic>
      <p:pic>
        <p:nvPicPr>
          <p:cNvPr id="7" name="Picture 6" descr="step-98822_6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856" y="1982761"/>
            <a:ext cx="3864428" cy="253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7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2141</TotalTime>
  <Words>650</Words>
  <Application>Microsoft Macintosh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Spectrum</vt:lpstr>
      <vt:lpstr>Once Saved Always Saved</vt:lpstr>
      <vt:lpstr>Charles Stanley (Free Grace Churches)</vt:lpstr>
      <vt:lpstr>Westminster Confession of Faith, 17.1</vt:lpstr>
      <vt:lpstr>Westminster Creed, 17.3</vt:lpstr>
      <vt:lpstr>Canons of Dort, Chapter 1, Article 11</vt:lpstr>
      <vt:lpstr>Direct Statements</vt:lpstr>
      <vt:lpstr>OT Warnings and Examples</vt:lpstr>
      <vt:lpstr>NT Warnings</vt:lpstr>
      <vt:lpstr>NT Examples</vt:lpstr>
      <vt:lpstr>Reasons People Refuse These Truths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Once Saved Always Saved</dc:title>
  <dc:creator>Eric Parker</dc:creator>
  <cp:lastModifiedBy>Eric Parker</cp:lastModifiedBy>
  <cp:revision>17</cp:revision>
  <dcterms:created xsi:type="dcterms:W3CDTF">2015-04-17T13:18:19Z</dcterms:created>
  <dcterms:modified xsi:type="dcterms:W3CDTF">2015-04-19T00:59:38Z</dcterms:modified>
</cp:coreProperties>
</file>