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66" r:id="rId2"/>
    <p:sldId id="269" r:id="rId3"/>
    <p:sldId id="262" r:id="rId4"/>
    <p:sldId id="263" r:id="rId5"/>
    <p:sldId id="256" r:id="rId6"/>
    <p:sldId id="257" r:id="rId7"/>
    <p:sldId id="258" r:id="rId8"/>
    <p:sldId id="259" r:id="rId9"/>
    <p:sldId id="260" r:id="rId10"/>
    <p:sldId id="261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Sounding Good         Sound and Good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32" y="938703"/>
            <a:ext cx="721641" cy="593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25" y="2151214"/>
            <a:ext cx="6508749" cy="39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Truth…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74850"/>
            <a:ext cx="8574087" cy="3992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“The testimony of history is that the use of mechanical instruments in worship </a:t>
            </a:r>
            <a:r>
              <a:rPr lang="en-US" sz="2800" dirty="0" smtClean="0"/>
              <a:t>was </a:t>
            </a:r>
            <a:r>
              <a:rPr lang="en-US" sz="2800" dirty="0"/>
              <a:t>introduced in the worship of the church </a:t>
            </a:r>
            <a:r>
              <a:rPr lang="en-US" sz="2800" u="sng" dirty="0"/>
              <a:t>many years after</a:t>
            </a:r>
            <a:r>
              <a:rPr lang="en-US" sz="2800" dirty="0"/>
              <a:t> the first </a:t>
            </a:r>
            <a:r>
              <a:rPr lang="en-US" sz="2800" dirty="0" smtClean="0"/>
              <a:t>century </a:t>
            </a:r>
            <a:r>
              <a:rPr lang="en-US" sz="2800" dirty="0"/>
              <a:t>and over the protest of many leaders. The use of mechanical </a:t>
            </a:r>
            <a:r>
              <a:rPr lang="en-US" sz="2800" dirty="0" smtClean="0"/>
              <a:t>instruments </a:t>
            </a:r>
            <a:r>
              <a:rPr lang="en-US" sz="2800" dirty="0"/>
              <a:t>of music in worship was </a:t>
            </a:r>
            <a:r>
              <a:rPr lang="en-US" sz="2800" u="sng" dirty="0"/>
              <a:t>not a part of the worship of the church </a:t>
            </a:r>
            <a:r>
              <a:rPr lang="en-US" sz="2800" u="sng" dirty="0" smtClean="0"/>
              <a:t>of </a:t>
            </a:r>
            <a:r>
              <a:rPr lang="en-US" sz="2800" u="sng" dirty="0"/>
              <a:t>the New Testament</a:t>
            </a:r>
            <a:r>
              <a:rPr lang="en-US" sz="2800" dirty="0"/>
              <a:t>. Though instruments of music were available, the early </a:t>
            </a:r>
            <a:r>
              <a:rPr lang="en-US" sz="2800" dirty="0" smtClean="0"/>
              <a:t>church </a:t>
            </a:r>
            <a:r>
              <a:rPr lang="en-US" sz="2800" u="sng" dirty="0"/>
              <a:t>chose not to use them</a:t>
            </a:r>
            <a:r>
              <a:rPr lang="en-US" sz="2800" dirty="0"/>
              <a:t>.” </a:t>
            </a:r>
            <a:r>
              <a:rPr lang="en-US" sz="2800" dirty="0">
                <a:solidFill>
                  <a:srgbClr val="990000"/>
                </a:solidFill>
              </a:rPr>
              <a:t>(Mike Willis, “Why I Oppose Instrumental </a:t>
            </a:r>
            <a:r>
              <a:rPr lang="en-US" sz="2800" dirty="0" smtClean="0">
                <a:solidFill>
                  <a:srgbClr val="990000"/>
                </a:solidFill>
              </a:rPr>
              <a:t>Music </a:t>
            </a:r>
            <a:r>
              <a:rPr lang="en-US" sz="2800" dirty="0">
                <a:solidFill>
                  <a:srgbClr val="990000"/>
                </a:solidFill>
              </a:rPr>
              <a:t>In Worship”, </a:t>
            </a:r>
            <a:r>
              <a:rPr lang="en-US" sz="2800" i="1" dirty="0">
                <a:solidFill>
                  <a:srgbClr val="990000"/>
                </a:solidFill>
              </a:rPr>
              <a:t>Truth Tract</a:t>
            </a:r>
            <a:r>
              <a:rPr lang="en-US" sz="2800" dirty="0">
                <a:solidFill>
                  <a:srgbClr val="99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0898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741507"/>
            <a:ext cx="8574087" cy="967840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/>
              <a:t>WHAT </a:t>
            </a:r>
            <a:r>
              <a:rPr lang="en-US" sz="3200" b="1" u="sng" dirty="0" smtClean="0"/>
              <a:t>GOD SAYS </a:t>
            </a:r>
            <a:r>
              <a:rPr lang="en-US" sz="3200" b="1" u="sng" dirty="0"/>
              <a:t>ABOUT ACCEPTABLE MUSICAL WORSHIP: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25" y="1770740"/>
            <a:ext cx="5715000" cy="5087260"/>
          </a:xfrm>
        </p:spPr>
        <p:txBody>
          <a:bodyPr>
            <a:noAutofit/>
          </a:bodyPr>
          <a:lstStyle/>
          <a:p>
            <a:r>
              <a:rPr lang="en-US" sz="2200" i="1" dirty="0" smtClean="0"/>
              <a:t>They </a:t>
            </a:r>
            <a:r>
              <a:rPr lang="en-US" sz="2200" i="1" dirty="0">
                <a:solidFill>
                  <a:srgbClr val="990000"/>
                </a:solidFill>
              </a:rPr>
              <a:t>sang</a:t>
            </a:r>
            <a:r>
              <a:rPr lang="en-US" sz="2200" i="1" dirty="0"/>
              <a:t> a hymn</a:t>
            </a:r>
            <a:r>
              <a:rPr lang="en-US" sz="2200" dirty="0"/>
              <a:t> (</a:t>
            </a:r>
            <a:r>
              <a:rPr lang="en-US" sz="2200" dirty="0" smtClean="0"/>
              <a:t>Mt</a:t>
            </a:r>
            <a:r>
              <a:rPr lang="en-US" sz="2200" dirty="0"/>
              <a:t>. 26:30; Mk. 14:26)</a:t>
            </a:r>
          </a:p>
          <a:p>
            <a:r>
              <a:rPr lang="en-US" sz="2200" i="1" dirty="0" smtClean="0">
                <a:solidFill>
                  <a:srgbClr val="990000"/>
                </a:solidFill>
              </a:rPr>
              <a:t>Singing</a:t>
            </a:r>
            <a:r>
              <a:rPr lang="en-US" sz="2200" i="1" dirty="0" smtClean="0"/>
              <a:t> </a:t>
            </a:r>
            <a:r>
              <a:rPr lang="en-US" sz="2200" i="1" dirty="0"/>
              <a:t>hymns unto God</a:t>
            </a:r>
            <a:r>
              <a:rPr lang="en-US" sz="2200" dirty="0"/>
              <a:t> (Acts 16:25)</a:t>
            </a:r>
          </a:p>
          <a:p>
            <a:r>
              <a:rPr lang="en-US" sz="2200" i="1" dirty="0" smtClean="0">
                <a:solidFill>
                  <a:srgbClr val="990000"/>
                </a:solidFill>
              </a:rPr>
              <a:t>Sing</a:t>
            </a:r>
            <a:r>
              <a:rPr lang="en-US" sz="2200" i="1" dirty="0" smtClean="0"/>
              <a:t> </a:t>
            </a:r>
            <a:r>
              <a:rPr lang="en-US" sz="2200" i="1" dirty="0"/>
              <a:t>unto Thy name </a:t>
            </a:r>
            <a:r>
              <a:rPr lang="en-US" sz="2200" dirty="0"/>
              <a:t>(Rom. 15:9)</a:t>
            </a:r>
          </a:p>
          <a:p>
            <a:r>
              <a:rPr lang="en-US" sz="2200" i="1" dirty="0" smtClean="0"/>
              <a:t>I </a:t>
            </a:r>
            <a:r>
              <a:rPr lang="en-US" sz="2200" i="1" dirty="0"/>
              <a:t>will </a:t>
            </a:r>
            <a:r>
              <a:rPr lang="en-US" sz="2200" i="1" dirty="0">
                <a:solidFill>
                  <a:srgbClr val="990000"/>
                </a:solidFill>
              </a:rPr>
              <a:t>sing</a:t>
            </a:r>
            <a:r>
              <a:rPr lang="en-US" sz="2200" i="1" dirty="0"/>
              <a:t> with the </a:t>
            </a:r>
            <a:r>
              <a:rPr lang="en-US" sz="2200" i="1" dirty="0" smtClean="0"/>
              <a:t>Spirit </a:t>
            </a:r>
            <a:r>
              <a:rPr lang="en-US" sz="2200" dirty="0"/>
              <a:t>(1Cor. 14:15)</a:t>
            </a:r>
          </a:p>
          <a:p>
            <a:r>
              <a:rPr lang="en-US" sz="2200" i="1" dirty="0" smtClean="0">
                <a:solidFill>
                  <a:srgbClr val="990000"/>
                </a:solidFill>
              </a:rPr>
              <a:t>Singing</a:t>
            </a:r>
            <a:r>
              <a:rPr lang="en-US" sz="2200" i="1" dirty="0" smtClean="0"/>
              <a:t>, making </a:t>
            </a:r>
            <a:r>
              <a:rPr lang="en-US" sz="2200" i="1" dirty="0"/>
              <a:t>melody in </a:t>
            </a:r>
            <a:r>
              <a:rPr lang="en-US" sz="2200" i="1" dirty="0" smtClean="0"/>
              <a:t>heart </a:t>
            </a:r>
            <a:r>
              <a:rPr lang="en-US" sz="2200" dirty="0"/>
              <a:t>(Eph. 5:19)</a:t>
            </a:r>
          </a:p>
          <a:p>
            <a:r>
              <a:rPr lang="en-US" sz="2200" i="1" dirty="0" smtClean="0">
                <a:solidFill>
                  <a:srgbClr val="990000"/>
                </a:solidFill>
              </a:rPr>
              <a:t>Singing</a:t>
            </a:r>
            <a:r>
              <a:rPr lang="en-US" sz="2200" i="1" dirty="0" smtClean="0"/>
              <a:t> w/ grace </a:t>
            </a:r>
            <a:r>
              <a:rPr lang="en-US" sz="2200" i="1" dirty="0"/>
              <a:t>in your hearts </a:t>
            </a:r>
            <a:r>
              <a:rPr lang="en-US" sz="2200" dirty="0" smtClean="0"/>
              <a:t>(</a:t>
            </a:r>
            <a:r>
              <a:rPr lang="en-US" sz="2200" dirty="0"/>
              <a:t>Col. 3:16)</a:t>
            </a:r>
          </a:p>
          <a:p>
            <a:r>
              <a:rPr lang="en-US" sz="2200" i="1" dirty="0" smtClean="0"/>
              <a:t>In…the </a:t>
            </a:r>
            <a:r>
              <a:rPr lang="en-US" sz="2200" i="1" dirty="0"/>
              <a:t>congregation will I </a:t>
            </a:r>
            <a:r>
              <a:rPr lang="en-US" sz="2200" i="1" dirty="0">
                <a:solidFill>
                  <a:srgbClr val="990000"/>
                </a:solidFill>
              </a:rPr>
              <a:t>sing</a:t>
            </a:r>
            <a:r>
              <a:rPr lang="en-US" sz="2200" i="1" dirty="0"/>
              <a:t> </a:t>
            </a:r>
            <a:r>
              <a:rPr lang="en-US" sz="2200" dirty="0" smtClean="0"/>
              <a:t>(</a:t>
            </a:r>
            <a:r>
              <a:rPr lang="en-US" sz="2200" dirty="0"/>
              <a:t>Heb. 2:12)</a:t>
            </a:r>
          </a:p>
          <a:p>
            <a:r>
              <a:rPr lang="en-US" sz="2200" i="1" dirty="0" smtClean="0"/>
              <a:t>Is </a:t>
            </a:r>
            <a:r>
              <a:rPr lang="en-US" sz="2200" i="1" dirty="0"/>
              <a:t>any </a:t>
            </a:r>
            <a:r>
              <a:rPr lang="en-US" sz="2200" i="1" dirty="0" smtClean="0"/>
              <a:t>cheerful? </a:t>
            </a:r>
            <a:r>
              <a:rPr lang="en-US" sz="2200" i="1" dirty="0"/>
              <a:t>Let him </a:t>
            </a:r>
            <a:r>
              <a:rPr lang="en-US" sz="2200" i="1" dirty="0">
                <a:solidFill>
                  <a:srgbClr val="990000"/>
                </a:solidFill>
              </a:rPr>
              <a:t>sing</a:t>
            </a:r>
            <a:r>
              <a:rPr lang="en-US" sz="2200" i="1" dirty="0"/>
              <a:t> psalms </a:t>
            </a:r>
            <a:r>
              <a:rPr lang="en-US" sz="2200" dirty="0"/>
              <a:t>(</a:t>
            </a:r>
            <a:r>
              <a:rPr lang="en-US" sz="2200" dirty="0" err="1" smtClean="0"/>
              <a:t>Jms</a:t>
            </a:r>
            <a:r>
              <a:rPr lang="en-US" sz="2200" dirty="0" smtClean="0"/>
              <a:t>. </a:t>
            </a:r>
            <a:r>
              <a:rPr lang="en-US" sz="2200" dirty="0"/>
              <a:t>5:13)</a:t>
            </a:r>
          </a:p>
          <a:p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1770740"/>
            <a:ext cx="2986087" cy="49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9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873124"/>
            <a:ext cx="8574087" cy="8203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Principle: Soundness and Goodness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3999" cy="3992563"/>
          </a:xfrm>
        </p:spPr>
        <p:txBody>
          <a:bodyPr>
            <a:normAutofit/>
          </a:bodyPr>
          <a:lstStyle/>
          <a:p>
            <a:pPr algn="ctr"/>
            <a:r>
              <a:rPr lang="en-US" sz="2800" b="1" i="1" u="sng" dirty="0"/>
              <a:t>God</a:t>
            </a:r>
            <a:r>
              <a:rPr lang="en-US" sz="2800" dirty="0"/>
              <a:t> dictates the terms of acceptable worship. </a:t>
            </a:r>
            <a:endParaRPr lang="en-US" sz="2800" dirty="0" smtClean="0"/>
          </a:p>
          <a:p>
            <a:pPr algn="ctr"/>
            <a:r>
              <a:rPr lang="en-US" sz="2800" dirty="0">
                <a:solidFill>
                  <a:srgbClr val="990000"/>
                </a:solidFill>
              </a:rPr>
              <a:t>Anyone who disregards those terms is liable to judgment. </a:t>
            </a:r>
            <a:endParaRPr lang="en-US" sz="2800" dirty="0" smtClean="0">
              <a:solidFill>
                <a:srgbClr val="99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That which is approved is </a:t>
            </a:r>
            <a:r>
              <a:rPr lang="en-US" sz="2800" dirty="0" smtClean="0">
                <a:solidFill>
                  <a:srgbClr val="000000"/>
                </a:solidFill>
              </a:rPr>
              <a:t>called sound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hugiene</a:t>
            </a:r>
            <a:r>
              <a:rPr lang="en-US" sz="2800" dirty="0">
                <a:solidFill>
                  <a:srgbClr val="000000"/>
                </a:solidFill>
              </a:rPr>
              <a:t>) teaching. </a:t>
            </a:r>
          </a:p>
        </p:txBody>
      </p:sp>
      <p:pic>
        <p:nvPicPr>
          <p:cNvPr id="5" name="Picture 4" descr="slideshow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625"/>
            <a:ext cx="9144000" cy="24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8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T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1112" cy="6858001"/>
          </a:xfrm>
          <a:prstGeom prst="rect">
            <a:avLst/>
          </a:prstGeom>
        </p:spPr>
      </p:pic>
      <p:pic>
        <p:nvPicPr>
          <p:cNvPr id="5" name="Picture 4" descr="Night-of-Joy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" y="-1"/>
            <a:ext cx="9137312" cy="6858001"/>
          </a:xfrm>
          <a:prstGeom prst="rect">
            <a:avLst/>
          </a:prstGeom>
        </p:spPr>
      </p:pic>
      <p:pic>
        <p:nvPicPr>
          <p:cNvPr id="6" name="Picture 5" descr="WJ 2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" y="-1"/>
            <a:ext cx="913346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5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“Defense” of Instrumental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89126"/>
            <a:ext cx="5002212" cy="4667250"/>
          </a:xfrm>
        </p:spPr>
        <p:txBody>
          <a:bodyPr>
            <a:noAutofit/>
          </a:bodyPr>
          <a:lstStyle/>
          <a:p>
            <a:r>
              <a:rPr lang="en-US" sz="2500" i="1" dirty="0" smtClean="0"/>
              <a:t>“It’s just a </a:t>
            </a:r>
            <a:r>
              <a:rPr lang="en-US" sz="2500" i="1" dirty="0"/>
              <a:t>matter of </a:t>
            </a:r>
            <a:r>
              <a:rPr lang="en-US" sz="2500" i="1" dirty="0" smtClean="0"/>
              <a:t>preference</a:t>
            </a:r>
            <a:r>
              <a:rPr lang="en-US" sz="2500" i="1" dirty="0" smtClean="0"/>
              <a:t>.” </a:t>
            </a:r>
          </a:p>
          <a:p>
            <a:r>
              <a:rPr lang="en-US" sz="2500" i="1" dirty="0" smtClean="0">
                <a:solidFill>
                  <a:schemeClr val="accent1"/>
                </a:solidFill>
              </a:rPr>
              <a:t>“</a:t>
            </a:r>
            <a:r>
              <a:rPr lang="en-US" sz="2500" i="1" dirty="0">
                <a:solidFill>
                  <a:schemeClr val="accent1"/>
                </a:solidFill>
              </a:rPr>
              <a:t>Christians play them at home</a:t>
            </a:r>
            <a:r>
              <a:rPr lang="en-US" sz="2500" i="1" dirty="0" smtClean="0">
                <a:solidFill>
                  <a:schemeClr val="accent1"/>
                </a:solidFill>
              </a:rPr>
              <a:t>!”</a:t>
            </a:r>
            <a:endParaRPr lang="en-US" sz="2500" i="1" dirty="0">
              <a:solidFill>
                <a:schemeClr val="accent1"/>
              </a:solidFill>
            </a:endParaRPr>
          </a:p>
          <a:p>
            <a:r>
              <a:rPr lang="en-US" sz="2500" i="1" dirty="0" smtClean="0"/>
              <a:t>“It’s </a:t>
            </a:r>
            <a:r>
              <a:rPr lang="en-US" sz="2500" i="1" dirty="0"/>
              <a:t>merely a cultural objection</a:t>
            </a:r>
            <a:r>
              <a:rPr lang="en-US" sz="2500" i="1" dirty="0" smtClean="0"/>
              <a:t>.”</a:t>
            </a:r>
            <a:endParaRPr lang="en-US" sz="2500" i="1" dirty="0"/>
          </a:p>
          <a:p>
            <a:r>
              <a:rPr lang="en-US" sz="2500" i="1" dirty="0" smtClean="0">
                <a:solidFill>
                  <a:srgbClr val="990000"/>
                </a:solidFill>
              </a:rPr>
              <a:t>“People </a:t>
            </a:r>
            <a:r>
              <a:rPr lang="en-US" sz="2500" i="1" dirty="0">
                <a:solidFill>
                  <a:srgbClr val="990000"/>
                </a:solidFill>
              </a:rPr>
              <a:t>that don’t </a:t>
            </a:r>
            <a:r>
              <a:rPr lang="en-US" sz="2500" i="1" dirty="0" smtClean="0">
                <a:solidFill>
                  <a:srgbClr val="990000"/>
                </a:solidFill>
              </a:rPr>
              <a:t>accept </a:t>
            </a:r>
            <a:r>
              <a:rPr lang="en-US" sz="2500" i="1" dirty="0" smtClean="0">
                <a:solidFill>
                  <a:srgbClr val="990000"/>
                </a:solidFill>
              </a:rPr>
              <a:t>it don’t </a:t>
            </a:r>
            <a:r>
              <a:rPr lang="en-US" sz="2500" i="1" dirty="0">
                <a:solidFill>
                  <a:srgbClr val="990000"/>
                </a:solidFill>
              </a:rPr>
              <a:t>have the </a:t>
            </a:r>
            <a:r>
              <a:rPr lang="en-US" sz="2500" i="1" dirty="0" smtClean="0">
                <a:solidFill>
                  <a:srgbClr val="990000"/>
                </a:solidFill>
              </a:rPr>
              <a:t>resources to purchase or play </a:t>
            </a:r>
            <a:r>
              <a:rPr lang="en-US" sz="2500" i="1" dirty="0">
                <a:solidFill>
                  <a:srgbClr val="990000"/>
                </a:solidFill>
              </a:rPr>
              <a:t>them</a:t>
            </a:r>
            <a:r>
              <a:rPr lang="en-US" sz="2500" i="1" dirty="0" smtClean="0">
                <a:solidFill>
                  <a:srgbClr val="990000"/>
                </a:solidFill>
              </a:rPr>
              <a:t>.”</a:t>
            </a:r>
            <a:endParaRPr lang="en-US" sz="2500" i="1" dirty="0">
              <a:solidFill>
                <a:srgbClr val="990000"/>
              </a:solidFill>
            </a:endParaRPr>
          </a:p>
          <a:p>
            <a:r>
              <a:rPr lang="en-US" sz="2500" i="1" dirty="0" smtClean="0"/>
              <a:t>“</a:t>
            </a:r>
            <a:r>
              <a:rPr lang="en-US" sz="2500" i="1" dirty="0"/>
              <a:t>If </a:t>
            </a:r>
            <a:r>
              <a:rPr lang="en-US" sz="2500" i="1" dirty="0" smtClean="0"/>
              <a:t>people </a:t>
            </a:r>
            <a:r>
              <a:rPr lang="en-US" sz="2500" i="1" dirty="0"/>
              <a:t>want to </a:t>
            </a:r>
            <a:r>
              <a:rPr lang="en-US" sz="2500" i="1" dirty="0" smtClean="0"/>
              <a:t>exercise their </a:t>
            </a:r>
            <a:r>
              <a:rPr lang="en-US" sz="2500" i="1" dirty="0"/>
              <a:t>musical gifts to glorify God, they can.” </a:t>
            </a:r>
            <a:endParaRPr lang="en-US" sz="2500" i="1" dirty="0" smtClean="0"/>
          </a:p>
        </p:txBody>
      </p:sp>
      <p:pic>
        <p:nvPicPr>
          <p:cNvPr id="4" name="Picture 3" descr="organ-626289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78" y="1889126"/>
            <a:ext cx="3505872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 “Defense” of Instrumental </a:t>
            </a:r>
            <a:r>
              <a:rPr lang="en-US" dirty="0" smtClean="0"/>
              <a:t>Music (Pt.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361543"/>
          </a:xfrm>
        </p:spPr>
        <p:txBody>
          <a:bodyPr>
            <a:normAutofit lnSpcReduction="10000"/>
          </a:bodyPr>
          <a:lstStyle/>
          <a:p>
            <a:r>
              <a:rPr lang="en-US" sz="2800" i="1" dirty="0">
                <a:solidFill>
                  <a:srgbClr val="990000"/>
                </a:solidFill>
              </a:rPr>
              <a:t>“It’s just an aid to worship like a songbook.”</a:t>
            </a:r>
          </a:p>
          <a:p>
            <a:r>
              <a:rPr lang="en-US" sz="2800" i="1" dirty="0" smtClean="0">
                <a:solidFill>
                  <a:srgbClr val="000000"/>
                </a:solidFill>
              </a:rPr>
              <a:t>“</a:t>
            </a:r>
            <a:r>
              <a:rPr lang="en-US" sz="2800" i="1" dirty="0">
                <a:solidFill>
                  <a:srgbClr val="000000"/>
                </a:solidFill>
              </a:rPr>
              <a:t>The Greek terms </a:t>
            </a:r>
            <a:r>
              <a:rPr lang="en-US" sz="2800" i="1" dirty="0" err="1">
                <a:solidFill>
                  <a:srgbClr val="000000"/>
                </a:solidFill>
              </a:rPr>
              <a:t>psallo</a:t>
            </a:r>
            <a:r>
              <a:rPr lang="en-US" sz="2800" i="1" dirty="0">
                <a:solidFill>
                  <a:srgbClr val="000000"/>
                </a:solidFill>
              </a:rPr>
              <a:t> and </a:t>
            </a:r>
            <a:r>
              <a:rPr lang="en-US" sz="2800" i="1" dirty="0" err="1">
                <a:solidFill>
                  <a:srgbClr val="000000"/>
                </a:solidFill>
              </a:rPr>
              <a:t>psalmos</a:t>
            </a:r>
            <a:r>
              <a:rPr lang="en-US" sz="2800" i="1" dirty="0">
                <a:solidFill>
                  <a:srgbClr val="000000"/>
                </a:solidFill>
              </a:rPr>
              <a:t> mean to sing </a:t>
            </a:r>
            <a:r>
              <a:rPr lang="en-US" sz="2800" i="1" dirty="0" smtClean="0">
                <a:solidFill>
                  <a:srgbClr val="000000"/>
                </a:solidFill>
              </a:rPr>
              <a:t>with </a:t>
            </a:r>
            <a:r>
              <a:rPr lang="en-US" sz="2800" i="1" dirty="0">
                <a:solidFill>
                  <a:srgbClr val="000000"/>
                </a:solidFill>
              </a:rPr>
              <a:t>instrumental music.”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i="1" dirty="0">
                <a:solidFill>
                  <a:srgbClr val="990000"/>
                </a:solidFill>
              </a:rPr>
              <a:t>“They </a:t>
            </a:r>
            <a:r>
              <a:rPr lang="en-US" sz="2800" i="1" dirty="0" smtClean="0">
                <a:solidFill>
                  <a:srgbClr val="990000"/>
                </a:solidFill>
              </a:rPr>
              <a:t>used instruments </a:t>
            </a:r>
            <a:r>
              <a:rPr lang="en-US" sz="2800" i="1" dirty="0">
                <a:solidFill>
                  <a:srgbClr val="990000"/>
                </a:solidFill>
              </a:rPr>
              <a:t>in the OT and in Revelation.”</a:t>
            </a:r>
            <a:r>
              <a:rPr lang="en-US" sz="2800" dirty="0">
                <a:solidFill>
                  <a:srgbClr val="990000"/>
                </a:solidFill>
              </a:rPr>
              <a:t> </a:t>
            </a:r>
            <a:endParaRPr lang="en-US" sz="2800" dirty="0" smtClean="0">
              <a:solidFill>
                <a:srgbClr val="990000"/>
              </a:solidFill>
            </a:endParaRPr>
          </a:p>
          <a:p>
            <a:r>
              <a:rPr lang="en-US" sz="2800" i="1" dirty="0"/>
              <a:t>“Denominational </a:t>
            </a:r>
            <a:r>
              <a:rPr lang="en-US" sz="2800" i="1" dirty="0" smtClean="0"/>
              <a:t>traditions </a:t>
            </a:r>
            <a:r>
              <a:rPr lang="en-US" sz="2800" i="1" dirty="0"/>
              <a:t>s</a:t>
            </a:r>
            <a:r>
              <a:rPr lang="en-US" sz="2800" i="1" dirty="0" smtClean="0"/>
              <a:t>upport </a:t>
            </a:r>
            <a:r>
              <a:rPr lang="en-US" sz="2800" i="1" dirty="0"/>
              <a:t>the </a:t>
            </a:r>
            <a:r>
              <a:rPr lang="en-US" sz="2800" i="1" dirty="0" smtClean="0"/>
              <a:t>use </a:t>
            </a:r>
            <a:r>
              <a:rPr lang="en-US" sz="2800" i="1" dirty="0"/>
              <a:t>of </a:t>
            </a:r>
            <a:r>
              <a:rPr lang="en-US" sz="2800" i="1" dirty="0" smtClean="0"/>
              <a:t>musical instruments </a:t>
            </a:r>
            <a:r>
              <a:rPr lang="en-US" sz="2800" i="1" dirty="0"/>
              <a:t>in </a:t>
            </a:r>
            <a:r>
              <a:rPr lang="en-US" sz="2800" i="1" dirty="0" smtClean="0"/>
              <a:t>worship.” </a:t>
            </a:r>
            <a:r>
              <a:rPr lang="en-US" sz="2800" dirty="0" smtClean="0"/>
              <a:t>*</a:t>
            </a:r>
          </a:p>
          <a:p>
            <a:r>
              <a:rPr lang="en-US" sz="2800" i="1" dirty="0" smtClean="0">
                <a:solidFill>
                  <a:srgbClr val="990000"/>
                </a:solidFill>
              </a:rPr>
              <a:t>“</a:t>
            </a:r>
            <a:r>
              <a:rPr lang="en-US" sz="2800" i="1" dirty="0">
                <a:solidFill>
                  <a:srgbClr val="990000"/>
                </a:solidFill>
              </a:rPr>
              <a:t>The Bible doesn’t say not to use mechanical instruments.</a:t>
            </a:r>
            <a:r>
              <a:rPr lang="en-US" sz="2800" i="1" dirty="0" smtClean="0">
                <a:solidFill>
                  <a:srgbClr val="990000"/>
                </a:solidFill>
              </a:rPr>
              <a:t>” *</a:t>
            </a:r>
            <a:endParaRPr lang="en-US" sz="2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072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Catholic Church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u="sng" dirty="0"/>
              <a:t>Our church does not use musical instruments</a:t>
            </a:r>
            <a:r>
              <a:rPr lang="en-US" dirty="0"/>
              <a:t>, as harps and psalteries, to </a:t>
            </a:r>
            <a:r>
              <a:rPr lang="en-US" dirty="0" smtClean="0"/>
              <a:t>praise </a:t>
            </a:r>
            <a:r>
              <a:rPr lang="en-US" dirty="0"/>
              <a:t>God withal, that she may not seem to Judaize.” </a:t>
            </a:r>
            <a:r>
              <a:rPr lang="en-US" dirty="0">
                <a:solidFill>
                  <a:srgbClr val="990000"/>
                </a:solidFill>
              </a:rPr>
              <a:t>(Thomas </a:t>
            </a:r>
            <a:r>
              <a:rPr lang="en-US" dirty="0" smtClean="0">
                <a:solidFill>
                  <a:srgbClr val="990000"/>
                </a:solidFill>
              </a:rPr>
              <a:t>Aquinas</a:t>
            </a:r>
            <a:r>
              <a:rPr lang="en-US" dirty="0">
                <a:solidFill>
                  <a:srgbClr val="990000"/>
                </a:solidFill>
              </a:rPr>
              <a:t>, 13</a:t>
            </a:r>
            <a:r>
              <a:rPr lang="en-US" baseline="30000" dirty="0">
                <a:solidFill>
                  <a:srgbClr val="990000"/>
                </a:solidFill>
              </a:rPr>
              <a:t>th</a:t>
            </a:r>
            <a:r>
              <a:rPr lang="en-US" dirty="0">
                <a:solidFill>
                  <a:srgbClr val="990000"/>
                </a:solidFill>
              </a:rPr>
              <a:t> century; </a:t>
            </a:r>
            <a:r>
              <a:rPr lang="en-US" i="1" dirty="0">
                <a:solidFill>
                  <a:srgbClr val="990000"/>
                </a:solidFill>
              </a:rPr>
              <a:t>Bingham’s Antiquities</a:t>
            </a:r>
            <a:r>
              <a:rPr lang="en-US" dirty="0">
                <a:solidFill>
                  <a:srgbClr val="990000"/>
                </a:solidFill>
              </a:rPr>
              <a:t>, Vol. </a:t>
            </a:r>
            <a:r>
              <a:rPr lang="en-US" dirty="0" smtClean="0">
                <a:solidFill>
                  <a:srgbClr val="990000"/>
                </a:solidFill>
              </a:rPr>
              <a:t>2</a:t>
            </a:r>
            <a:r>
              <a:rPr lang="en-US" dirty="0">
                <a:solidFill>
                  <a:srgbClr val="990000"/>
                </a:solidFill>
              </a:rPr>
              <a:t>, p. 483, London)</a:t>
            </a:r>
          </a:p>
          <a:p>
            <a:r>
              <a:rPr lang="en-US" dirty="0" smtClean="0"/>
              <a:t>“</a:t>
            </a:r>
            <a:r>
              <a:rPr lang="en-US" dirty="0"/>
              <a:t>Although Josephus tells of the wonderful effects produced in the Temple </a:t>
            </a:r>
            <a:r>
              <a:rPr lang="en-US" dirty="0" smtClean="0"/>
              <a:t>by </a:t>
            </a:r>
            <a:r>
              <a:rPr lang="en-US" dirty="0"/>
              <a:t>the </a:t>
            </a:r>
            <a:r>
              <a:rPr lang="en-US" dirty="0" smtClean="0"/>
              <a:t>use </a:t>
            </a:r>
            <a:r>
              <a:rPr lang="en-US" dirty="0"/>
              <a:t>of instruments, the first Christians were of </a:t>
            </a:r>
            <a:r>
              <a:rPr lang="en-US" u="sng" dirty="0"/>
              <a:t>too spiritual a </a:t>
            </a:r>
            <a:r>
              <a:rPr lang="en-US" u="sng" dirty="0" err="1" smtClean="0"/>
              <a:t>fibre</a:t>
            </a:r>
            <a:r>
              <a:rPr lang="en-US" dirty="0" smtClean="0"/>
              <a:t> </a:t>
            </a:r>
            <a:r>
              <a:rPr lang="en-US" dirty="0"/>
              <a:t>to substitute lifeless instruments for or to use them to </a:t>
            </a:r>
            <a:r>
              <a:rPr lang="en-US" dirty="0" smtClean="0"/>
              <a:t>accompany </a:t>
            </a:r>
            <a:r>
              <a:rPr lang="en-US" dirty="0"/>
              <a:t>the human voice. Clement of Alexandria severely </a:t>
            </a:r>
            <a:r>
              <a:rPr lang="en-US" u="sng" dirty="0" smtClean="0"/>
              <a:t>condemns</a:t>
            </a:r>
            <a:r>
              <a:rPr lang="en-US" dirty="0" smtClean="0"/>
              <a:t> </a:t>
            </a:r>
            <a:r>
              <a:rPr lang="en-US" dirty="0"/>
              <a:t>the use of instruments even at Christian banquets.” </a:t>
            </a:r>
            <a:r>
              <a:rPr lang="en-US" dirty="0" smtClean="0">
                <a:solidFill>
                  <a:srgbClr val="990000"/>
                </a:solidFill>
              </a:rPr>
              <a:t>(</a:t>
            </a:r>
            <a:r>
              <a:rPr lang="en-US" i="1" dirty="0">
                <a:solidFill>
                  <a:srgbClr val="990000"/>
                </a:solidFill>
              </a:rPr>
              <a:t>Catholic Encyclopedia</a:t>
            </a:r>
            <a:r>
              <a:rPr lang="en-US" dirty="0">
                <a:solidFill>
                  <a:srgbClr val="990000"/>
                </a:solidFill>
              </a:rPr>
              <a:t>, Vol. 10, p. 652)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7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Reformed and Presbyterian </a:t>
            </a:r>
            <a:r>
              <a:rPr lang="en-US" dirty="0" smtClean="0"/>
              <a:t>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57376"/>
            <a:ext cx="8574087" cy="46513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Musical instruments in celebrating the </a:t>
            </a:r>
            <a:r>
              <a:rPr lang="en-US" dirty="0" smtClean="0"/>
              <a:t>praises </a:t>
            </a:r>
            <a:r>
              <a:rPr lang="en-US" dirty="0"/>
              <a:t>of God would be </a:t>
            </a:r>
            <a:r>
              <a:rPr lang="en-US" u="sng" dirty="0"/>
              <a:t>no more </a:t>
            </a:r>
            <a:r>
              <a:rPr lang="en-US" u="sng" dirty="0" smtClean="0"/>
              <a:t>suitable</a:t>
            </a:r>
            <a:r>
              <a:rPr lang="en-US" dirty="0" smtClean="0"/>
              <a:t> </a:t>
            </a:r>
            <a:r>
              <a:rPr lang="en-US" dirty="0"/>
              <a:t>than the burning of incense, the lighting of lamps, and the </a:t>
            </a:r>
            <a:r>
              <a:rPr lang="en-US" dirty="0" smtClean="0"/>
              <a:t>restoration </a:t>
            </a:r>
            <a:r>
              <a:rPr lang="en-US" dirty="0"/>
              <a:t>of the other </a:t>
            </a:r>
            <a:r>
              <a:rPr lang="en-US" u="sng" dirty="0"/>
              <a:t>shadows of the law</a:t>
            </a:r>
            <a:r>
              <a:rPr lang="en-US" dirty="0"/>
              <a:t>.” </a:t>
            </a:r>
            <a:r>
              <a:rPr lang="en-US" dirty="0">
                <a:solidFill>
                  <a:srgbClr val="990000"/>
                </a:solidFill>
              </a:rPr>
              <a:t>(John Calvin, </a:t>
            </a:r>
            <a:r>
              <a:rPr lang="en-US" dirty="0" smtClean="0">
                <a:solidFill>
                  <a:srgbClr val="990000"/>
                </a:solidFill>
              </a:rPr>
              <a:t>Commentary </a:t>
            </a:r>
            <a:r>
              <a:rPr lang="en-US" dirty="0">
                <a:solidFill>
                  <a:srgbClr val="990000"/>
                </a:solidFill>
              </a:rPr>
              <a:t>on Psalm 33, see also commentary on 1Sam. 18:1-9)</a:t>
            </a:r>
          </a:p>
          <a:p>
            <a:r>
              <a:rPr lang="en-US" dirty="0" smtClean="0"/>
              <a:t>“</a:t>
            </a:r>
            <a:r>
              <a:rPr lang="en-US" dirty="0"/>
              <a:t>It has been proved, by an appeal to historical facts, that the church, </a:t>
            </a:r>
            <a:r>
              <a:rPr lang="en-US" dirty="0" smtClean="0"/>
              <a:t>although </a:t>
            </a:r>
            <a:r>
              <a:rPr lang="en-US" dirty="0"/>
              <a:t>lapsing more and more into </a:t>
            </a:r>
            <a:r>
              <a:rPr lang="en-US" u="sng" dirty="0"/>
              <a:t>defection from the truth</a:t>
            </a:r>
            <a:r>
              <a:rPr lang="en-US" dirty="0"/>
              <a:t> and </a:t>
            </a:r>
            <a:r>
              <a:rPr lang="en-US" dirty="0" smtClean="0"/>
              <a:t>into </a:t>
            </a:r>
            <a:r>
              <a:rPr lang="en-US" dirty="0"/>
              <a:t>a </a:t>
            </a:r>
            <a:r>
              <a:rPr lang="en-US" u="sng" dirty="0"/>
              <a:t>corruption of apostolic practice</a:t>
            </a:r>
            <a:r>
              <a:rPr lang="en-US" dirty="0"/>
              <a:t>, had </a:t>
            </a:r>
            <a:r>
              <a:rPr lang="en-US" u="sng" dirty="0"/>
              <a:t>no instrumental music</a:t>
            </a:r>
            <a:r>
              <a:rPr lang="en-US" dirty="0"/>
              <a:t> for </a:t>
            </a:r>
            <a:r>
              <a:rPr lang="en-US" dirty="0" smtClean="0"/>
              <a:t>twelve </a:t>
            </a:r>
            <a:r>
              <a:rPr lang="en-US" dirty="0"/>
              <a:t>hundred years; and that the Calvinistic Reformed Church </a:t>
            </a:r>
            <a:r>
              <a:rPr lang="en-US" dirty="0" smtClean="0"/>
              <a:t>ejected </a:t>
            </a:r>
            <a:r>
              <a:rPr lang="en-US" dirty="0"/>
              <a:t>it from its services as </a:t>
            </a:r>
            <a:r>
              <a:rPr lang="en-US" u="sng" dirty="0"/>
              <a:t>an element of Popery</a:t>
            </a:r>
            <a:r>
              <a:rPr lang="en-US" dirty="0"/>
              <a:t>, even the Church of </a:t>
            </a:r>
            <a:r>
              <a:rPr lang="en-US" dirty="0" smtClean="0"/>
              <a:t>England </a:t>
            </a:r>
            <a:r>
              <a:rPr lang="en-US" dirty="0"/>
              <a:t>having </a:t>
            </a:r>
            <a:r>
              <a:rPr lang="en-US" dirty="0" smtClean="0"/>
              <a:t>come very </a:t>
            </a:r>
            <a:r>
              <a:rPr lang="en-US" dirty="0"/>
              <a:t>nigh to its extrusion from her worship. The </a:t>
            </a:r>
            <a:r>
              <a:rPr lang="en-US" dirty="0" smtClean="0"/>
              <a:t>historical </a:t>
            </a:r>
            <a:r>
              <a:rPr lang="en-US" dirty="0"/>
              <a:t>argument, therefore combines with the Scriptural and the </a:t>
            </a:r>
            <a:r>
              <a:rPr lang="en-US" dirty="0" smtClean="0"/>
              <a:t>confessional </a:t>
            </a:r>
            <a:r>
              <a:rPr lang="en-US" dirty="0"/>
              <a:t>to raise a </a:t>
            </a:r>
            <a:r>
              <a:rPr lang="en-US" u="sng" dirty="0"/>
              <a:t>solemn and powerful protest against its </a:t>
            </a:r>
            <a:r>
              <a:rPr lang="en-US" u="sng" dirty="0" smtClean="0"/>
              <a:t>employment</a:t>
            </a:r>
            <a:r>
              <a:rPr lang="en-US" dirty="0" smtClean="0"/>
              <a:t> </a:t>
            </a:r>
            <a:r>
              <a:rPr lang="en-US" dirty="0"/>
              <a:t>by the Presbyterian Church. It is heresy in the form of </a:t>
            </a:r>
            <a:r>
              <a:rPr lang="en-US" dirty="0" smtClean="0"/>
              <a:t>worship</a:t>
            </a:r>
            <a:r>
              <a:rPr lang="en-US" dirty="0"/>
              <a:t>.” </a:t>
            </a:r>
            <a:r>
              <a:rPr lang="en-US" dirty="0" smtClean="0">
                <a:solidFill>
                  <a:srgbClr val="990000"/>
                </a:solidFill>
              </a:rPr>
              <a:t>(John Girardeau, Instrumental </a:t>
            </a:r>
            <a:r>
              <a:rPr lang="en-US" dirty="0">
                <a:solidFill>
                  <a:srgbClr val="990000"/>
                </a:solidFill>
              </a:rPr>
              <a:t>Music, p. 179).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4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Methodist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I have no objection to instruments of music in our chapels, provided they </a:t>
            </a:r>
            <a:r>
              <a:rPr lang="en-US" dirty="0" smtClean="0"/>
              <a:t>are </a:t>
            </a:r>
            <a:r>
              <a:rPr lang="en-US" u="sng" dirty="0"/>
              <a:t>neither heard nor seen</a:t>
            </a:r>
            <a:r>
              <a:rPr lang="en-US" dirty="0"/>
              <a:t>.” </a:t>
            </a:r>
            <a:r>
              <a:rPr lang="en-US" dirty="0">
                <a:solidFill>
                  <a:srgbClr val="990000"/>
                </a:solidFill>
              </a:rPr>
              <a:t>(John Wesley; Cited by Methodist </a:t>
            </a:r>
            <a:r>
              <a:rPr lang="en-US" dirty="0" smtClean="0">
                <a:solidFill>
                  <a:srgbClr val="990000"/>
                </a:solidFill>
              </a:rPr>
              <a:t>commentator </a:t>
            </a:r>
            <a:r>
              <a:rPr lang="en-US" dirty="0">
                <a:solidFill>
                  <a:srgbClr val="990000"/>
                </a:solidFill>
              </a:rPr>
              <a:t>Adam Clarke, </a:t>
            </a:r>
            <a:r>
              <a:rPr lang="en-US" i="1" dirty="0">
                <a:solidFill>
                  <a:srgbClr val="990000"/>
                </a:solidFill>
              </a:rPr>
              <a:t>Clarke’s Commentary</a:t>
            </a:r>
            <a:r>
              <a:rPr lang="en-US" dirty="0">
                <a:solidFill>
                  <a:srgbClr val="990000"/>
                </a:solidFill>
              </a:rPr>
              <a:t>, Vol. 4, p. 684)</a:t>
            </a:r>
          </a:p>
          <a:p>
            <a:r>
              <a:rPr lang="en-US" dirty="0" smtClean="0"/>
              <a:t>“</a:t>
            </a:r>
            <a:r>
              <a:rPr lang="en-US" dirty="0"/>
              <a:t>Music as a science I esteem and admire; but instruments of music in the </a:t>
            </a:r>
            <a:r>
              <a:rPr lang="en-US" dirty="0" smtClean="0"/>
              <a:t>house </a:t>
            </a:r>
            <a:r>
              <a:rPr lang="en-US" dirty="0"/>
              <a:t>of God I </a:t>
            </a:r>
            <a:r>
              <a:rPr lang="en-US" u="sng" dirty="0"/>
              <a:t>abominate and abhor</a:t>
            </a:r>
            <a:r>
              <a:rPr lang="en-US" dirty="0"/>
              <a:t>. This is the abuse of music, and </a:t>
            </a:r>
            <a:r>
              <a:rPr lang="en-US" dirty="0" smtClean="0"/>
              <a:t>here </a:t>
            </a:r>
            <a:r>
              <a:rPr lang="en-US" dirty="0"/>
              <a:t>I register my protest against all such </a:t>
            </a:r>
            <a:r>
              <a:rPr lang="en-US" u="sng" dirty="0"/>
              <a:t>corruptions</a:t>
            </a:r>
            <a:r>
              <a:rPr lang="en-US" dirty="0"/>
              <a:t> in the worship </a:t>
            </a:r>
            <a:r>
              <a:rPr lang="en-US" dirty="0" smtClean="0"/>
              <a:t>of </a:t>
            </a:r>
            <a:r>
              <a:rPr lang="en-US" dirty="0"/>
              <a:t>the Author of Christianity.” </a:t>
            </a:r>
            <a:r>
              <a:rPr lang="en-US" dirty="0">
                <a:solidFill>
                  <a:srgbClr val="990000"/>
                </a:solidFill>
              </a:rPr>
              <a:t>(Adam Clarke, Methodist Commentator)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2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Lutheran and Baptist 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“The organ in the worship service is a </a:t>
            </a:r>
            <a:r>
              <a:rPr lang="en-US" u="sng" dirty="0"/>
              <a:t>sign of Baal</a:t>
            </a:r>
            <a:r>
              <a:rPr lang="en-US" dirty="0"/>
              <a:t>.” </a:t>
            </a:r>
            <a:r>
              <a:rPr lang="en-US" dirty="0" smtClean="0">
                <a:solidFill>
                  <a:srgbClr val="990000"/>
                </a:solidFill>
              </a:rPr>
              <a:t>(Martin Luther</a:t>
            </a:r>
            <a:r>
              <a:rPr lang="en-US" dirty="0">
                <a:solidFill>
                  <a:srgbClr val="990000"/>
                </a:solidFill>
              </a:rPr>
              <a:t>, </a:t>
            </a:r>
            <a:r>
              <a:rPr lang="en-US" dirty="0" err="1" smtClean="0">
                <a:solidFill>
                  <a:srgbClr val="990000"/>
                </a:solidFill>
              </a:rPr>
              <a:t>Realencyklopadie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>
                <a:solidFill>
                  <a:srgbClr val="990000"/>
                </a:solidFill>
              </a:rPr>
              <a:t>Fur </a:t>
            </a:r>
            <a:r>
              <a:rPr lang="en-US" dirty="0" err="1">
                <a:solidFill>
                  <a:srgbClr val="990000"/>
                </a:solidFill>
              </a:rPr>
              <a:t>Protestantische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>
                <a:solidFill>
                  <a:srgbClr val="990000"/>
                </a:solidFill>
              </a:rPr>
              <a:t>Theologie</a:t>
            </a:r>
            <a:r>
              <a:rPr lang="en-US" dirty="0">
                <a:solidFill>
                  <a:srgbClr val="990000"/>
                </a:solidFill>
              </a:rPr>
              <a:t> und </a:t>
            </a:r>
            <a:r>
              <a:rPr lang="en-US" dirty="0" err="1">
                <a:solidFill>
                  <a:srgbClr val="990000"/>
                </a:solidFill>
              </a:rPr>
              <a:t>Kirche</a:t>
            </a:r>
            <a:r>
              <a:rPr lang="en-US" dirty="0">
                <a:solidFill>
                  <a:srgbClr val="990000"/>
                </a:solidFill>
              </a:rPr>
              <a:t>, </a:t>
            </a:r>
            <a:r>
              <a:rPr lang="en-US" dirty="0" err="1">
                <a:solidFill>
                  <a:srgbClr val="990000"/>
                </a:solidFill>
              </a:rPr>
              <a:t>Bd</a:t>
            </a:r>
            <a:r>
              <a:rPr lang="en-US" dirty="0">
                <a:solidFill>
                  <a:srgbClr val="990000"/>
                </a:solidFill>
              </a:rPr>
              <a:t>, 14, s.433; </a:t>
            </a:r>
            <a:r>
              <a:rPr lang="en-US" dirty="0" smtClean="0">
                <a:solidFill>
                  <a:srgbClr val="990000"/>
                </a:solidFill>
              </a:rPr>
              <a:t>cited </a:t>
            </a:r>
            <a:r>
              <a:rPr lang="en-US" dirty="0">
                <a:solidFill>
                  <a:srgbClr val="990000"/>
                </a:solidFill>
              </a:rPr>
              <a:t>in </a:t>
            </a:r>
            <a:r>
              <a:rPr lang="en-US" i="1" dirty="0">
                <a:solidFill>
                  <a:srgbClr val="990000"/>
                </a:solidFill>
              </a:rPr>
              <a:t>Instrumental Music &amp; NT Worship</a:t>
            </a:r>
            <a:r>
              <a:rPr lang="en-US" dirty="0">
                <a:solidFill>
                  <a:srgbClr val="990000"/>
                </a:solidFill>
              </a:rPr>
              <a:t>, </a:t>
            </a:r>
            <a:r>
              <a:rPr lang="en-US" dirty="0" smtClean="0">
                <a:solidFill>
                  <a:srgbClr val="990000"/>
                </a:solidFill>
              </a:rPr>
              <a:t>James D. </a:t>
            </a:r>
            <a:r>
              <a:rPr lang="en-US" dirty="0">
                <a:solidFill>
                  <a:srgbClr val="990000"/>
                </a:solidFill>
              </a:rPr>
              <a:t>Bales, p. 130</a:t>
            </a:r>
            <a:r>
              <a:rPr lang="en-US" dirty="0" smtClean="0">
                <a:solidFill>
                  <a:srgbClr val="990000"/>
                </a:solidFill>
              </a:rPr>
              <a:t>) </a:t>
            </a:r>
            <a:endParaRPr lang="en-US" dirty="0" smtClean="0">
              <a:solidFill>
                <a:srgbClr val="990000"/>
              </a:solidFill>
            </a:endParaRPr>
          </a:p>
          <a:p>
            <a:r>
              <a:rPr lang="en-US" dirty="0" smtClean="0"/>
              <a:t>“</a:t>
            </a:r>
            <a:r>
              <a:rPr lang="en-US" dirty="0"/>
              <a:t>We might as well pray by machinery as sing by it” and “Israel </a:t>
            </a:r>
            <a:r>
              <a:rPr lang="en-US" dirty="0" smtClean="0"/>
              <a:t>was </a:t>
            </a:r>
            <a:r>
              <a:rPr lang="en-US" dirty="0"/>
              <a:t>at </a:t>
            </a:r>
            <a:r>
              <a:rPr lang="en-US" dirty="0" smtClean="0"/>
              <a:t>school</a:t>
            </a:r>
            <a:r>
              <a:rPr lang="en-US" dirty="0"/>
              <a:t>, and used </a:t>
            </a:r>
            <a:r>
              <a:rPr lang="en-US" u="sng" dirty="0"/>
              <a:t>childish things</a:t>
            </a:r>
            <a:r>
              <a:rPr lang="en-US" dirty="0"/>
              <a:t> to help her learn; but in these days </a:t>
            </a:r>
            <a:r>
              <a:rPr lang="en-US" dirty="0" smtClean="0"/>
              <a:t>when </a:t>
            </a:r>
            <a:r>
              <a:rPr lang="en-US" dirty="0"/>
              <a:t>Jesus gives us spiritual food, one can make melody without strings and </a:t>
            </a:r>
            <a:r>
              <a:rPr lang="en-US" dirty="0" smtClean="0"/>
              <a:t>pipes</a:t>
            </a:r>
            <a:r>
              <a:rPr lang="en-US" dirty="0"/>
              <a:t>…we do not need them. That would </a:t>
            </a:r>
            <a:r>
              <a:rPr lang="en-US" u="sng" dirty="0"/>
              <a:t>hinder rather than help</a:t>
            </a:r>
            <a:r>
              <a:rPr lang="en-US" dirty="0"/>
              <a:t> our praise. </a:t>
            </a:r>
            <a:r>
              <a:rPr lang="en-US" dirty="0" smtClean="0"/>
              <a:t>Sing </a:t>
            </a:r>
            <a:r>
              <a:rPr lang="en-US" dirty="0"/>
              <a:t>unto Him. This is the sweetest and best music. No instrument like the </a:t>
            </a:r>
            <a:r>
              <a:rPr lang="en-US" dirty="0" smtClean="0"/>
              <a:t>human </a:t>
            </a:r>
            <a:r>
              <a:rPr lang="en-US" dirty="0"/>
              <a:t>voice.” </a:t>
            </a:r>
            <a:r>
              <a:rPr lang="en-US" dirty="0">
                <a:solidFill>
                  <a:srgbClr val="990000"/>
                </a:solidFill>
              </a:rPr>
              <a:t>(Charles Spurgeon, Commentary on Psalm 42) </a:t>
            </a:r>
          </a:p>
        </p:txBody>
      </p:sp>
    </p:spTree>
    <p:extLst>
      <p:ext uri="{BB962C8B-B14F-4D97-AF65-F5344CB8AC3E}">
        <p14:creationId xmlns:p14="http://schemas.microsoft.com/office/powerpoint/2010/main" val="204034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Christian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8475"/>
            <a:ext cx="9143999" cy="4359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/>
              <a:t>“The use of organs in churches is ascribed to Pope </a:t>
            </a:r>
            <a:r>
              <a:rPr lang="en-US" sz="2500" dirty="0" err="1"/>
              <a:t>Vitalian</a:t>
            </a:r>
            <a:r>
              <a:rPr lang="en-US" sz="2500" dirty="0"/>
              <a:t> </a:t>
            </a:r>
            <a:r>
              <a:rPr lang="en-US" sz="2500" dirty="0" smtClean="0"/>
              <a:t>(</a:t>
            </a:r>
            <a:r>
              <a:rPr lang="en-US" sz="2500" dirty="0"/>
              <a:t>657-672). Constantine </a:t>
            </a:r>
            <a:r>
              <a:rPr lang="en-US" sz="2500" dirty="0" err="1"/>
              <a:t>Copronymos</a:t>
            </a:r>
            <a:r>
              <a:rPr lang="en-US" sz="2500" dirty="0"/>
              <a:t> sent an organ with other presents to </a:t>
            </a:r>
            <a:r>
              <a:rPr lang="en-US" sz="2500" dirty="0" smtClean="0"/>
              <a:t>King </a:t>
            </a:r>
            <a:r>
              <a:rPr lang="en-US" sz="2500" dirty="0"/>
              <a:t>Pepin of France in 767. </a:t>
            </a:r>
            <a:r>
              <a:rPr lang="en-US" sz="2500" dirty="0" err="1" smtClean="0"/>
              <a:t>Charlegmane</a:t>
            </a:r>
            <a:r>
              <a:rPr lang="en-US" sz="2500" dirty="0" smtClean="0"/>
              <a:t> </a:t>
            </a:r>
            <a:r>
              <a:rPr lang="en-US" sz="2500" dirty="0"/>
              <a:t>received one as a present from </a:t>
            </a:r>
            <a:r>
              <a:rPr lang="en-US" sz="2500" dirty="0" smtClean="0"/>
              <a:t>the Caliph </a:t>
            </a:r>
            <a:r>
              <a:rPr lang="en-US" sz="2500" dirty="0" err="1"/>
              <a:t>Haroun</a:t>
            </a:r>
            <a:r>
              <a:rPr lang="en-US" sz="2500" dirty="0"/>
              <a:t> al Rashid, and had it put up in the cathedral of </a:t>
            </a:r>
            <a:r>
              <a:rPr lang="en-US" sz="2500" dirty="0" err="1"/>
              <a:t>Aixla</a:t>
            </a:r>
            <a:r>
              <a:rPr lang="en-US" sz="2500" dirty="0"/>
              <a:t> </a:t>
            </a:r>
            <a:r>
              <a:rPr lang="en-US" sz="2500" dirty="0" err="1" smtClean="0"/>
              <a:t>Chapelle</a:t>
            </a:r>
            <a:r>
              <a:rPr lang="en-US" sz="2500" dirty="0"/>
              <a:t>…The attitude of the churches toward the organ varies. It shared to </a:t>
            </a:r>
            <a:r>
              <a:rPr lang="en-US" sz="2500" dirty="0" smtClean="0"/>
              <a:t>some </a:t>
            </a:r>
            <a:r>
              <a:rPr lang="en-US" sz="2500" dirty="0"/>
              <a:t>extent the fate of images except that it never was an object of </a:t>
            </a:r>
            <a:r>
              <a:rPr lang="en-US" sz="2500" dirty="0" smtClean="0"/>
              <a:t>worship</a:t>
            </a:r>
            <a:r>
              <a:rPr lang="en-US" sz="2500" dirty="0"/>
              <a:t>…The Greek church </a:t>
            </a:r>
            <a:r>
              <a:rPr lang="en-US" sz="2500" u="sng" dirty="0"/>
              <a:t>disapproved</a:t>
            </a:r>
            <a:r>
              <a:rPr lang="en-US" sz="2500" dirty="0"/>
              <a:t> the use of organs. The Latin church </a:t>
            </a:r>
            <a:r>
              <a:rPr lang="en-US" sz="2500" dirty="0" smtClean="0"/>
              <a:t>introduced </a:t>
            </a:r>
            <a:r>
              <a:rPr lang="en-US" sz="2500" dirty="0"/>
              <a:t>it pretty generally, but not without the </a:t>
            </a:r>
            <a:r>
              <a:rPr lang="en-US" sz="2500" u="sng" dirty="0"/>
              <a:t>protest of eminent men</a:t>
            </a:r>
            <a:r>
              <a:rPr lang="en-US" sz="2500" dirty="0"/>
              <a:t>, so </a:t>
            </a:r>
            <a:r>
              <a:rPr lang="en-US" sz="2500" dirty="0" smtClean="0"/>
              <a:t>that </a:t>
            </a:r>
            <a:r>
              <a:rPr lang="en-US" sz="2500" dirty="0"/>
              <a:t>even in the Council of Trent a motion was made, though not carried, to </a:t>
            </a:r>
            <a:r>
              <a:rPr lang="en-US" sz="2500" u="sng" dirty="0" smtClean="0"/>
              <a:t>prohibit </a:t>
            </a:r>
            <a:r>
              <a:rPr lang="en-US" sz="2500" u="sng" dirty="0"/>
              <a:t>the organ </a:t>
            </a:r>
            <a:r>
              <a:rPr lang="en-US" sz="2500" dirty="0"/>
              <a:t>at least in the mass </a:t>
            </a:r>
            <a:r>
              <a:rPr lang="en-US" sz="2500" dirty="0">
                <a:solidFill>
                  <a:srgbClr val="990000"/>
                </a:solidFill>
              </a:rPr>
              <a:t>(</a:t>
            </a:r>
            <a:r>
              <a:rPr lang="en-US" sz="2500" dirty="0" err="1">
                <a:solidFill>
                  <a:srgbClr val="990000"/>
                </a:solidFill>
              </a:rPr>
              <a:t>Schaff</a:t>
            </a:r>
            <a:r>
              <a:rPr lang="en-US" sz="2500" dirty="0">
                <a:solidFill>
                  <a:srgbClr val="990000"/>
                </a:solidFill>
              </a:rPr>
              <a:t>, </a:t>
            </a:r>
            <a:r>
              <a:rPr lang="en-US" sz="2500" i="1" dirty="0">
                <a:solidFill>
                  <a:srgbClr val="990000"/>
                </a:solidFill>
              </a:rPr>
              <a:t>History of the Christian Church</a:t>
            </a:r>
            <a:r>
              <a:rPr lang="en-US" sz="2500" dirty="0">
                <a:solidFill>
                  <a:srgbClr val="990000"/>
                </a:solidFill>
              </a:rPr>
              <a:t>, </a:t>
            </a:r>
            <a:r>
              <a:rPr lang="en-US" sz="2500" dirty="0" smtClean="0">
                <a:solidFill>
                  <a:srgbClr val="990000"/>
                </a:solidFill>
              </a:rPr>
              <a:t>Vol</a:t>
            </a:r>
            <a:r>
              <a:rPr lang="en-US" sz="2500" dirty="0">
                <a:solidFill>
                  <a:srgbClr val="990000"/>
                </a:solidFill>
              </a:rPr>
              <a:t>. 4, p. 4309). </a:t>
            </a:r>
          </a:p>
        </p:txBody>
      </p:sp>
    </p:spTree>
    <p:extLst>
      <p:ext uri="{BB962C8B-B14F-4D97-AF65-F5344CB8AC3E}">
        <p14:creationId xmlns:p14="http://schemas.microsoft.com/office/powerpoint/2010/main" val="376736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1829</TotalTime>
  <Words>1114</Words>
  <Application>Microsoft Macintosh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Spectrum</vt:lpstr>
      <vt:lpstr>Sounding Good         Sound and Good </vt:lpstr>
      <vt:lpstr>PowerPoint Presentation</vt:lpstr>
      <vt:lpstr>A “Defense” of Instrumental Music</vt:lpstr>
      <vt:lpstr>A “Defense” of Instrumental Music (Pt. 2)</vt:lpstr>
      <vt:lpstr>Catholic Church</vt:lpstr>
      <vt:lpstr>Reformed and Presbyterian Churches</vt:lpstr>
      <vt:lpstr>Methodist Church</vt:lpstr>
      <vt:lpstr>Lutheran and Baptist Churches</vt:lpstr>
      <vt:lpstr>Christian Church</vt:lpstr>
      <vt:lpstr>The Truth…</vt:lpstr>
      <vt:lpstr>WHAT GOD SAYS ABOUT ACCEPTABLE MUSICAL WORSHIP:  </vt:lpstr>
      <vt:lpstr>Principle: Soundness and Goodness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 Sources</dc:title>
  <dc:creator>Eric Parker</dc:creator>
  <cp:lastModifiedBy>Eric Parker</cp:lastModifiedBy>
  <cp:revision>34</cp:revision>
  <dcterms:created xsi:type="dcterms:W3CDTF">2015-04-16T13:00:55Z</dcterms:created>
  <dcterms:modified xsi:type="dcterms:W3CDTF">2015-04-21T22:11:36Z</dcterms:modified>
</cp:coreProperties>
</file>