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CDA37A4-B0D4-1446-9F8C-8EE37CCE6C6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021E59F-766D-D24E-AE20-CA278C41A3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The Sinner’s Prayer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625" y="2151214"/>
            <a:ext cx="6508749" cy="39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9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547753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solidFill>
                  <a:srgbClr val="990000"/>
                </a:solidFill>
              </a:rPr>
              <a:t>Feelings Are Not A Faultless Guide</a:t>
            </a:r>
          </a:p>
          <a:p>
            <a:pPr lvl="1"/>
            <a:r>
              <a:rPr lang="en-US" sz="2200" dirty="0" smtClean="0"/>
              <a:t>Prov. </a:t>
            </a:r>
            <a:r>
              <a:rPr lang="en-US" sz="2200" dirty="0"/>
              <a:t>14:12; Jer. 17:</a:t>
            </a:r>
            <a:r>
              <a:rPr lang="en-US" sz="2200" dirty="0" smtClean="0"/>
              <a:t>9; Mt</a:t>
            </a:r>
            <a:r>
              <a:rPr lang="en-US" sz="2200" dirty="0"/>
              <a:t>. 15:18-</a:t>
            </a:r>
            <a:r>
              <a:rPr lang="en-US" sz="2200" dirty="0" smtClean="0"/>
              <a:t>20</a:t>
            </a:r>
          </a:p>
          <a:p>
            <a:r>
              <a:rPr lang="en-US" sz="2400" u="sng" dirty="0" smtClean="0">
                <a:solidFill>
                  <a:schemeClr val="accent1"/>
                </a:solidFill>
              </a:rPr>
              <a:t>The Nature of Communication</a:t>
            </a:r>
          </a:p>
          <a:p>
            <a:pPr lvl="1"/>
            <a:r>
              <a:rPr lang="en-US" sz="2200" u="sng" dirty="0" smtClean="0"/>
              <a:t>CENI</a:t>
            </a:r>
            <a:r>
              <a:rPr lang="en-US" sz="2200" dirty="0" smtClean="0"/>
              <a:t> – Command, Example, Necessary Inference</a:t>
            </a:r>
          </a:p>
          <a:p>
            <a:r>
              <a:rPr lang="en-US" sz="2400" u="sng" dirty="0" smtClean="0">
                <a:solidFill>
                  <a:srgbClr val="990000"/>
                </a:solidFill>
              </a:rPr>
              <a:t>Wisdom</a:t>
            </a:r>
          </a:p>
          <a:p>
            <a:pPr lvl="1"/>
            <a:r>
              <a:rPr lang="en-US" sz="2200" dirty="0"/>
              <a:t>No matter how much lipstick you put on a pig, it is still a pig</a:t>
            </a:r>
            <a:r>
              <a:rPr lang="en-US" sz="2200" dirty="0" smtClean="0"/>
              <a:t>.</a:t>
            </a:r>
          </a:p>
          <a:p>
            <a:r>
              <a:rPr lang="en-US" sz="2400" u="sng" dirty="0" smtClean="0">
                <a:solidFill>
                  <a:srgbClr val="990000"/>
                </a:solidFill>
              </a:rPr>
              <a:t>Humility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Acts </a:t>
            </a:r>
            <a:r>
              <a:rPr lang="en-US" sz="2200" dirty="0">
                <a:solidFill>
                  <a:srgbClr val="000000"/>
                </a:solidFill>
              </a:rPr>
              <a:t>17:11; 2 </a:t>
            </a:r>
            <a:r>
              <a:rPr lang="en-US" sz="2200" dirty="0" smtClean="0">
                <a:solidFill>
                  <a:srgbClr val="000000"/>
                </a:solidFill>
              </a:rPr>
              <a:t>Cor</a:t>
            </a:r>
            <a:r>
              <a:rPr lang="en-US" sz="2200" dirty="0">
                <a:solidFill>
                  <a:srgbClr val="000000"/>
                </a:solidFill>
              </a:rPr>
              <a:t>. 13:5; Ezra 7:</a:t>
            </a:r>
            <a:r>
              <a:rPr lang="en-US" sz="2200" dirty="0" smtClean="0">
                <a:solidFill>
                  <a:srgbClr val="000000"/>
                </a:solidFill>
              </a:rPr>
              <a:t>10</a:t>
            </a:r>
            <a:endParaRPr lang="en-US" sz="2200" dirty="0">
              <a:solidFill>
                <a:srgbClr val="000000"/>
              </a:solidFill>
            </a:endParaRPr>
          </a:p>
          <a:p>
            <a:pPr lvl="1"/>
            <a:r>
              <a:rPr lang="en-US" sz="2200" dirty="0" smtClean="0"/>
              <a:t>James </a:t>
            </a:r>
            <a:r>
              <a:rPr lang="en-US" sz="2200" dirty="0"/>
              <a:t>1:21-25; Luke 6:46; </a:t>
            </a:r>
            <a:r>
              <a:rPr lang="en-US" sz="2200" dirty="0" smtClean="0"/>
              <a:t>Jn. </a:t>
            </a:r>
            <a:r>
              <a:rPr lang="en-US" sz="2200" dirty="0"/>
              <a:t>15:</a:t>
            </a:r>
            <a:r>
              <a:rPr lang="en-US" sz="2200" dirty="0" smtClean="0"/>
              <a:t>14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764" y="4677827"/>
            <a:ext cx="2475395" cy="1158985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Preliminary Precautions</a:t>
            </a:r>
            <a:endParaRPr lang="en-US" sz="3400" dirty="0"/>
          </a:p>
        </p:txBody>
      </p:sp>
      <p:pic>
        <p:nvPicPr>
          <p:cNvPr id="9" name="Picture 8" descr="exclamation-mark-24144_6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7" y="925701"/>
            <a:ext cx="3108540" cy="27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6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God’s Role in Salvation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163" y="1908550"/>
            <a:ext cx="8574087" cy="4601828"/>
          </a:xfrm>
        </p:spPr>
        <p:txBody>
          <a:bodyPr>
            <a:noAutofit/>
          </a:bodyPr>
          <a:lstStyle/>
          <a:p>
            <a:r>
              <a:rPr lang="en-US" sz="3000" u="sng" dirty="0" smtClean="0">
                <a:solidFill>
                  <a:srgbClr val="990000"/>
                </a:solidFill>
              </a:rPr>
              <a:t>Divine Initiative</a:t>
            </a:r>
          </a:p>
          <a:p>
            <a:pPr lvl="1"/>
            <a:r>
              <a:rPr lang="en-US" sz="2600" dirty="0" smtClean="0"/>
              <a:t>The Father – “</a:t>
            </a:r>
            <a:r>
              <a:rPr lang="en-US" sz="2600" i="1" dirty="0" smtClean="0"/>
              <a:t>But </a:t>
            </a:r>
            <a:r>
              <a:rPr lang="en-US" sz="2600" i="1" dirty="0"/>
              <a:t>when the kindness of God our Savior and His love for mankind appeared, </a:t>
            </a:r>
            <a:r>
              <a:rPr lang="en-US" sz="2600" i="1" dirty="0" smtClean="0"/>
              <a:t>He </a:t>
            </a:r>
            <a:r>
              <a:rPr lang="en-US" sz="2600" i="1" dirty="0"/>
              <a:t>saved </a:t>
            </a:r>
            <a:r>
              <a:rPr lang="en-US" sz="2600" i="1" dirty="0" smtClean="0"/>
              <a:t>us…</a:t>
            </a:r>
            <a:r>
              <a:rPr lang="en-US" sz="2600" i="1" dirty="0" smtClean="0">
                <a:solidFill>
                  <a:schemeClr val="tx1"/>
                </a:solidFill>
              </a:rPr>
              <a:t>”</a:t>
            </a:r>
            <a:r>
              <a:rPr lang="en-US" sz="2600" i="1" dirty="0" smtClean="0">
                <a:solidFill>
                  <a:srgbClr val="990000"/>
                </a:solidFill>
              </a:rPr>
              <a:t> </a:t>
            </a:r>
            <a:r>
              <a:rPr lang="en-US" sz="2600" dirty="0" smtClean="0">
                <a:solidFill>
                  <a:srgbClr val="990000"/>
                </a:solidFill>
              </a:rPr>
              <a:t>(Titus 3:4-5)</a:t>
            </a:r>
            <a:endParaRPr lang="en-US" sz="2600" i="1" dirty="0" smtClean="0">
              <a:solidFill>
                <a:srgbClr val="990000"/>
              </a:solidFill>
            </a:endParaRPr>
          </a:p>
          <a:p>
            <a:pPr lvl="1"/>
            <a:r>
              <a:rPr lang="en-US" sz="2600" dirty="0" smtClean="0"/>
              <a:t>The Son – </a:t>
            </a:r>
            <a:r>
              <a:rPr lang="en-US" sz="2600" i="1" dirty="0" smtClean="0"/>
              <a:t>“…having </a:t>
            </a:r>
            <a:r>
              <a:rPr lang="en-US" sz="2600" i="1" dirty="0"/>
              <a:t>been made perfect, He became to all those who obey Him the source of eternal </a:t>
            </a:r>
            <a:r>
              <a:rPr lang="en-US" sz="2600" i="1" dirty="0" smtClean="0"/>
              <a:t>salvation” </a:t>
            </a:r>
            <a:r>
              <a:rPr lang="en-US" sz="2600" dirty="0" smtClean="0">
                <a:solidFill>
                  <a:schemeClr val="accent1"/>
                </a:solidFill>
              </a:rPr>
              <a:t>(Hebrews 5:8-9)</a:t>
            </a:r>
            <a:endParaRPr lang="en-US" sz="2600" i="1" dirty="0" smtClean="0">
              <a:solidFill>
                <a:schemeClr val="accent1"/>
              </a:solidFill>
            </a:endParaRPr>
          </a:p>
          <a:p>
            <a:pPr lvl="1"/>
            <a:r>
              <a:rPr lang="en-US" sz="2600" dirty="0" smtClean="0"/>
              <a:t>The Holy Spirit – </a:t>
            </a:r>
            <a:r>
              <a:rPr lang="en-US" sz="2600" i="1" dirty="0" smtClean="0"/>
              <a:t>“Such </a:t>
            </a:r>
            <a:r>
              <a:rPr lang="en-US" sz="2600" i="1" dirty="0"/>
              <a:t>were some of you; but you were washed, but you were sanctified, but you were </a:t>
            </a:r>
            <a:r>
              <a:rPr lang="en-US" sz="2600" i="1" dirty="0" smtClean="0"/>
              <a:t>justified…in </a:t>
            </a:r>
            <a:r>
              <a:rPr lang="en-US" sz="2600" i="1" dirty="0"/>
              <a:t>the Spirit of our God</a:t>
            </a:r>
            <a:r>
              <a:rPr lang="en-US" sz="2600" i="1" dirty="0" smtClean="0"/>
              <a:t>.”</a:t>
            </a:r>
            <a:r>
              <a:rPr lang="en-US" sz="2600" i="1" dirty="0" smtClean="0">
                <a:solidFill>
                  <a:srgbClr val="990000"/>
                </a:solidFill>
              </a:rPr>
              <a:t> </a:t>
            </a:r>
            <a:r>
              <a:rPr lang="en-US" sz="2600" dirty="0" smtClean="0">
                <a:solidFill>
                  <a:srgbClr val="990000"/>
                </a:solidFill>
              </a:rPr>
              <a:t>(1 Corinthians 6:11)</a:t>
            </a:r>
            <a:endParaRPr lang="en-US" sz="2600" i="1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9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God’s Role in Salvation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164" y="1784327"/>
            <a:ext cx="8574085" cy="4261462"/>
          </a:xfrm>
        </p:spPr>
        <p:txBody>
          <a:bodyPr>
            <a:normAutofit/>
          </a:bodyPr>
          <a:lstStyle/>
          <a:p>
            <a:r>
              <a:rPr lang="en-US" sz="3000" u="sng" dirty="0" smtClean="0">
                <a:solidFill>
                  <a:srgbClr val="990000"/>
                </a:solidFill>
              </a:rPr>
              <a:t>Divine Character</a:t>
            </a:r>
          </a:p>
          <a:p>
            <a:pPr lvl="1"/>
            <a:r>
              <a:rPr lang="en-US" sz="2600" dirty="0" smtClean="0"/>
              <a:t>Grace and Mercy – </a:t>
            </a:r>
            <a:r>
              <a:rPr lang="en-US" sz="2600" i="1" dirty="0" smtClean="0"/>
              <a:t>“</a:t>
            </a:r>
            <a:r>
              <a:rPr lang="en-US" sz="2800" i="1" dirty="0"/>
              <a:t>For the grace of God has appeared, bringing salvation to </a:t>
            </a:r>
            <a:r>
              <a:rPr lang="en-US" sz="2800" i="1" dirty="0" smtClean="0"/>
              <a:t>all…” </a:t>
            </a:r>
            <a:r>
              <a:rPr lang="en-US" sz="2800" dirty="0" smtClean="0">
                <a:solidFill>
                  <a:srgbClr val="990000"/>
                </a:solidFill>
              </a:rPr>
              <a:t>(Titus 2:11)</a:t>
            </a:r>
            <a:endParaRPr lang="en-US" sz="2600" i="1" dirty="0" smtClean="0">
              <a:solidFill>
                <a:srgbClr val="990000"/>
              </a:solidFill>
            </a:endParaRPr>
          </a:p>
          <a:p>
            <a:pPr lvl="1"/>
            <a:r>
              <a:rPr lang="en-US" sz="2600" dirty="0" smtClean="0"/>
              <a:t>Love – </a:t>
            </a:r>
            <a:r>
              <a:rPr lang="en-US" sz="2800" i="1" dirty="0"/>
              <a:t>“For God so loved the world, that He gave His only begotten Son, that whoever believes in Him shall not perish, but have eternal life</a:t>
            </a:r>
            <a:r>
              <a:rPr lang="en-US" sz="2800" i="1" dirty="0" smtClean="0"/>
              <a:t>.” </a:t>
            </a:r>
            <a:r>
              <a:rPr lang="en-US" sz="2800" dirty="0" smtClean="0">
                <a:solidFill>
                  <a:srgbClr val="990000"/>
                </a:solidFill>
              </a:rPr>
              <a:t>(John 3:16)</a:t>
            </a:r>
            <a:endParaRPr lang="en-US" sz="2600" dirty="0" smtClean="0">
              <a:solidFill>
                <a:srgbClr val="990000"/>
              </a:solidFill>
            </a:endParaRPr>
          </a:p>
        </p:txBody>
      </p:sp>
      <p:pic>
        <p:nvPicPr>
          <p:cNvPr id="6" name="Picture 5" descr="101411_attr_mercifu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42127"/>
            <a:ext cx="9144001" cy="214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53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God’s Role in Salvation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1441" y="1779950"/>
            <a:ext cx="3986809" cy="4955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990000"/>
                </a:solidFill>
              </a:rPr>
              <a:t>Founded &amp; Rooted In…</a:t>
            </a:r>
          </a:p>
          <a:p>
            <a:pPr lvl="1"/>
            <a:r>
              <a:rPr lang="en-US" sz="2800" dirty="0" smtClean="0"/>
              <a:t>Hope</a:t>
            </a:r>
          </a:p>
          <a:p>
            <a:pPr lvl="1"/>
            <a:r>
              <a:rPr lang="en-US" sz="2800" dirty="0" smtClean="0"/>
              <a:t>The Cross</a:t>
            </a:r>
          </a:p>
          <a:p>
            <a:pPr lvl="2"/>
            <a:r>
              <a:rPr lang="en-US" sz="2600" dirty="0" smtClean="0">
                <a:solidFill>
                  <a:srgbClr val="990000"/>
                </a:solidFill>
              </a:rPr>
              <a:t>Blood</a:t>
            </a:r>
          </a:p>
          <a:p>
            <a:pPr lvl="2"/>
            <a:r>
              <a:rPr lang="en-US" sz="2600" dirty="0" smtClean="0">
                <a:solidFill>
                  <a:srgbClr val="990000"/>
                </a:solidFill>
              </a:rPr>
              <a:t>Sacrifice</a:t>
            </a:r>
          </a:p>
          <a:p>
            <a:pPr lvl="1"/>
            <a:r>
              <a:rPr lang="en-US" sz="2800" dirty="0"/>
              <a:t>The Name of Christ</a:t>
            </a:r>
          </a:p>
          <a:p>
            <a:pPr lvl="1"/>
            <a:r>
              <a:rPr lang="en-US" sz="2800" dirty="0"/>
              <a:t>The </a:t>
            </a:r>
            <a:r>
              <a:rPr lang="en-US" sz="2800" dirty="0" smtClean="0"/>
              <a:t>Gospel</a:t>
            </a:r>
          </a:p>
          <a:p>
            <a:pPr lvl="2"/>
            <a:r>
              <a:rPr lang="en-US" sz="2600" dirty="0" smtClean="0">
                <a:solidFill>
                  <a:srgbClr val="990000"/>
                </a:solidFill>
              </a:rPr>
              <a:t>Truth</a:t>
            </a:r>
          </a:p>
          <a:p>
            <a:pPr lvl="2"/>
            <a:r>
              <a:rPr lang="en-US" sz="2600" dirty="0" smtClean="0">
                <a:solidFill>
                  <a:srgbClr val="990000"/>
                </a:solidFill>
              </a:rPr>
              <a:t>Messengers</a:t>
            </a:r>
            <a:endParaRPr lang="en-US" sz="2600" dirty="0">
              <a:solidFill>
                <a:srgbClr val="990000"/>
              </a:solidFill>
            </a:endParaRPr>
          </a:p>
        </p:txBody>
      </p:sp>
      <p:pic>
        <p:nvPicPr>
          <p:cNvPr id="5" name="Picture 4" descr="Near-The-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3" y="1779949"/>
            <a:ext cx="4686538" cy="495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2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Man’s Initial Role </a:t>
            </a:r>
            <a:r>
              <a:rPr lang="en-US" sz="4400" dirty="0"/>
              <a:t>in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2899155" cy="3992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Hear</a:t>
            </a:r>
          </a:p>
          <a:p>
            <a:pPr algn="ctr"/>
            <a:r>
              <a:rPr lang="en-US" sz="3200" dirty="0" smtClean="0">
                <a:solidFill>
                  <a:srgbClr val="990000"/>
                </a:solidFill>
              </a:rPr>
              <a:t>Believe</a:t>
            </a:r>
          </a:p>
          <a:p>
            <a:pPr algn="ctr"/>
            <a:r>
              <a:rPr lang="en-US" sz="3200" dirty="0" smtClean="0"/>
              <a:t>Repent</a:t>
            </a:r>
          </a:p>
          <a:p>
            <a:pPr algn="ctr"/>
            <a:r>
              <a:rPr lang="en-US" sz="3200" dirty="0" smtClean="0">
                <a:solidFill>
                  <a:srgbClr val="990000"/>
                </a:solidFill>
              </a:rPr>
              <a:t>Confess</a:t>
            </a:r>
          </a:p>
          <a:p>
            <a:pPr algn="ctr"/>
            <a:r>
              <a:rPr lang="en-US" sz="3200" dirty="0" smtClean="0"/>
              <a:t>Immersion</a:t>
            </a:r>
          </a:p>
        </p:txBody>
      </p:sp>
      <p:pic>
        <p:nvPicPr>
          <p:cNvPr id="4" name="Picture 3" descr="12_identified-bapti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785" y="1935377"/>
            <a:ext cx="5080000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Man’s Further Role </a:t>
            </a:r>
            <a:r>
              <a:rPr lang="en-US" sz="4400" dirty="0"/>
              <a:t>in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585753"/>
          </a:xfrm>
        </p:spPr>
        <p:txBody>
          <a:bodyPr>
            <a:no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sz="2800" u="sng" dirty="0">
                <a:solidFill>
                  <a:schemeClr val="accent1"/>
                </a:solidFill>
              </a:rPr>
              <a:t>Faith is </a:t>
            </a:r>
            <a:r>
              <a:rPr lang="en-US" sz="2800" u="sng" dirty="0" smtClean="0">
                <a:solidFill>
                  <a:schemeClr val="accent1"/>
                </a:solidFill>
              </a:rPr>
              <a:t>Perfected </a:t>
            </a:r>
            <a:r>
              <a:rPr lang="en-US" sz="2800" u="sng" dirty="0">
                <a:solidFill>
                  <a:schemeClr val="accent1"/>
                </a:solidFill>
              </a:rPr>
              <a:t>in A</a:t>
            </a:r>
            <a:r>
              <a:rPr lang="en-US" sz="2800" u="sng" dirty="0" smtClean="0">
                <a:solidFill>
                  <a:schemeClr val="accent1"/>
                </a:solidFill>
              </a:rPr>
              <a:t>ction</a:t>
            </a:r>
          </a:p>
          <a:p>
            <a:pPr marL="800100" lvl="2" indent="-454025">
              <a:spcBef>
                <a:spcPts val="2000"/>
              </a:spcBef>
            </a:pPr>
            <a:r>
              <a:rPr lang="en-US" sz="2800" i="1" dirty="0"/>
              <a:t>“</a:t>
            </a:r>
            <a:r>
              <a:rPr lang="en-US" sz="2800" i="1" dirty="0" smtClean="0"/>
              <a:t>…faith </a:t>
            </a:r>
            <a:r>
              <a:rPr lang="en-US" sz="2800" i="1" dirty="0"/>
              <a:t>without works is </a:t>
            </a:r>
            <a:r>
              <a:rPr lang="en-US" sz="2800" i="1" u="sng" dirty="0" smtClean="0"/>
              <a:t>useless</a:t>
            </a:r>
            <a:r>
              <a:rPr lang="en-US" sz="2800" i="1" dirty="0" smtClean="0"/>
              <a:t>...as </a:t>
            </a:r>
            <a:r>
              <a:rPr lang="en-US" sz="2800" i="1" dirty="0"/>
              <a:t>a result of the works, faith was </a:t>
            </a:r>
            <a:r>
              <a:rPr lang="en-US" sz="2800" i="1" u="sng" dirty="0"/>
              <a:t>perfected</a:t>
            </a:r>
            <a:r>
              <a:rPr lang="en-US" sz="2800" i="1" dirty="0"/>
              <a:t>…You see that a man is justified by works and </a:t>
            </a:r>
            <a:r>
              <a:rPr lang="en-US" sz="2800" i="1" u="sng" dirty="0"/>
              <a:t>not by faith alone</a:t>
            </a:r>
            <a:r>
              <a:rPr lang="en-US" sz="2800" i="1" dirty="0"/>
              <a:t>…” </a:t>
            </a:r>
            <a:r>
              <a:rPr lang="en-US" sz="2800" dirty="0">
                <a:solidFill>
                  <a:srgbClr val="990000"/>
                </a:solidFill>
              </a:rPr>
              <a:t>(James 2:18-26</a:t>
            </a:r>
            <a:r>
              <a:rPr lang="en-US" sz="2800" dirty="0" smtClean="0">
                <a:solidFill>
                  <a:srgbClr val="990000"/>
                </a:solidFill>
              </a:rPr>
              <a:t>)</a:t>
            </a:r>
            <a:endParaRPr lang="en-US" sz="2800" dirty="0">
              <a:solidFill>
                <a:srgbClr val="990000"/>
              </a:solidFill>
            </a:endParaRPr>
          </a:p>
          <a:p>
            <a:r>
              <a:rPr lang="en-US" sz="2800" u="sng" dirty="0" smtClean="0">
                <a:solidFill>
                  <a:srgbClr val="990000"/>
                </a:solidFill>
              </a:rPr>
              <a:t>Spiritual Endurance</a:t>
            </a:r>
          </a:p>
          <a:p>
            <a:pPr lvl="1">
              <a:buClr>
                <a:schemeClr val="bg1">
                  <a:lumMod val="65000"/>
                </a:schemeClr>
              </a:buClr>
            </a:pPr>
            <a:r>
              <a:rPr lang="en-US" sz="2600" i="1" dirty="0" smtClean="0"/>
              <a:t>“</a:t>
            </a:r>
            <a:r>
              <a:rPr lang="en-US" sz="2600" i="1" dirty="0"/>
              <a:t>You will be hated by all because of My name, but it is the one who has endured to the end who will be saved.” </a:t>
            </a:r>
            <a:r>
              <a:rPr lang="en-US" sz="2600" dirty="0">
                <a:solidFill>
                  <a:srgbClr val="990000"/>
                </a:solidFill>
              </a:rPr>
              <a:t>(Matt. 10:22</a:t>
            </a:r>
            <a:r>
              <a:rPr lang="en-US" sz="2600" dirty="0" smtClean="0">
                <a:solidFill>
                  <a:srgbClr val="990000"/>
                </a:solidFill>
              </a:rPr>
              <a:t>)</a:t>
            </a:r>
            <a:endParaRPr lang="en-US" sz="2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4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Sinner’s Prayer…Is A LIE!</a:t>
            </a:r>
            <a:endParaRPr lang="en-US" dirty="0"/>
          </a:p>
        </p:txBody>
      </p:sp>
      <p:pic>
        <p:nvPicPr>
          <p:cNvPr id="7" name="Picture 6" descr="hq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890" y="2182853"/>
            <a:ext cx="6096000" cy="4572000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1157570" y="2182853"/>
            <a:ext cx="6800725" cy="4572000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2001</TotalTime>
  <Words>408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Spectrum</vt:lpstr>
      <vt:lpstr>The Sinner’s Prayer</vt:lpstr>
      <vt:lpstr>Preliminary Precautions</vt:lpstr>
      <vt:lpstr>God’s Role in Salvation</vt:lpstr>
      <vt:lpstr>God’s Role in Salvation</vt:lpstr>
      <vt:lpstr>God’s Role in Salvation</vt:lpstr>
      <vt:lpstr>Man’s Initial Role in Salvation</vt:lpstr>
      <vt:lpstr>Man’s Further Role in Salvation</vt:lpstr>
      <vt:lpstr>The Sinner’s Prayer…Is A LIE!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Sinner’s Prayer</dc:title>
  <dc:creator>Eric Parker</dc:creator>
  <cp:lastModifiedBy>Eric Parker</cp:lastModifiedBy>
  <cp:revision>13</cp:revision>
  <dcterms:created xsi:type="dcterms:W3CDTF">2015-04-17T15:38:21Z</dcterms:created>
  <dcterms:modified xsi:type="dcterms:W3CDTF">2015-04-19T00:59:32Z</dcterms:modified>
</cp:coreProperties>
</file>