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58" r:id="rId4"/>
    <p:sldId id="259" r:id="rId5"/>
    <p:sldId id="261" r:id="rId6"/>
    <p:sldId id="262"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9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5/3/15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5/3/15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5/3/15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5/3/15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5/3/15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5/3/15</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600" b="1" dirty="0" smtClean="0"/>
              <a:t>A Strong Husband</a:t>
            </a:r>
            <a:endParaRPr lang="en-US" sz="6600" b="1" dirty="0"/>
          </a:p>
        </p:txBody>
      </p:sp>
    </p:spTree>
    <p:extLst>
      <p:ext uri="{BB962C8B-B14F-4D97-AF65-F5344CB8AC3E}">
        <p14:creationId xmlns:p14="http://schemas.microsoft.com/office/powerpoint/2010/main" val="2631679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smtClean="0"/>
              <a:t>Marriage and Family</a:t>
            </a:r>
            <a:endParaRPr lang="en-US" sz="4000" b="1" u="sng" dirty="0"/>
          </a:p>
        </p:txBody>
      </p:sp>
      <p:sp>
        <p:nvSpPr>
          <p:cNvPr id="3" name="Content Placeholder 2"/>
          <p:cNvSpPr>
            <a:spLocks noGrp="1"/>
          </p:cNvSpPr>
          <p:nvPr>
            <p:ph sz="quarter" idx="13"/>
          </p:nvPr>
        </p:nvSpPr>
        <p:spPr/>
        <p:txBody>
          <a:bodyPr/>
          <a:lstStyle/>
          <a:p>
            <a:r>
              <a:rPr lang="en-US" sz="2800" i="1" dirty="0" smtClean="0"/>
              <a:t>Then…</a:t>
            </a:r>
          </a:p>
          <a:p>
            <a:pPr lvl="1"/>
            <a:r>
              <a:rPr lang="en-US" sz="2800" dirty="0">
                <a:solidFill>
                  <a:srgbClr val="3366FF"/>
                </a:solidFill>
              </a:rPr>
              <a:t>The Backbone of Society</a:t>
            </a:r>
          </a:p>
          <a:p>
            <a:pPr lvl="1"/>
            <a:r>
              <a:rPr lang="en-US" sz="2800" dirty="0">
                <a:solidFill>
                  <a:srgbClr val="3366FF"/>
                </a:solidFill>
              </a:rPr>
              <a:t>The Nucleus of </a:t>
            </a:r>
            <a:r>
              <a:rPr lang="en-US" sz="2800" dirty="0" smtClean="0">
                <a:solidFill>
                  <a:srgbClr val="3366FF"/>
                </a:solidFill>
              </a:rPr>
              <a:t>Civilization</a:t>
            </a:r>
          </a:p>
          <a:p>
            <a:r>
              <a:rPr lang="en-US" sz="2800" i="1" dirty="0" smtClean="0"/>
              <a:t>Now…</a:t>
            </a:r>
          </a:p>
          <a:p>
            <a:pPr lvl="1"/>
            <a:r>
              <a:rPr lang="en-US" sz="2800" dirty="0" smtClean="0">
                <a:solidFill>
                  <a:srgbClr val="3366FF"/>
                </a:solidFill>
              </a:rPr>
              <a:t>Paralyzed</a:t>
            </a:r>
          </a:p>
          <a:p>
            <a:pPr lvl="1"/>
            <a:r>
              <a:rPr lang="en-US" sz="2800" dirty="0" smtClean="0">
                <a:solidFill>
                  <a:srgbClr val="3366FF"/>
                </a:solidFill>
              </a:rPr>
              <a:t>Frankenstein’s Monster</a:t>
            </a:r>
          </a:p>
          <a:p>
            <a:pPr lvl="1"/>
            <a:endParaRPr lang="en-US" dirty="0"/>
          </a:p>
        </p:txBody>
      </p:sp>
      <p:pic>
        <p:nvPicPr>
          <p:cNvPr id="4" name="Picture 3" descr="Sp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763" y="1669143"/>
            <a:ext cx="1280524" cy="4045857"/>
          </a:xfrm>
          <a:prstGeom prst="rect">
            <a:avLst/>
          </a:prstGeom>
        </p:spPr>
      </p:pic>
      <p:pic>
        <p:nvPicPr>
          <p:cNvPr id="5" name="Picture 4"/>
          <p:cNvPicPr>
            <a:picLocks noChangeAspect="1"/>
          </p:cNvPicPr>
          <p:nvPr/>
        </p:nvPicPr>
        <p:blipFill>
          <a:blip r:embed="rId3"/>
          <a:stretch>
            <a:fillRect/>
          </a:stretch>
        </p:blipFill>
        <p:spPr>
          <a:xfrm>
            <a:off x="7029928" y="1600200"/>
            <a:ext cx="1302344" cy="4114800"/>
          </a:xfrm>
          <a:prstGeom prst="rect">
            <a:avLst/>
          </a:prstGeom>
        </p:spPr>
      </p:pic>
    </p:spTree>
    <p:extLst>
      <p:ext uri="{BB962C8B-B14F-4D97-AF65-F5344CB8AC3E}">
        <p14:creationId xmlns:p14="http://schemas.microsoft.com/office/powerpoint/2010/main" val="3434525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7" y="75067"/>
            <a:ext cx="6368143" cy="1143000"/>
          </a:xfrm>
        </p:spPr>
        <p:txBody>
          <a:bodyPr/>
          <a:lstStyle/>
          <a:p>
            <a:pPr algn="ctr"/>
            <a:r>
              <a:rPr lang="en-US" b="1" u="sng" dirty="0"/>
              <a:t>The Problem: </a:t>
            </a:r>
            <a:r>
              <a:rPr lang="en-US" b="1" u="sng" dirty="0" smtClean="0"/>
              <a:t/>
            </a:r>
            <a:br>
              <a:rPr lang="en-US" b="1" u="sng" dirty="0" smtClean="0"/>
            </a:br>
            <a:r>
              <a:rPr lang="en-US" b="1" u="sng" dirty="0" smtClean="0"/>
              <a:t>Men </a:t>
            </a:r>
            <a:r>
              <a:rPr lang="en-US" b="1" u="sng" dirty="0"/>
              <a:t>who do not imitate </a:t>
            </a:r>
            <a:r>
              <a:rPr lang="en-US" b="1" u="sng" dirty="0" smtClean="0"/>
              <a:t>Christ</a:t>
            </a:r>
            <a:endParaRPr lang="en-US" u="sng" dirty="0"/>
          </a:p>
        </p:txBody>
      </p:sp>
      <p:sp>
        <p:nvSpPr>
          <p:cNvPr id="3" name="Content Placeholder 2"/>
          <p:cNvSpPr>
            <a:spLocks noGrp="1"/>
          </p:cNvSpPr>
          <p:nvPr>
            <p:ph sz="quarter" idx="13"/>
          </p:nvPr>
        </p:nvSpPr>
        <p:spPr>
          <a:xfrm>
            <a:off x="127000" y="1378857"/>
            <a:ext cx="6295570" cy="4717143"/>
          </a:xfrm>
        </p:spPr>
        <p:txBody>
          <a:bodyPr>
            <a:normAutofit fontScale="92500" lnSpcReduction="10000"/>
          </a:bodyPr>
          <a:lstStyle/>
          <a:p>
            <a:pPr marL="0" indent="0" algn="ctr">
              <a:buNone/>
            </a:pPr>
            <a:r>
              <a:rPr lang="en-US" sz="2800" i="1" dirty="0">
                <a:solidFill>
                  <a:srgbClr val="3366FF"/>
                </a:solidFill>
              </a:rPr>
              <a:t>“When a man understands and </a:t>
            </a:r>
            <a:r>
              <a:rPr lang="en-US" sz="2800" i="1" dirty="0" smtClean="0">
                <a:solidFill>
                  <a:srgbClr val="3366FF"/>
                </a:solidFill>
              </a:rPr>
              <a:t>appreciates </a:t>
            </a:r>
            <a:r>
              <a:rPr lang="en-US" sz="2800" i="1" dirty="0">
                <a:solidFill>
                  <a:srgbClr val="3366FF"/>
                </a:solidFill>
              </a:rPr>
              <a:t>what Christ did for the church, it </a:t>
            </a:r>
            <a:r>
              <a:rPr lang="en-US" sz="2800" i="1" dirty="0" smtClean="0">
                <a:solidFill>
                  <a:srgbClr val="3366FF"/>
                </a:solidFill>
              </a:rPr>
              <a:t>becomes </a:t>
            </a:r>
            <a:r>
              <a:rPr lang="en-US" sz="2800" i="1" dirty="0">
                <a:solidFill>
                  <a:srgbClr val="3366FF"/>
                </a:solidFill>
              </a:rPr>
              <a:t>easier and easier to follow </a:t>
            </a:r>
            <a:r>
              <a:rPr lang="en-US" sz="2800" i="1" dirty="0" smtClean="0">
                <a:solidFill>
                  <a:srgbClr val="3366FF"/>
                </a:solidFill>
              </a:rPr>
              <a:t>that </a:t>
            </a:r>
            <a:r>
              <a:rPr lang="en-US" sz="2800" i="1" dirty="0">
                <a:solidFill>
                  <a:srgbClr val="3366FF"/>
                </a:solidFill>
              </a:rPr>
              <a:t>example in his own marriage.” </a:t>
            </a:r>
            <a:endParaRPr lang="en-US" sz="2800" i="1" dirty="0" smtClean="0">
              <a:solidFill>
                <a:srgbClr val="3366FF"/>
              </a:solidFill>
            </a:endParaRPr>
          </a:p>
          <a:p>
            <a:r>
              <a:rPr lang="en-US" sz="2800" dirty="0"/>
              <a:t>C</a:t>
            </a:r>
            <a:r>
              <a:rPr lang="en-US" sz="2800" dirty="0" smtClean="0"/>
              <a:t>omparison </a:t>
            </a:r>
            <a:r>
              <a:rPr lang="en-US" sz="2800" dirty="0"/>
              <a:t>is made frequently in the </a:t>
            </a:r>
            <a:r>
              <a:rPr lang="en-US" sz="2800" dirty="0" smtClean="0"/>
              <a:t>OT</a:t>
            </a:r>
          </a:p>
          <a:p>
            <a:pPr lvl="1"/>
            <a:r>
              <a:rPr lang="en-US" sz="2600" dirty="0">
                <a:solidFill>
                  <a:srgbClr val="3366FF"/>
                </a:solidFill>
              </a:rPr>
              <a:t>Ezek. 16:8-14; </a:t>
            </a:r>
            <a:r>
              <a:rPr lang="en-US" sz="2600" dirty="0" smtClean="0">
                <a:solidFill>
                  <a:srgbClr val="3366FF"/>
                </a:solidFill>
              </a:rPr>
              <a:t>et al.</a:t>
            </a:r>
            <a:endParaRPr lang="en-US" sz="2600" dirty="0">
              <a:solidFill>
                <a:srgbClr val="3366FF"/>
              </a:solidFill>
            </a:endParaRPr>
          </a:p>
          <a:p>
            <a:pPr lvl="1"/>
            <a:r>
              <a:rPr lang="en-US" sz="2600" dirty="0">
                <a:solidFill>
                  <a:srgbClr val="3366FF"/>
                </a:solidFill>
              </a:rPr>
              <a:t>Song of Solomon; </a:t>
            </a:r>
            <a:r>
              <a:rPr lang="en-US" sz="2600" dirty="0" smtClean="0">
                <a:solidFill>
                  <a:srgbClr val="3366FF"/>
                </a:solidFill>
              </a:rPr>
              <a:t>Proverbs</a:t>
            </a:r>
          </a:p>
          <a:p>
            <a:r>
              <a:rPr lang="en-US" sz="2800" dirty="0"/>
              <a:t>C</a:t>
            </a:r>
            <a:r>
              <a:rPr lang="en-US" sz="2800" dirty="0" smtClean="0"/>
              <a:t>omparison </a:t>
            </a:r>
            <a:r>
              <a:rPr lang="en-US" sz="2800" dirty="0"/>
              <a:t>is made frequently in the </a:t>
            </a:r>
            <a:r>
              <a:rPr lang="en-US" sz="2800" dirty="0" smtClean="0"/>
              <a:t>NT</a:t>
            </a:r>
          </a:p>
          <a:p>
            <a:pPr lvl="1"/>
            <a:r>
              <a:rPr lang="en-US" sz="2600" dirty="0" smtClean="0">
                <a:solidFill>
                  <a:srgbClr val="3366FF"/>
                </a:solidFill>
              </a:rPr>
              <a:t>Christ = The Groom </a:t>
            </a:r>
            <a:r>
              <a:rPr lang="en-US" sz="2600" dirty="0">
                <a:solidFill>
                  <a:srgbClr val="3366FF"/>
                </a:solidFill>
              </a:rPr>
              <a:t>(Jn. 3:29; </a:t>
            </a:r>
            <a:r>
              <a:rPr lang="en-US" sz="2600" dirty="0" smtClean="0">
                <a:solidFill>
                  <a:srgbClr val="3366FF"/>
                </a:solidFill>
              </a:rPr>
              <a:t>et al.)</a:t>
            </a:r>
            <a:endParaRPr lang="en-US" sz="2600" dirty="0">
              <a:solidFill>
                <a:srgbClr val="3366FF"/>
              </a:solidFill>
            </a:endParaRPr>
          </a:p>
          <a:p>
            <a:pPr lvl="1"/>
            <a:r>
              <a:rPr lang="en-US" sz="2600" dirty="0">
                <a:solidFill>
                  <a:srgbClr val="3366FF"/>
                </a:solidFill>
              </a:rPr>
              <a:t>C</a:t>
            </a:r>
            <a:r>
              <a:rPr lang="en-US" sz="2600" dirty="0" smtClean="0">
                <a:solidFill>
                  <a:srgbClr val="3366FF"/>
                </a:solidFill>
              </a:rPr>
              <a:t>hurch = The Bride (2Cor. 11:2; Rev.) </a:t>
            </a:r>
            <a:endParaRPr lang="en-US" sz="2600" dirty="0">
              <a:solidFill>
                <a:srgbClr val="3366FF"/>
              </a:solidFill>
            </a:endParaRPr>
          </a:p>
          <a:p>
            <a:pPr lvl="1"/>
            <a:endParaRPr lang="en-US" dirty="0" smtClean="0"/>
          </a:p>
          <a:p>
            <a:pPr lvl="1"/>
            <a:endParaRPr lang="en-US" dirty="0"/>
          </a:p>
        </p:txBody>
      </p:sp>
      <p:pic>
        <p:nvPicPr>
          <p:cNvPr id="7" name="Picture 6" descr="allure-bridals-m531-queen-anne-cap-sleeve-trumpet-dress-02.1281.jpg"/>
          <p:cNvPicPr>
            <a:picLocks noChangeAspect="1"/>
          </p:cNvPicPr>
          <p:nvPr/>
        </p:nvPicPr>
        <p:blipFill rotWithShape="1">
          <a:blip r:embed="rId2">
            <a:extLst>
              <a:ext uri="{28A0092B-C50C-407E-A947-70E740481C1C}">
                <a14:useLocalDpi xmlns:a14="http://schemas.microsoft.com/office/drawing/2010/main" val="0"/>
              </a:ext>
            </a:extLst>
          </a:blip>
          <a:srcRect l="9952" r="32135"/>
          <a:stretch/>
        </p:blipFill>
        <p:spPr>
          <a:xfrm>
            <a:off x="6422570" y="0"/>
            <a:ext cx="2721443" cy="6858000"/>
          </a:xfrm>
          <a:prstGeom prst="rect">
            <a:avLst/>
          </a:prstGeom>
        </p:spPr>
      </p:pic>
    </p:spTree>
    <p:extLst>
      <p:ext uri="{BB962C8B-B14F-4D97-AF65-F5344CB8AC3E}">
        <p14:creationId xmlns:p14="http://schemas.microsoft.com/office/powerpoint/2010/main" val="783491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31463"/>
            <a:ext cx="7924800" cy="728209"/>
          </a:xfrm>
        </p:spPr>
        <p:txBody>
          <a:bodyPr/>
          <a:lstStyle/>
          <a:p>
            <a:pPr algn="ctr"/>
            <a:r>
              <a:rPr lang="en-US" sz="4000" b="1" u="sng" dirty="0" smtClean="0"/>
              <a:t>Our Key Text</a:t>
            </a:r>
            <a:endParaRPr lang="en-US" sz="4000" b="1" u="sng" dirty="0"/>
          </a:p>
        </p:txBody>
      </p:sp>
      <p:sp>
        <p:nvSpPr>
          <p:cNvPr id="3" name="Content Placeholder 2"/>
          <p:cNvSpPr>
            <a:spLocks noGrp="1"/>
          </p:cNvSpPr>
          <p:nvPr>
            <p:ph sz="quarter" idx="13"/>
          </p:nvPr>
        </p:nvSpPr>
        <p:spPr>
          <a:xfrm>
            <a:off x="609600" y="399143"/>
            <a:ext cx="7924800" cy="5315857"/>
          </a:xfrm>
        </p:spPr>
        <p:txBody>
          <a:bodyPr>
            <a:noAutofit/>
          </a:bodyPr>
          <a:lstStyle/>
          <a:p>
            <a:pPr marL="0" indent="0" algn="ctr">
              <a:buNone/>
            </a:pPr>
            <a:r>
              <a:rPr lang="en-US" sz="2800" i="1" dirty="0">
                <a:solidFill>
                  <a:srgbClr val="3366FF"/>
                </a:solidFill>
              </a:rPr>
              <a:t>A</a:t>
            </a:r>
            <a:r>
              <a:rPr lang="en-US" sz="2800" i="1" dirty="0" smtClean="0">
                <a:solidFill>
                  <a:srgbClr val="3366FF"/>
                </a:solidFill>
              </a:rPr>
              <a:t>nd </a:t>
            </a:r>
            <a:r>
              <a:rPr lang="en-US" sz="2800" i="1" dirty="0">
                <a:solidFill>
                  <a:srgbClr val="3366FF"/>
                </a:solidFill>
              </a:rPr>
              <a:t>be subject to one another in the fear of </a:t>
            </a:r>
            <a:r>
              <a:rPr lang="en-US" sz="2800" i="1" dirty="0" smtClean="0">
                <a:solidFill>
                  <a:srgbClr val="3366FF"/>
                </a:solidFill>
              </a:rPr>
              <a:t>Christ. Wives</a:t>
            </a:r>
            <a:r>
              <a:rPr lang="en-US" sz="2800" i="1" dirty="0">
                <a:solidFill>
                  <a:srgbClr val="3366FF"/>
                </a:solidFill>
              </a:rPr>
              <a:t>, be subject to your own husbands, as to the Lord. For the husband is the head of the wife, as Christ also is the head of the church, He Himself being the Savior of the body. But as the church is subject to Christ, so also the wives ought to be to their husbands in </a:t>
            </a:r>
            <a:r>
              <a:rPr lang="en-US" sz="2800" i="1" dirty="0" smtClean="0">
                <a:solidFill>
                  <a:srgbClr val="3366FF"/>
                </a:solidFill>
              </a:rPr>
              <a:t>everything. Husbands</a:t>
            </a:r>
            <a:r>
              <a:rPr lang="en-US" sz="2800" i="1" dirty="0">
                <a:solidFill>
                  <a:srgbClr val="3366FF"/>
                </a:solidFill>
              </a:rPr>
              <a:t>, love your wives, just as Christ also loved the church and gave Himself up for her, so that He might sanctify her, having cleansed her by the washing of water with the word, that He might present to Himself the church in all her glory, having no spot or wrinkle or any such thing; but that she would be holy and </a:t>
            </a:r>
            <a:r>
              <a:rPr lang="en-US" sz="2800" i="1" dirty="0" smtClean="0">
                <a:solidFill>
                  <a:srgbClr val="3366FF"/>
                </a:solidFill>
              </a:rPr>
              <a:t>blameless… </a:t>
            </a:r>
            <a:endParaRPr lang="en-US" sz="2800" i="1" dirty="0">
              <a:solidFill>
                <a:srgbClr val="3366FF"/>
              </a:solidFill>
            </a:endParaRPr>
          </a:p>
        </p:txBody>
      </p:sp>
    </p:spTree>
    <p:extLst>
      <p:ext uri="{BB962C8B-B14F-4D97-AF65-F5344CB8AC3E}">
        <p14:creationId xmlns:p14="http://schemas.microsoft.com/office/powerpoint/2010/main" val="903540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85893"/>
            <a:ext cx="7924800" cy="728209"/>
          </a:xfrm>
        </p:spPr>
        <p:txBody>
          <a:bodyPr/>
          <a:lstStyle/>
          <a:p>
            <a:pPr algn="ctr"/>
            <a:r>
              <a:rPr lang="en-US" sz="4000" b="1" u="sng" dirty="0" smtClean="0"/>
              <a:t>Our Key Text</a:t>
            </a:r>
            <a:endParaRPr lang="en-US" sz="2400" b="1" u="sng" dirty="0"/>
          </a:p>
        </p:txBody>
      </p:sp>
      <p:sp>
        <p:nvSpPr>
          <p:cNvPr id="3" name="Content Placeholder 2"/>
          <p:cNvSpPr>
            <a:spLocks noGrp="1"/>
          </p:cNvSpPr>
          <p:nvPr>
            <p:ph sz="quarter" idx="13"/>
          </p:nvPr>
        </p:nvSpPr>
        <p:spPr>
          <a:xfrm>
            <a:off x="609600" y="616857"/>
            <a:ext cx="7924800" cy="5007429"/>
          </a:xfrm>
        </p:spPr>
        <p:txBody>
          <a:bodyPr>
            <a:noAutofit/>
          </a:bodyPr>
          <a:lstStyle/>
          <a:p>
            <a:pPr marL="0" indent="0" algn="ctr">
              <a:buNone/>
            </a:pPr>
            <a:r>
              <a:rPr lang="en-US" sz="2800" i="1" dirty="0" smtClean="0">
                <a:solidFill>
                  <a:srgbClr val="3366FF"/>
                </a:solidFill>
              </a:rPr>
              <a:t>…So </a:t>
            </a:r>
            <a:r>
              <a:rPr lang="en-US" sz="2800" i="1" dirty="0">
                <a:solidFill>
                  <a:srgbClr val="3366FF"/>
                </a:solidFill>
              </a:rPr>
              <a:t>husbands ought also to love their own wives as their own bodies. He who loves his own wife loves himself; for no one ever hated his own flesh, but nourishes and cherishes it, just as Christ also does the church, because we are members of His body. For this reason a man shall leave his father and mother and shall be joined to his wife, and the two shall become one flesh. This mystery is great; but I am speaking with reference to Christ and the church. Nevertheless, each individual among you also is to love his own wife even as himself, and the wife must see to it that she respects her husband.</a:t>
            </a:r>
          </a:p>
        </p:txBody>
      </p:sp>
    </p:spTree>
    <p:extLst>
      <p:ext uri="{BB962C8B-B14F-4D97-AF65-F5344CB8AC3E}">
        <p14:creationId xmlns:p14="http://schemas.microsoft.com/office/powerpoint/2010/main" val="119068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26000" y="1814285"/>
            <a:ext cx="3733800" cy="3900713"/>
          </a:xfrm>
        </p:spPr>
        <p:txBody>
          <a:bodyPr/>
          <a:lstStyle/>
          <a:p>
            <a:pPr algn="r"/>
            <a:r>
              <a:rPr lang="en-US" sz="3600" dirty="0" smtClean="0">
                <a:solidFill>
                  <a:srgbClr val="3366FF"/>
                </a:solidFill>
              </a:rPr>
              <a:t>Bickering</a:t>
            </a:r>
          </a:p>
          <a:p>
            <a:pPr algn="r"/>
            <a:r>
              <a:rPr lang="en-US" sz="3600" dirty="0" smtClean="0">
                <a:solidFill>
                  <a:srgbClr val="3366FF"/>
                </a:solidFill>
              </a:rPr>
              <a:t>Conflict</a:t>
            </a:r>
          </a:p>
          <a:p>
            <a:pPr algn="r"/>
            <a:r>
              <a:rPr lang="en-US" sz="3600" dirty="0" smtClean="0">
                <a:solidFill>
                  <a:srgbClr val="3366FF"/>
                </a:solidFill>
              </a:rPr>
              <a:t>Money</a:t>
            </a:r>
          </a:p>
          <a:p>
            <a:pPr algn="r"/>
            <a:r>
              <a:rPr lang="en-US" sz="3600" dirty="0" smtClean="0">
                <a:solidFill>
                  <a:srgbClr val="3366FF"/>
                </a:solidFill>
              </a:rPr>
              <a:t>Work</a:t>
            </a:r>
          </a:p>
          <a:p>
            <a:pPr algn="r"/>
            <a:r>
              <a:rPr lang="en-US" sz="3600" dirty="0" smtClean="0">
                <a:solidFill>
                  <a:srgbClr val="3366FF"/>
                </a:solidFill>
              </a:rPr>
              <a:t>Entertainment</a:t>
            </a:r>
          </a:p>
          <a:p>
            <a:endParaRPr lang="en-US" dirty="0"/>
          </a:p>
        </p:txBody>
      </p:sp>
      <p:sp>
        <p:nvSpPr>
          <p:cNvPr id="4" name="Title 3"/>
          <p:cNvSpPr>
            <a:spLocks noGrp="1"/>
          </p:cNvSpPr>
          <p:nvPr>
            <p:ph type="title"/>
          </p:nvPr>
        </p:nvSpPr>
        <p:spPr>
          <a:xfrm>
            <a:off x="609600" y="772318"/>
            <a:ext cx="7924800" cy="637495"/>
          </a:xfrm>
        </p:spPr>
        <p:txBody>
          <a:bodyPr/>
          <a:lstStyle/>
          <a:p>
            <a:pPr algn="ctr"/>
            <a:r>
              <a:rPr lang="en-US" sz="4000" u="sng" dirty="0" smtClean="0"/>
              <a:t>Things That Get In the way</a:t>
            </a:r>
            <a:endParaRPr lang="en-US" sz="4000" u="sng" dirty="0"/>
          </a:p>
        </p:txBody>
      </p:sp>
      <p:pic>
        <p:nvPicPr>
          <p:cNvPr id="7" name="Picture 6" descr="couple_bicke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44" y="1814285"/>
            <a:ext cx="4963525" cy="3506896"/>
          </a:xfrm>
          <a:prstGeom prst="rect">
            <a:avLst/>
          </a:prstGeom>
        </p:spPr>
      </p:pic>
      <p:pic>
        <p:nvPicPr>
          <p:cNvPr id="8" name="Picture 7" descr="Couple-and-Marital-Confli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36" y="1814284"/>
            <a:ext cx="5041189" cy="3688443"/>
          </a:xfrm>
          <a:prstGeom prst="rect">
            <a:avLst/>
          </a:prstGeom>
        </p:spPr>
      </p:pic>
      <p:pic>
        <p:nvPicPr>
          <p:cNvPr id="9" name="Picture 8" descr="fightmon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44" y="1814287"/>
            <a:ext cx="4894663" cy="3688441"/>
          </a:xfrm>
          <a:prstGeom prst="rect">
            <a:avLst/>
          </a:prstGeom>
        </p:spPr>
      </p:pic>
      <p:pic>
        <p:nvPicPr>
          <p:cNvPr id="10" name="Picture 9" descr="luggage-22901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44" y="1814284"/>
            <a:ext cx="4894663" cy="3688443"/>
          </a:xfrm>
          <a:prstGeom prst="rect">
            <a:avLst/>
          </a:prstGeom>
        </p:spPr>
      </p:pic>
      <p:pic>
        <p:nvPicPr>
          <p:cNvPr id="11" name="Picture 10" descr="man-535872_640.jpg"/>
          <p:cNvPicPr>
            <a:picLocks noChangeAspect="1"/>
          </p:cNvPicPr>
          <p:nvPr/>
        </p:nvPicPr>
        <p:blipFill rotWithShape="1">
          <a:blip r:embed="rId6">
            <a:extLst>
              <a:ext uri="{28A0092B-C50C-407E-A947-70E740481C1C}">
                <a14:useLocalDpi xmlns:a14="http://schemas.microsoft.com/office/drawing/2010/main" val="0"/>
              </a:ext>
            </a:extLst>
          </a:blip>
          <a:srcRect r="31146"/>
          <a:stretch/>
        </p:blipFill>
        <p:spPr>
          <a:xfrm>
            <a:off x="609600" y="1814285"/>
            <a:ext cx="4894663" cy="3688443"/>
          </a:xfrm>
          <a:prstGeom prst="rect">
            <a:avLst/>
          </a:prstGeom>
        </p:spPr>
      </p:pic>
    </p:spTree>
    <p:extLst>
      <p:ext uri="{BB962C8B-B14F-4D97-AF65-F5344CB8AC3E}">
        <p14:creationId xmlns:p14="http://schemas.microsoft.com/office/powerpoint/2010/main" val="2300508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linds(horizontal)">
                                      <p:cBhvr>
                                        <p:cTn id="14" dur="500"/>
                                        <p:tgtEl>
                                          <p:spTgt spid="5">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linds(horizontal)">
                                      <p:cBhvr>
                                        <p:cTn id="21" dur="500"/>
                                        <p:tgtEl>
                                          <p:spTgt spid="5">
                                            <p:txEl>
                                              <p:pRg st="2" end="2"/>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linds(horizontal)">
                                      <p:cBhvr>
                                        <p:cTn id="28" dur="500"/>
                                        <p:tgtEl>
                                          <p:spTgt spid="5">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linds(horizontal)">
                                      <p:cBhvr>
                                        <p:cTn id="35" dur="500"/>
                                        <p:tgtEl>
                                          <p:spTgt spid="5">
                                            <p:txEl>
                                              <p:pRg st="4" end="4"/>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 y="537709"/>
            <a:ext cx="5515427" cy="1143000"/>
          </a:xfrm>
        </p:spPr>
        <p:txBody>
          <a:bodyPr/>
          <a:lstStyle/>
          <a:p>
            <a:pPr algn="ctr"/>
            <a:r>
              <a:rPr lang="en-US" b="1" u="sng" dirty="0"/>
              <a:t>The </a:t>
            </a:r>
            <a:r>
              <a:rPr lang="en-US" b="1" u="sng" dirty="0" smtClean="0"/>
              <a:t>Solution: </a:t>
            </a:r>
            <a:br>
              <a:rPr lang="en-US" b="1" u="sng" dirty="0" smtClean="0"/>
            </a:br>
            <a:r>
              <a:rPr lang="en-US" b="1" u="sng" dirty="0" smtClean="0"/>
              <a:t>Men </a:t>
            </a:r>
            <a:r>
              <a:rPr lang="en-US" b="1" u="sng" dirty="0"/>
              <a:t>who </a:t>
            </a:r>
            <a:r>
              <a:rPr lang="en-US" b="1" u="sng" dirty="0" smtClean="0"/>
              <a:t>imitate Christ!</a:t>
            </a:r>
            <a:endParaRPr lang="en-US" u="sng" dirty="0"/>
          </a:p>
        </p:txBody>
      </p:sp>
      <p:sp>
        <p:nvSpPr>
          <p:cNvPr id="3" name="Content Placeholder 2"/>
          <p:cNvSpPr>
            <a:spLocks noGrp="1"/>
          </p:cNvSpPr>
          <p:nvPr>
            <p:ph sz="quarter" idx="13"/>
          </p:nvPr>
        </p:nvSpPr>
        <p:spPr>
          <a:xfrm>
            <a:off x="181429" y="1832429"/>
            <a:ext cx="5515427" cy="4571999"/>
          </a:xfrm>
        </p:spPr>
        <p:txBody>
          <a:bodyPr>
            <a:normAutofit/>
          </a:bodyPr>
          <a:lstStyle/>
          <a:p>
            <a:pPr marL="0" indent="0" algn="ctr">
              <a:buNone/>
            </a:pPr>
            <a:r>
              <a:rPr lang="en-US" sz="2800" i="1" dirty="0">
                <a:solidFill>
                  <a:srgbClr val="3366FF"/>
                </a:solidFill>
              </a:rPr>
              <a:t>Be imitators of me, </a:t>
            </a:r>
            <a:endParaRPr lang="en-US" sz="2800" i="1" dirty="0" smtClean="0">
              <a:solidFill>
                <a:srgbClr val="3366FF"/>
              </a:solidFill>
            </a:endParaRPr>
          </a:p>
          <a:p>
            <a:pPr marL="0" indent="0" algn="ctr">
              <a:spcBef>
                <a:spcPts val="0"/>
              </a:spcBef>
              <a:buNone/>
            </a:pPr>
            <a:r>
              <a:rPr lang="en-US" sz="2800" i="1" dirty="0" smtClean="0">
                <a:solidFill>
                  <a:srgbClr val="3366FF"/>
                </a:solidFill>
              </a:rPr>
              <a:t>just </a:t>
            </a:r>
            <a:r>
              <a:rPr lang="en-US" sz="2800" i="1" dirty="0">
                <a:solidFill>
                  <a:srgbClr val="3366FF"/>
                </a:solidFill>
              </a:rPr>
              <a:t>as I </a:t>
            </a:r>
            <a:r>
              <a:rPr lang="en-US" sz="2800" i="1" dirty="0" smtClean="0">
                <a:solidFill>
                  <a:srgbClr val="3366FF"/>
                </a:solidFill>
              </a:rPr>
              <a:t>am </a:t>
            </a:r>
            <a:r>
              <a:rPr lang="en-US" sz="2800" i="1" dirty="0">
                <a:solidFill>
                  <a:srgbClr val="3366FF"/>
                </a:solidFill>
              </a:rPr>
              <a:t>of Christ</a:t>
            </a:r>
            <a:r>
              <a:rPr lang="en-US" sz="2800" i="1" dirty="0" smtClean="0">
                <a:solidFill>
                  <a:srgbClr val="3366FF"/>
                </a:solidFill>
              </a:rPr>
              <a:t>. </a:t>
            </a:r>
            <a:r>
              <a:rPr lang="en-US" sz="2800" dirty="0" smtClean="0">
                <a:solidFill>
                  <a:srgbClr val="3366FF"/>
                </a:solidFill>
              </a:rPr>
              <a:t>(1Cor. 11:1)</a:t>
            </a:r>
            <a:endParaRPr lang="en-US" sz="2800" i="1" dirty="0" smtClean="0">
              <a:solidFill>
                <a:srgbClr val="3366FF"/>
              </a:solidFill>
            </a:endParaRPr>
          </a:p>
          <a:p>
            <a:pPr>
              <a:buFont typeface="Arial"/>
              <a:buChar char="•"/>
            </a:pPr>
            <a:r>
              <a:rPr lang="en-US" sz="2800" dirty="0" smtClean="0"/>
              <a:t>Pursue a Heart of Godliness</a:t>
            </a:r>
          </a:p>
          <a:p>
            <a:pPr marL="457200" lvl="1" indent="0">
              <a:buNone/>
            </a:pPr>
            <a:r>
              <a:rPr lang="en-US" sz="2600" dirty="0" smtClean="0">
                <a:solidFill>
                  <a:srgbClr val="3366FF"/>
                </a:solidFill>
              </a:rPr>
              <a:t>1Pet. 3:8-12; Gal. 5:22f; Phil. 4:8</a:t>
            </a:r>
          </a:p>
          <a:p>
            <a:r>
              <a:rPr lang="en-US" sz="2800" dirty="0" smtClean="0"/>
              <a:t>Be A Real Man (1 Peter 3:7)</a:t>
            </a:r>
          </a:p>
          <a:p>
            <a:r>
              <a:rPr lang="en-US" sz="2800" dirty="0" smtClean="0"/>
              <a:t>Supportive Wives! (</a:t>
            </a:r>
            <a:r>
              <a:rPr lang="en-US" sz="2800" smtClean="0"/>
              <a:t>1 Peter 3:1-6)</a:t>
            </a:r>
            <a:endParaRPr lang="en-US" sz="2800" dirty="0" smtClean="0"/>
          </a:p>
          <a:p>
            <a:pPr lvl="1"/>
            <a:endParaRPr lang="en-US" dirty="0"/>
          </a:p>
        </p:txBody>
      </p:sp>
      <p:pic>
        <p:nvPicPr>
          <p:cNvPr id="5" name="Picture 4" descr="philippians 2 5 timothy bot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644" y="0"/>
            <a:ext cx="3598830" cy="6857999"/>
          </a:xfrm>
          <a:prstGeom prst="rect">
            <a:avLst/>
          </a:prstGeom>
        </p:spPr>
      </p:pic>
    </p:spTree>
    <p:extLst>
      <p:ext uri="{BB962C8B-B14F-4D97-AF65-F5344CB8AC3E}">
        <p14:creationId xmlns:p14="http://schemas.microsoft.com/office/powerpoint/2010/main" val="40356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80</TotalTime>
  <Words>475</Words>
  <Application>Microsoft Macintosh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Horizon</vt:lpstr>
      <vt:lpstr>A Strong Husband</vt:lpstr>
      <vt:lpstr>Marriage and Family</vt:lpstr>
      <vt:lpstr>The Problem:  Men who do not imitate Christ</vt:lpstr>
      <vt:lpstr>Our Key Text</vt:lpstr>
      <vt:lpstr>Our Key Text</vt:lpstr>
      <vt:lpstr>Things That Get In the way</vt:lpstr>
      <vt:lpstr>The Solution:  Men who imitate Christ!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Strong Husband</dc:title>
  <dc:creator>Eric Parker</dc:creator>
  <cp:lastModifiedBy>Eric Parker</cp:lastModifiedBy>
  <cp:revision>9</cp:revision>
  <dcterms:created xsi:type="dcterms:W3CDTF">2015-05-02T22:56:09Z</dcterms:created>
  <dcterms:modified xsi:type="dcterms:W3CDTF">2015-05-04T00:59:49Z</dcterms:modified>
</cp:coreProperties>
</file>