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5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25D42-2095-9942-AD52-3C0B4D4872A8}" type="datetimeFigureOut">
              <a:rPr lang="en-US" smtClean="0"/>
              <a:t>6/21/15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F08EB-0339-3847-B4FC-D42DBFCA2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1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Alkaid</a:t>
            </a:r>
            <a:r>
              <a:rPr lang="en-US" dirty="0" smtClean="0"/>
              <a:t> is the third brightest star in the constellation and places number 35 in the list of the brightest stars</a:t>
            </a:r>
          </a:p>
          <a:p>
            <a:endParaRPr lang="en-US" dirty="0" smtClean="0"/>
          </a:p>
          <a:p>
            <a:r>
              <a:rPr lang="en-US" dirty="0" smtClean="0"/>
              <a:t>Almost exactly</a:t>
            </a:r>
            <a:r>
              <a:rPr lang="en-US" baseline="0" dirty="0" smtClean="0"/>
              <a:t> 100 light years away. 6 x 10^14 miles.  6.3 million times as far as the sun is from us.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35000 degrees F on its surface.  6 times more massive than the sun.  700 times brighter.</a:t>
            </a:r>
          </a:p>
          <a:p>
            <a:r>
              <a:rPr lang="en-US" baseline="0" dirty="0" smtClean="0"/>
              <a:t>We would have to be living on Neptune to survive if </a:t>
            </a:r>
            <a:r>
              <a:rPr lang="en-US" baseline="0" dirty="0" err="1" smtClean="0"/>
              <a:t>Alkaid</a:t>
            </a:r>
            <a:r>
              <a:rPr lang="en-US" baseline="0" dirty="0" smtClean="0"/>
              <a:t> were our sun.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Dubhe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itchFamily="2" charset="2"/>
              </a:rPr>
              <a:t> head of </a:t>
            </a:r>
            <a:r>
              <a:rPr lang="en-US" baseline="0" dirty="0" err="1" smtClean="0">
                <a:sym typeface="Wingdings" pitchFamily="2" charset="2"/>
              </a:rPr>
              <a:t>Ursa</a:t>
            </a:r>
            <a:r>
              <a:rPr lang="en-US" baseline="0" dirty="0" smtClean="0">
                <a:sym typeface="Wingdings" pitchFamily="2" charset="2"/>
              </a:rPr>
              <a:t> Major, orbited by a much dimmer star</a:t>
            </a:r>
          </a:p>
          <a:p>
            <a:r>
              <a:rPr lang="en-US" baseline="0" dirty="0" err="1" smtClean="0">
                <a:sym typeface="Wingdings" pitchFamily="2" charset="2"/>
              </a:rPr>
              <a:t>Merak</a:t>
            </a:r>
            <a:r>
              <a:rPr lang="en-US" baseline="0" dirty="0" smtClean="0">
                <a:sym typeface="Wingdings" pitchFamily="2" charset="2"/>
              </a:rPr>
              <a:t>  orbited by a cooling cloud of dust, some think that it implies that planets are about to be formed.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D0C5-8327-41FE-AC9A-22327C8E628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star has a story.</a:t>
            </a:r>
          </a:p>
          <a:p>
            <a:r>
              <a:rPr lang="en-US" dirty="0" smtClean="0"/>
              <a:t>But</a:t>
            </a:r>
            <a:r>
              <a:rPr lang="en-US" baseline="0" dirty="0" smtClean="0"/>
              <a:t> each story together forms a larger story.</a:t>
            </a:r>
            <a:endParaRPr lang="en-US" dirty="0" smtClean="0"/>
          </a:p>
          <a:p>
            <a:r>
              <a:rPr lang="en-US" dirty="0" smtClean="0"/>
              <a:t>Also consider</a:t>
            </a:r>
            <a:r>
              <a:rPr lang="en-US" baseline="0" dirty="0" smtClean="0"/>
              <a:t> the story of the Big Dipper and how it affected humanity (slavery, “Follow the drinking gourd”)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D0C5-8327-41FE-AC9A-22327C8E628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D0C5-8327-41FE-AC9A-22327C8E628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6/21/15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6/21/15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6/21/15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6/21/15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6/21/15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6/21/15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6/21/15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6/21/15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6/21/15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6/21/15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6/21/15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6/21/15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41" r:id="rId1"/>
    <p:sldLayoutId id="2147484742" r:id="rId2"/>
    <p:sldLayoutId id="2147484743" r:id="rId3"/>
    <p:sldLayoutId id="2147484744" r:id="rId4"/>
    <p:sldLayoutId id="2147484745" r:id="rId5"/>
    <p:sldLayoutId id="2147484746" r:id="rId6"/>
    <p:sldLayoutId id="2147484747" r:id="rId7"/>
    <p:sldLayoutId id="2147484748" r:id="rId8"/>
    <p:sldLayoutId id="2147484749" r:id="rId9"/>
    <p:sldLayoutId id="2147484750" r:id="rId10"/>
    <p:sldLayoutId id="214748475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189963" y="-18533"/>
            <a:ext cx="9372600" cy="693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413919" y="757535"/>
            <a:ext cx="10338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Alkaid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09800" y="1138535"/>
            <a:ext cx="9470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Mizar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71799" y="2209800"/>
            <a:ext cx="11103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Alioth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10000" y="3272135"/>
            <a:ext cx="12296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Megrez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81400" y="4495800"/>
            <a:ext cx="12516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Phecda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5410200"/>
            <a:ext cx="1371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Merak</a:t>
            </a:r>
            <a:endParaRPr lang="en-US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19800" y="4193738"/>
            <a:ext cx="1752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Dubhe</a:t>
            </a:r>
            <a:endParaRPr lang="en-US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936088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189963" y="-18533"/>
            <a:ext cx="9372600" cy="693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/>
          <p:nvPr/>
        </p:nvGrpSpPr>
        <p:grpSpPr>
          <a:xfrm>
            <a:off x="304800" y="1219200"/>
            <a:ext cx="6096000" cy="4724400"/>
            <a:chOff x="304800" y="1219200"/>
            <a:chExt cx="6096000" cy="47244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04800" y="1219200"/>
              <a:ext cx="1828800" cy="53340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1981200" y="1905000"/>
              <a:ext cx="990600" cy="68580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2781300" y="2781300"/>
              <a:ext cx="1066800" cy="99060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810000" y="3810000"/>
              <a:ext cx="2590800" cy="99060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334000" y="4953000"/>
              <a:ext cx="1143000" cy="83820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581400" y="5029200"/>
              <a:ext cx="1905000" cy="91440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3086100" y="4305300"/>
              <a:ext cx="1219200" cy="22860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3705346" y="1295400"/>
            <a:ext cx="4458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The Big Dipper</a:t>
            </a:r>
            <a:endParaRPr lang="en-US" sz="5400" b="1" dirty="0">
              <a:ln w="1270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24123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5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Why </a:t>
            </a:r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r>
              <a:rPr lang="en-US" sz="5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tudy this Way?</a:t>
            </a:r>
            <a:endParaRPr lang="en-US" sz="5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48006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j-lt"/>
              </a:rPr>
              <a:t>While we can admire each individual star in a constellation, we miss greater meaning unless we see the connections and the significance</a:t>
            </a:r>
            <a:r>
              <a:rPr lang="en-US" sz="2800" dirty="0" smtClean="0">
                <a:latin typeface="+mj-lt"/>
              </a:rPr>
              <a:t>.</a:t>
            </a:r>
            <a:endParaRPr lang="en-US" sz="2800" dirty="0" smtClean="0">
              <a:latin typeface="+mj-lt"/>
            </a:endParaRP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+mj-lt"/>
              </a:rPr>
              <a:t>This is true about many other things in life as well, but especially our study of the Bible</a:t>
            </a:r>
            <a:r>
              <a:rPr lang="en-US" sz="2800" dirty="0" smtClean="0">
                <a:latin typeface="+mj-lt"/>
              </a:rPr>
              <a:t>.</a:t>
            </a:r>
            <a:endParaRPr lang="en-US" sz="2800" dirty="0" smtClean="0">
              <a:latin typeface="+mj-lt"/>
            </a:endParaRP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+mj-lt"/>
              </a:rPr>
              <a:t>To fully appreciate the Bible, we must know:</a:t>
            </a:r>
          </a:p>
          <a:p>
            <a:pPr lvl="1"/>
            <a:r>
              <a:rPr lang="en-US" sz="2400" dirty="0" smtClean="0">
                <a:latin typeface="+mj-lt"/>
              </a:rPr>
              <a:t>Each event in the Bible (each star)</a:t>
            </a:r>
          </a:p>
          <a:p>
            <a:pPr lvl="1"/>
            <a:r>
              <a:rPr lang="en-US" sz="2400" dirty="0" smtClean="0">
                <a:latin typeface="+mj-lt"/>
              </a:rPr>
              <a:t>The connections between each event (constellation)</a:t>
            </a:r>
          </a:p>
          <a:p>
            <a:pPr lvl="1"/>
            <a:r>
              <a:rPr lang="en-US" sz="2400" dirty="0" smtClean="0">
                <a:latin typeface="+mj-lt"/>
              </a:rPr>
              <a:t>The overall message (significance)</a:t>
            </a:r>
          </a:p>
        </p:txBody>
      </p:sp>
    </p:spTree>
    <p:extLst>
      <p:ext uri="{BB962C8B-B14F-4D97-AF65-F5344CB8AC3E}">
        <p14:creationId xmlns:p14="http://schemas.microsoft.com/office/powerpoint/2010/main" val="235643261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2106386"/>
          </a:xfrm>
        </p:spPr>
        <p:txBody>
          <a:bodyPr>
            <a:noAutofit/>
          </a:bodyPr>
          <a:lstStyle/>
          <a:p>
            <a:r>
              <a:rPr lang="en-US" sz="60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NT Survey:</a:t>
            </a:r>
            <a:br>
              <a:rPr lang="en-US" sz="60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First Corinthians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7626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Two Key Elements…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0305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1) Problems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030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2) Questions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02771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/>
              <a:t>First Corinthians is a letter of </a:t>
            </a:r>
            <a:r>
              <a:rPr lang="en-US" sz="4000" i="1" u="sng" dirty="0" smtClean="0"/>
              <a:t>Answers</a:t>
            </a:r>
            <a:endParaRPr lang="en-US" sz="4000" i="1" u="sng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48857" y="2304143"/>
            <a:ext cx="4463143" cy="1905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966857" y="2304143"/>
            <a:ext cx="580572" cy="1905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29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First Series of Problems: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1630"/>
            <a:ext cx="4038600" cy="4344533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A Party Spirit</a:t>
            </a:r>
          </a:p>
          <a:p>
            <a:pPr marL="742950" indent="-742950">
              <a:spcBef>
                <a:spcPts val="1800"/>
              </a:spcBef>
              <a:buFont typeface="+mj-lt"/>
              <a:buAutoNum type="arabicPeriod"/>
            </a:pPr>
            <a:r>
              <a:rPr lang="en-US" sz="3600" dirty="0" smtClean="0"/>
              <a:t>Acquiescence to Sinful Brother</a:t>
            </a:r>
          </a:p>
          <a:p>
            <a:pPr marL="742950" indent="-742950">
              <a:spcBef>
                <a:spcPts val="1800"/>
              </a:spcBef>
              <a:buFont typeface="+mj-lt"/>
              <a:buAutoNum type="arabicPeriod"/>
            </a:pPr>
            <a:r>
              <a:rPr lang="en-US" sz="3600" dirty="0" smtClean="0"/>
              <a:t>Litigation in Courts </a:t>
            </a:r>
            <a:endParaRPr lang="en-US" sz="3600" dirty="0"/>
          </a:p>
        </p:txBody>
      </p:sp>
      <p:pic>
        <p:nvPicPr>
          <p:cNvPr id="5" name="Picture 4" descr="Business-Analysis-Too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003" y="1781630"/>
            <a:ext cx="4200797" cy="3755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0286" y="5823857"/>
            <a:ext cx="4971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/>
              <a:t>Paul Offers Solutions!</a:t>
            </a:r>
            <a:endParaRPr lang="en-US" sz="3600" b="1" i="1" u="sng" dirty="0"/>
          </a:p>
        </p:txBody>
      </p:sp>
    </p:spTree>
    <p:extLst>
      <p:ext uri="{BB962C8B-B14F-4D97-AF65-F5344CB8AC3E}">
        <p14:creationId xmlns:p14="http://schemas.microsoft.com/office/powerpoint/2010/main" val="73060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Questions, Problems, and Answers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417638"/>
            <a:ext cx="4441371" cy="244679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Marriage?</a:t>
            </a:r>
          </a:p>
          <a:p>
            <a:r>
              <a:rPr lang="en-US" sz="3200" dirty="0" smtClean="0"/>
              <a:t>Food Offered to Idols?</a:t>
            </a:r>
          </a:p>
          <a:p>
            <a:r>
              <a:rPr lang="en-US" sz="3200" dirty="0" smtClean="0"/>
              <a:t>Head Coverings?</a:t>
            </a:r>
          </a:p>
          <a:p>
            <a:r>
              <a:rPr lang="en-US" sz="3200" dirty="0" smtClean="0"/>
              <a:t>Lord’s Supper?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4428" y="1417638"/>
            <a:ext cx="3552371" cy="2446791"/>
          </a:xfrm>
        </p:spPr>
        <p:txBody>
          <a:bodyPr>
            <a:noAutofit/>
          </a:bodyPr>
          <a:lstStyle/>
          <a:p>
            <a:r>
              <a:rPr lang="en-US" sz="3200" dirty="0" smtClean="0"/>
              <a:t>Miraculous </a:t>
            </a:r>
            <a:r>
              <a:rPr lang="en-US" sz="3200" dirty="0"/>
              <a:t>Gifts?</a:t>
            </a:r>
          </a:p>
          <a:p>
            <a:r>
              <a:rPr lang="en-US" sz="3200" dirty="0" smtClean="0"/>
              <a:t>Resurrection?</a:t>
            </a:r>
          </a:p>
          <a:p>
            <a:r>
              <a:rPr lang="en-US" sz="3200" dirty="0" smtClean="0"/>
              <a:t>Collection?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53857"/>
            <a:ext cx="4441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latin typeface="TekniaGreek"/>
                <a:cs typeface="TekniaGreek"/>
              </a:rPr>
              <a:t>Peri</a:t>
            </a:r>
            <a:r>
              <a:rPr lang="en-US" sz="3600" b="1" i="1" dirty="0">
                <a:latin typeface="TekniaGreek"/>
                <a:cs typeface="TekniaGreek"/>
              </a:rPr>
              <a:t>;</a:t>
            </a:r>
            <a:r>
              <a:rPr lang="en-US" sz="3600" b="1" i="1" dirty="0" smtClean="0">
                <a:latin typeface="TekniaGreek"/>
                <a:cs typeface="TekniaGreek"/>
              </a:rPr>
              <a:t> de;</a:t>
            </a:r>
          </a:p>
          <a:p>
            <a:pPr algn="ctr"/>
            <a:r>
              <a:rPr lang="en-US" sz="3600" b="1" i="1" dirty="0" smtClean="0">
                <a:cs typeface="TekniaGreek"/>
              </a:rPr>
              <a:t>“Now concerning…”</a:t>
            </a:r>
            <a:endParaRPr lang="en-US" sz="3600" b="1" i="1" dirty="0">
              <a:latin typeface="TekniaGreek"/>
              <a:cs typeface="TekniaGreek"/>
            </a:endParaRPr>
          </a:p>
        </p:txBody>
      </p:sp>
      <p:pic>
        <p:nvPicPr>
          <p:cNvPr id="6" name="Picture 5" descr="ball-605592_6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0" y="3646714"/>
            <a:ext cx="3904728" cy="275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01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9362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Message of 1</a:t>
            </a:r>
            <a:r>
              <a:rPr lang="en-US" sz="4800" b="1" u="sng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</a:t>
            </a:r>
            <a:r>
              <a:rPr lang="en-US" sz="4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Corinthians: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The inspired apostle Paul not </a:t>
            </a:r>
            <a:r>
              <a:rPr lang="en-US" i="1" dirty="0"/>
              <a:t>only wanted people to become Christians, he wanted them to live and worship acceptably as </a:t>
            </a:r>
            <a:r>
              <a:rPr lang="en-US" i="1" dirty="0" smtClean="0"/>
              <a:t>Christians!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76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62</TotalTime>
  <Words>330</Words>
  <Application>Microsoft Macintosh PowerPoint</Application>
  <PresentationFormat>On-screen Show (4:3)</PresentationFormat>
  <Paragraphs>51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Black</vt:lpstr>
      <vt:lpstr>PowerPoint Presentation</vt:lpstr>
      <vt:lpstr>PowerPoint Presentation</vt:lpstr>
      <vt:lpstr>Why Study this Way?</vt:lpstr>
      <vt:lpstr>NT Survey: First Corinthians</vt:lpstr>
      <vt:lpstr>Two Key Elements…</vt:lpstr>
      <vt:lpstr>First Series of Problems:</vt:lpstr>
      <vt:lpstr>Questions, Problems, and Answers</vt:lpstr>
      <vt:lpstr>The Message of 1st Corinthians:  The inspired apostle Paul not only wanted people to become Christians, he wanted them to live and worship acceptably as Christians!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 Survey: First Corinthians</dc:title>
  <dc:creator>Eric Parker</dc:creator>
  <cp:lastModifiedBy>Eric Parker</cp:lastModifiedBy>
  <cp:revision>9</cp:revision>
  <dcterms:created xsi:type="dcterms:W3CDTF">2015-06-21T18:15:31Z</dcterms:created>
  <dcterms:modified xsi:type="dcterms:W3CDTF">2015-06-21T19:18:11Z</dcterms:modified>
</cp:coreProperties>
</file>