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zealand-583174_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 y="-1"/>
            <a:ext cx="9143692" cy="6858001"/>
          </a:xfrm>
          <a:prstGeom prst="rect">
            <a:avLst/>
          </a:prstGeom>
        </p:spPr>
      </p:pic>
      <p:sp>
        <p:nvSpPr>
          <p:cNvPr id="7" name="Rectangle 6"/>
          <p:cNvSpPr/>
          <p:nvPr/>
        </p:nvSpPr>
        <p:spPr>
          <a:xfrm>
            <a:off x="394418" y="921912"/>
            <a:ext cx="4440046" cy="86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4418" y="498437"/>
            <a:ext cx="7772400" cy="1470025"/>
          </a:xfrm>
        </p:spPr>
        <p:txBody>
          <a:bodyPr>
            <a:normAutofit/>
          </a:bodyPr>
          <a:lstStyle/>
          <a:p>
            <a:pPr algn="l"/>
            <a:r>
              <a:rPr lang="en-US" sz="7200" b="1" u="sng" dirty="0" smtClean="0"/>
              <a:t>OLD PATHS</a:t>
            </a:r>
            <a:endParaRPr lang="en-US" sz="7200" b="1" u="sng" dirty="0"/>
          </a:p>
        </p:txBody>
      </p:sp>
    </p:spTree>
    <p:extLst>
      <p:ext uri="{BB962C8B-B14F-4D97-AF65-F5344CB8AC3E}">
        <p14:creationId xmlns:p14="http://schemas.microsoft.com/office/powerpoint/2010/main" val="20112326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77-70fbf9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398" y="294410"/>
            <a:ext cx="4503091" cy="3003985"/>
          </a:xfrm>
          <a:prstGeom prst="rect">
            <a:avLst/>
          </a:prstGeom>
        </p:spPr>
      </p:pic>
      <p:pic>
        <p:nvPicPr>
          <p:cNvPr id="5" name="Picture 4" descr="p101095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60" y="314897"/>
            <a:ext cx="3687303" cy="6207097"/>
          </a:xfrm>
          <a:prstGeom prst="rect">
            <a:avLst/>
          </a:prstGeom>
        </p:spPr>
      </p:pic>
      <p:pic>
        <p:nvPicPr>
          <p:cNvPr id="6" name="Picture 5" descr="x7538096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398" y="3589621"/>
            <a:ext cx="4503092" cy="2911886"/>
          </a:xfrm>
          <a:prstGeom prst="rect">
            <a:avLst/>
          </a:prstGeom>
        </p:spPr>
      </p:pic>
    </p:spTree>
    <p:extLst>
      <p:ext uri="{BB962C8B-B14F-4D97-AF65-F5344CB8AC3E}">
        <p14:creationId xmlns:p14="http://schemas.microsoft.com/office/powerpoint/2010/main" val="266586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It Is Called The </a:t>
            </a:r>
            <a:r>
              <a:rPr lang="en-US" b="1" i="1" u="sng" dirty="0"/>
              <a:t>Path</a:t>
            </a:r>
            <a:r>
              <a:rPr lang="en-US" b="1" u="sng" dirty="0"/>
              <a:t> </a:t>
            </a:r>
          </a:p>
        </p:txBody>
      </p:sp>
      <p:sp>
        <p:nvSpPr>
          <p:cNvPr id="3" name="Content Placeholder 2"/>
          <p:cNvSpPr>
            <a:spLocks noGrp="1"/>
          </p:cNvSpPr>
          <p:nvPr>
            <p:ph idx="1"/>
          </p:nvPr>
        </p:nvSpPr>
        <p:spPr>
          <a:xfrm>
            <a:off x="245820" y="1600200"/>
            <a:ext cx="8665164" cy="4914644"/>
          </a:xfrm>
        </p:spPr>
        <p:txBody>
          <a:bodyPr>
            <a:normAutofit fontScale="77500" lnSpcReduction="20000"/>
          </a:bodyPr>
          <a:lstStyle/>
          <a:p>
            <a:pPr marL="0" indent="0">
              <a:spcBef>
                <a:spcPts val="0"/>
              </a:spcBef>
              <a:spcAft>
                <a:spcPts val="1800"/>
              </a:spcAft>
              <a:buNone/>
            </a:pPr>
            <a:r>
              <a:rPr lang="en-US" sz="3400" dirty="0" smtClean="0"/>
              <a:t>The “</a:t>
            </a:r>
            <a:r>
              <a:rPr lang="en-US" sz="3400" dirty="0"/>
              <a:t>good old way”. </a:t>
            </a:r>
            <a:r>
              <a:rPr lang="en-US" sz="3400" dirty="0" smtClean="0"/>
              <a:t>Opposes wicked way (</a:t>
            </a:r>
            <a:r>
              <a:rPr lang="en-US" sz="3400" dirty="0"/>
              <a:t>Ps. 36:4; Is. 57:20f</a:t>
            </a:r>
            <a:r>
              <a:rPr lang="en-US" sz="3400" dirty="0" smtClean="0"/>
              <a:t>)</a:t>
            </a:r>
            <a:endParaRPr lang="en-US" sz="3400" dirty="0"/>
          </a:p>
          <a:p>
            <a:pPr marL="0" indent="0">
              <a:buNone/>
            </a:pPr>
            <a:r>
              <a:rPr lang="en-US" sz="3400" dirty="0"/>
              <a:t>M</a:t>
            </a:r>
            <a:r>
              <a:rPr lang="en-US" sz="3400" dirty="0" smtClean="0"/>
              <a:t>ust be </a:t>
            </a:r>
            <a:r>
              <a:rPr lang="en-US" sz="3400" dirty="0"/>
              <a:t>the way of Scriptural </a:t>
            </a:r>
            <a:r>
              <a:rPr lang="en-US" sz="3400" dirty="0" smtClean="0"/>
              <a:t>piety (</a:t>
            </a:r>
            <a:r>
              <a:rPr lang="en-US" sz="3400" dirty="0"/>
              <a:t>Ps. 119:1, 165).</a:t>
            </a:r>
          </a:p>
          <a:p>
            <a:pPr lvl="1"/>
            <a:r>
              <a:rPr lang="en-US" sz="3400" i="1" dirty="0">
                <a:solidFill>
                  <a:srgbClr val="FCD5B5"/>
                </a:solidFill>
              </a:rPr>
              <a:t>F</a:t>
            </a:r>
            <a:r>
              <a:rPr lang="en-US" sz="3400" i="1" dirty="0" smtClean="0">
                <a:solidFill>
                  <a:srgbClr val="FCD5B5"/>
                </a:solidFill>
              </a:rPr>
              <a:t>aith</a:t>
            </a:r>
            <a:r>
              <a:rPr lang="en-US" sz="3400" dirty="0" smtClean="0">
                <a:solidFill>
                  <a:srgbClr val="FCD5B5"/>
                </a:solidFill>
              </a:rPr>
              <a:t> </a:t>
            </a:r>
            <a:r>
              <a:rPr lang="en-US" sz="3400" dirty="0">
                <a:solidFill>
                  <a:srgbClr val="FCD5B5"/>
                </a:solidFill>
              </a:rPr>
              <a:t>working in </a:t>
            </a:r>
            <a:r>
              <a:rPr lang="en-US" sz="3400" i="1" dirty="0">
                <a:solidFill>
                  <a:srgbClr val="FCD5B5"/>
                </a:solidFill>
              </a:rPr>
              <a:t>love</a:t>
            </a:r>
            <a:r>
              <a:rPr lang="en-US" sz="3400" dirty="0">
                <a:solidFill>
                  <a:srgbClr val="FCD5B5"/>
                </a:solidFill>
              </a:rPr>
              <a:t> (Gal. 5:6)</a:t>
            </a:r>
            <a:r>
              <a:rPr lang="en-US" sz="3400" dirty="0" smtClean="0">
                <a:solidFill>
                  <a:srgbClr val="FCD5B5"/>
                </a:solidFill>
              </a:rPr>
              <a:t>.</a:t>
            </a:r>
          </a:p>
          <a:p>
            <a:pPr lvl="1"/>
            <a:r>
              <a:rPr lang="en-US" sz="3400" dirty="0" smtClean="0">
                <a:solidFill>
                  <a:srgbClr val="FCD5B5"/>
                </a:solidFill>
              </a:rPr>
              <a:t>Belief of Christ </a:t>
            </a:r>
            <a:r>
              <a:rPr lang="en-US" sz="3400" dirty="0">
                <a:solidFill>
                  <a:srgbClr val="FCD5B5"/>
                </a:solidFill>
              </a:rPr>
              <a:t>in all His </a:t>
            </a:r>
            <a:r>
              <a:rPr lang="en-US" sz="3400" dirty="0" smtClean="0">
                <a:solidFill>
                  <a:srgbClr val="FCD5B5"/>
                </a:solidFill>
              </a:rPr>
              <a:t>offices (Mt</a:t>
            </a:r>
            <a:r>
              <a:rPr lang="en-US" sz="3400" dirty="0">
                <a:solidFill>
                  <a:srgbClr val="FCD5B5"/>
                </a:solidFill>
              </a:rPr>
              <a:t>. 11:28-30; Jn. 1:12)</a:t>
            </a:r>
            <a:r>
              <a:rPr lang="en-US" sz="3400" dirty="0" smtClean="0">
                <a:solidFill>
                  <a:srgbClr val="FCD5B5"/>
                </a:solidFill>
              </a:rPr>
              <a:t>.</a:t>
            </a:r>
          </a:p>
          <a:p>
            <a:pPr lvl="1"/>
            <a:r>
              <a:rPr lang="en-US" sz="3400" dirty="0">
                <a:solidFill>
                  <a:srgbClr val="FCD5B5"/>
                </a:solidFill>
              </a:rPr>
              <a:t>W</a:t>
            </a:r>
            <a:r>
              <a:rPr lang="en-US" sz="3400" dirty="0" smtClean="0">
                <a:solidFill>
                  <a:srgbClr val="FCD5B5"/>
                </a:solidFill>
              </a:rPr>
              <a:t>alks </a:t>
            </a:r>
            <a:r>
              <a:rPr lang="en-US" sz="3400" dirty="0">
                <a:solidFill>
                  <a:srgbClr val="FCD5B5"/>
                </a:solidFill>
              </a:rPr>
              <a:t>in Him as we have </a:t>
            </a:r>
            <a:r>
              <a:rPr lang="en-US" sz="3400" dirty="0" smtClean="0">
                <a:solidFill>
                  <a:srgbClr val="FCD5B5"/>
                </a:solidFill>
              </a:rPr>
              <a:t>received </a:t>
            </a:r>
            <a:r>
              <a:rPr lang="en-US" sz="3400" dirty="0">
                <a:solidFill>
                  <a:srgbClr val="FCD5B5"/>
                </a:solidFill>
              </a:rPr>
              <a:t>Him (Col. 2:6). </a:t>
            </a:r>
            <a:r>
              <a:rPr lang="en-US" sz="3400" i="1" dirty="0">
                <a:solidFill>
                  <a:srgbClr val="FCD5B5"/>
                </a:solidFill>
              </a:rPr>
              <a:t>L</a:t>
            </a:r>
            <a:r>
              <a:rPr lang="en-US" sz="3400" i="1" dirty="0" smtClean="0">
                <a:solidFill>
                  <a:srgbClr val="FCD5B5"/>
                </a:solidFill>
              </a:rPr>
              <a:t>ove</a:t>
            </a:r>
            <a:r>
              <a:rPr lang="en-US" sz="3400" dirty="0" smtClean="0">
                <a:solidFill>
                  <a:srgbClr val="FCD5B5"/>
                </a:solidFill>
              </a:rPr>
              <a:t> for God </a:t>
            </a:r>
            <a:r>
              <a:rPr lang="en-US" sz="3400" dirty="0">
                <a:solidFill>
                  <a:srgbClr val="FCD5B5"/>
                </a:solidFill>
              </a:rPr>
              <a:t>&amp; </a:t>
            </a:r>
            <a:r>
              <a:rPr lang="en-US" sz="3400" dirty="0" smtClean="0">
                <a:solidFill>
                  <a:srgbClr val="FCD5B5"/>
                </a:solidFill>
              </a:rPr>
              <a:t>for mankind </a:t>
            </a:r>
            <a:r>
              <a:rPr lang="en-US" sz="3400" dirty="0">
                <a:solidFill>
                  <a:srgbClr val="FCD5B5"/>
                </a:solidFill>
              </a:rPr>
              <a:t>(Matt. 22:36-39). </a:t>
            </a:r>
            <a:r>
              <a:rPr lang="en-US" sz="3400" dirty="0" smtClean="0">
                <a:solidFill>
                  <a:srgbClr val="FCD5B5"/>
                </a:solidFill>
              </a:rPr>
              <a:t>The sum </a:t>
            </a:r>
            <a:r>
              <a:rPr lang="en-US" sz="3400" dirty="0">
                <a:solidFill>
                  <a:srgbClr val="FCD5B5"/>
                </a:solidFill>
              </a:rPr>
              <a:t>of all God’s </a:t>
            </a:r>
            <a:r>
              <a:rPr lang="en-US" sz="3400" dirty="0" smtClean="0">
                <a:solidFill>
                  <a:srgbClr val="FCD5B5"/>
                </a:solidFill>
              </a:rPr>
              <a:t>precepts </a:t>
            </a:r>
            <a:r>
              <a:rPr lang="en-US" sz="3400" dirty="0">
                <a:solidFill>
                  <a:srgbClr val="FCD5B5"/>
                </a:solidFill>
              </a:rPr>
              <a:t>(Rom. 13:10; Matt. 22:40).</a:t>
            </a:r>
          </a:p>
          <a:p>
            <a:pPr marL="0" indent="0">
              <a:spcBef>
                <a:spcPts val="1800"/>
              </a:spcBef>
              <a:buNone/>
              <a:tabLst>
                <a:tab pos="409575" algn="l"/>
                <a:tab pos="512763" algn="l"/>
              </a:tabLst>
            </a:pPr>
            <a:r>
              <a:rPr lang="en-US" sz="3400" dirty="0"/>
              <a:t>C</a:t>
            </a:r>
            <a:r>
              <a:rPr lang="en-US" sz="3400" dirty="0" smtClean="0"/>
              <a:t>alled </a:t>
            </a:r>
            <a:r>
              <a:rPr lang="en-US" sz="3400" dirty="0"/>
              <a:t>a </a:t>
            </a:r>
            <a:r>
              <a:rPr lang="en-US" sz="3400" i="1" dirty="0" smtClean="0"/>
              <a:t>path</a:t>
            </a:r>
            <a:r>
              <a:rPr lang="en-US" sz="3400" dirty="0" smtClean="0"/>
              <a:t> </a:t>
            </a:r>
            <a:r>
              <a:rPr lang="en-US" sz="3400" dirty="0"/>
              <a:t>because it leads to a destination. That </a:t>
            </a:r>
            <a:r>
              <a:rPr lang="en-US" sz="3400" dirty="0" smtClean="0"/>
              <a:t>goal is the	eternal </a:t>
            </a:r>
            <a:r>
              <a:rPr lang="en-US" sz="3400" dirty="0"/>
              <a:t>life (Rom. 2:7; Ps. 84:11). It is </a:t>
            </a:r>
            <a:r>
              <a:rPr lang="en-US" sz="3400" dirty="0" smtClean="0"/>
              <a:t>the only </a:t>
            </a:r>
            <a:r>
              <a:rPr lang="en-US" sz="3400" dirty="0" smtClean="0"/>
              <a:t>way</a:t>
            </a:r>
            <a:r>
              <a:rPr lang="en-US" sz="3400" dirty="0"/>
              <a:t>; </a:t>
            </a:r>
            <a:r>
              <a:rPr lang="en-US" sz="3400" dirty="0" smtClean="0"/>
              <a:t>there	are </a:t>
            </a:r>
            <a:r>
              <a:rPr lang="en-US" sz="3400" dirty="0"/>
              <a:t>no </a:t>
            </a:r>
            <a:r>
              <a:rPr lang="en-US" sz="3400" dirty="0" smtClean="0"/>
              <a:t>shortcuts</a:t>
            </a:r>
            <a:r>
              <a:rPr lang="en-US" sz="3400" dirty="0"/>
              <a:t>, back-roads, or </a:t>
            </a:r>
            <a:r>
              <a:rPr lang="en-US" sz="3400" dirty="0" smtClean="0"/>
              <a:t>recalculations </a:t>
            </a:r>
            <a:r>
              <a:rPr lang="en-US" sz="3400" dirty="0"/>
              <a:t>of the </a:t>
            </a:r>
            <a:r>
              <a:rPr lang="en-US" sz="3400" dirty="0" smtClean="0"/>
              <a:t>	spiritual </a:t>
            </a:r>
            <a:r>
              <a:rPr lang="en-US" sz="3400" dirty="0"/>
              <a:t>GPS (Heb. 12:14; </a:t>
            </a:r>
            <a:r>
              <a:rPr lang="en-US" sz="3400" dirty="0" smtClean="0"/>
              <a:t>Mt</a:t>
            </a:r>
            <a:r>
              <a:rPr lang="en-US" sz="3400" dirty="0"/>
              <a:t>. 7:21).</a:t>
            </a:r>
          </a:p>
          <a:p>
            <a:endParaRPr lang="en-US" dirty="0"/>
          </a:p>
        </p:txBody>
      </p:sp>
    </p:spTree>
    <p:extLst>
      <p:ext uri="{BB962C8B-B14F-4D97-AF65-F5344CB8AC3E}">
        <p14:creationId xmlns:p14="http://schemas.microsoft.com/office/powerpoint/2010/main" val="1678019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6"/>
            <a:ext cx="8229600" cy="1198955"/>
          </a:xfrm>
        </p:spPr>
        <p:txBody>
          <a:bodyPr/>
          <a:lstStyle/>
          <a:p>
            <a:r>
              <a:rPr lang="en-US" b="1" i="1" dirty="0"/>
              <a:t>It Is Called </a:t>
            </a:r>
            <a:r>
              <a:rPr lang="en-US" b="1" i="1" u="sng" dirty="0" smtClean="0"/>
              <a:t>Old</a:t>
            </a:r>
            <a:endParaRPr lang="en-US" b="1" dirty="0"/>
          </a:p>
        </p:txBody>
      </p:sp>
      <p:sp>
        <p:nvSpPr>
          <p:cNvPr id="3" name="Content Placeholder 2"/>
          <p:cNvSpPr>
            <a:spLocks noGrp="1"/>
          </p:cNvSpPr>
          <p:nvPr>
            <p:ph idx="1"/>
          </p:nvPr>
        </p:nvSpPr>
        <p:spPr>
          <a:xfrm>
            <a:off x="245820" y="1048871"/>
            <a:ext cx="8726618" cy="5706693"/>
          </a:xfrm>
        </p:spPr>
        <p:txBody>
          <a:bodyPr>
            <a:noAutofit/>
          </a:bodyPr>
          <a:lstStyle/>
          <a:p>
            <a:r>
              <a:rPr lang="en-US" sz="2800" dirty="0" smtClean="0"/>
              <a:t>God’s good </a:t>
            </a:r>
            <a:r>
              <a:rPr lang="en-US" sz="2800" dirty="0"/>
              <a:t>w</a:t>
            </a:r>
            <a:r>
              <a:rPr lang="en-US" sz="2800" dirty="0" smtClean="0"/>
              <a:t>ay is </a:t>
            </a:r>
            <a:r>
              <a:rPr lang="en-US" sz="2800" dirty="0" smtClean="0"/>
              <a:t>not </a:t>
            </a:r>
            <a:r>
              <a:rPr lang="en-US" sz="2800" dirty="0" smtClean="0"/>
              <a:t>dispensational.</a:t>
            </a:r>
            <a:endParaRPr lang="en-US" sz="2800" dirty="0"/>
          </a:p>
          <a:p>
            <a:pPr lvl="1"/>
            <a:r>
              <a:rPr lang="en-US" sz="2400" dirty="0" smtClean="0">
                <a:solidFill>
                  <a:srgbClr val="FCD5B5"/>
                </a:solidFill>
              </a:rPr>
              <a:t>Special emphasis: The new covenant signed two </a:t>
            </a:r>
            <a:r>
              <a:rPr lang="en-US" sz="2400" dirty="0">
                <a:solidFill>
                  <a:srgbClr val="FCD5B5"/>
                </a:solidFill>
              </a:rPr>
              <a:t>millennia ago.</a:t>
            </a:r>
          </a:p>
          <a:p>
            <a:r>
              <a:rPr lang="en-US" sz="2800" dirty="0" smtClean="0"/>
              <a:t>Jesus </a:t>
            </a:r>
            <a:r>
              <a:rPr lang="en-US" sz="2800" dirty="0"/>
              <a:t>discussed the old path (</a:t>
            </a:r>
            <a:r>
              <a:rPr lang="en-US" sz="2800" dirty="0" err="1"/>
              <a:t>Jn</a:t>
            </a:r>
            <a:r>
              <a:rPr lang="en-US" sz="2800" dirty="0"/>
              <a:t> 14:1-6; 15:12). </a:t>
            </a:r>
            <a:endParaRPr lang="en-US" sz="2800" dirty="0" smtClean="0"/>
          </a:p>
          <a:p>
            <a:r>
              <a:rPr lang="en-US" sz="2800" dirty="0" smtClean="0"/>
              <a:t>Apostles preached the old </a:t>
            </a:r>
            <a:r>
              <a:rPr lang="en-US" sz="2800" dirty="0"/>
              <a:t>paths (</a:t>
            </a:r>
            <a:r>
              <a:rPr lang="en-US" sz="2800" dirty="0" smtClean="0"/>
              <a:t>2Pet. </a:t>
            </a:r>
            <a:r>
              <a:rPr lang="en-US" sz="2800" dirty="0"/>
              <a:t>1:5-7; 1Jn 3:23).</a:t>
            </a:r>
          </a:p>
          <a:p>
            <a:r>
              <a:rPr lang="en-US" sz="2800" dirty="0" smtClean="0">
                <a:solidFill>
                  <a:srgbClr val="FFFFFF"/>
                </a:solidFill>
              </a:rPr>
              <a:t>Foreseen in Moses (</a:t>
            </a:r>
            <a:r>
              <a:rPr lang="en-US" sz="2800" dirty="0">
                <a:solidFill>
                  <a:srgbClr val="FFFFFF"/>
                </a:solidFill>
              </a:rPr>
              <a:t>Heb. </a:t>
            </a:r>
            <a:r>
              <a:rPr lang="en-US" sz="2800" dirty="0" smtClean="0">
                <a:solidFill>
                  <a:srgbClr val="FFFFFF"/>
                </a:solidFill>
              </a:rPr>
              <a:t>11</a:t>
            </a:r>
            <a:r>
              <a:rPr lang="en-US" sz="2800" dirty="0">
                <a:solidFill>
                  <a:srgbClr val="FFFFFF"/>
                </a:solidFill>
              </a:rPr>
              <a:t>:24-</a:t>
            </a:r>
            <a:r>
              <a:rPr lang="en-US" sz="2800" dirty="0" smtClean="0">
                <a:solidFill>
                  <a:srgbClr val="FFFFFF"/>
                </a:solidFill>
              </a:rPr>
              <a:t>27; Dt</a:t>
            </a:r>
            <a:r>
              <a:rPr lang="en-US" sz="2800" dirty="0">
                <a:solidFill>
                  <a:srgbClr val="FFFFFF"/>
                </a:solidFill>
              </a:rPr>
              <a:t>. 6:4f; Lev. 19:18)</a:t>
            </a:r>
          </a:p>
          <a:p>
            <a:r>
              <a:rPr lang="en-US" sz="2800" dirty="0"/>
              <a:t>T</a:t>
            </a:r>
            <a:r>
              <a:rPr lang="en-US" sz="2800" dirty="0" smtClean="0"/>
              <a:t>he </a:t>
            </a:r>
            <a:r>
              <a:rPr lang="en-US" sz="2800" dirty="0"/>
              <a:t>P</a:t>
            </a:r>
            <a:r>
              <a:rPr lang="en-US" sz="2800" dirty="0" smtClean="0"/>
              <a:t>atriarchal </a:t>
            </a:r>
            <a:r>
              <a:rPr lang="en-US" sz="2800" dirty="0"/>
              <a:t>A</a:t>
            </a:r>
            <a:r>
              <a:rPr lang="en-US" sz="2800" dirty="0" smtClean="0"/>
              <a:t>ge: Noah, Enoch, </a:t>
            </a:r>
            <a:r>
              <a:rPr lang="en-US" sz="2800" dirty="0"/>
              <a:t>and </a:t>
            </a:r>
            <a:r>
              <a:rPr lang="en-US" sz="2800" dirty="0" smtClean="0"/>
              <a:t>Abel</a:t>
            </a:r>
            <a:endParaRPr lang="en-US" sz="3600" dirty="0"/>
          </a:p>
        </p:txBody>
      </p:sp>
      <p:pic>
        <p:nvPicPr>
          <p:cNvPr id="4" name="Picture 3" descr="trail-690619__1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7836"/>
            <a:ext cx="9144000" cy="1900163"/>
          </a:xfrm>
          <a:prstGeom prst="rect">
            <a:avLst/>
          </a:prstGeom>
        </p:spPr>
      </p:pic>
    </p:spTree>
    <p:extLst>
      <p:ext uri="{BB962C8B-B14F-4D97-AF65-F5344CB8AC3E}">
        <p14:creationId xmlns:p14="http://schemas.microsoft.com/office/powerpoint/2010/main" val="3760266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81"/>
            <a:ext cx="8229600" cy="1143000"/>
          </a:xfrm>
        </p:spPr>
        <p:txBody>
          <a:bodyPr/>
          <a:lstStyle/>
          <a:p>
            <a:r>
              <a:rPr lang="en-US" b="1" i="1" dirty="0"/>
              <a:t>It Is Called </a:t>
            </a:r>
            <a:r>
              <a:rPr lang="en-US" b="1" i="1" u="sng" dirty="0" smtClean="0"/>
              <a:t>Good</a:t>
            </a:r>
            <a:endParaRPr lang="en-US" b="1" dirty="0"/>
          </a:p>
        </p:txBody>
      </p:sp>
      <p:sp>
        <p:nvSpPr>
          <p:cNvPr id="3" name="Content Placeholder 2"/>
          <p:cNvSpPr>
            <a:spLocks noGrp="1"/>
          </p:cNvSpPr>
          <p:nvPr>
            <p:ph idx="1"/>
          </p:nvPr>
        </p:nvSpPr>
        <p:spPr>
          <a:xfrm>
            <a:off x="245819" y="1190460"/>
            <a:ext cx="8665163" cy="4525963"/>
          </a:xfrm>
        </p:spPr>
        <p:txBody>
          <a:bodyPr>
            <a:noAutofit/>
          </a:bodyPr>
          <a:lstStyle/>
          <a:p>
            <a:pPr marL="450850" indent="-450850">
              <a:buNone/>
            </a:pPr>
            <a:r>
              <a:rPr lang="en-US" sz="2800" dirty="0" smtClean="0"/>
              <a:t>Those </a:t>
            </a:r>
            <a:r>
              <a:rPr lang="en-US" sz="2800" dirty="0"/>
              <a:t>who walk in this way are called good because they do good (James </a:t>
            </a:r>
            <a:r>
              <a:rPr lang="en-US" sz="2800" dirty="0" smtClean="0"/>
              <a:t>3</a:t>
            </a:r>
            <a:r>
              <a:rPr lang="en-US" sz="2800" dirty="0"/>
              <a:t>:17; Eph. 5:8f) They, as a general rule, prove to be blessings to their </a:t>
            </a:r>
            <a:r>
              <a:rPr lang="en-US" sz="2800" dirty="0" smtClean="0"/>
              <a:t>family </a:t>
            </a:r>
            <a:r>
              <a:rPr lang="en-US" sz="2800" dirty="0"/>
              <a:t>(Deut. 5:29), country (Prov. 14:34), &amp; the world (Matt. 5:13f</a:t>
            </a:r>
            <a:r>
              <a:rPr lang="en-US" sz="2800" dirty="0" smtClean="0"/>
              <a:t>).</a:t>
            </a:r>
            <a:endParaRPr lang="en-US" sz="2800" dirty="0"/>
          </a:p>
          <a:p>
            <a:pPr marL="0" indent="0">
              <a:spcBef>
                <a:spcPts val="1800"/>
              </a:spcBef>
              <a:buNone/>
            </a:pPr>
            <a:r>
              <a:rPr lang="en-US" sz="2800" dirty="0" smtClean="0"/>
              <a:t>The Good Way By </a:t>
            </a:r>
            <a:r>
              <a:rPr lang="en-US" sz="2800" dirty="0"/>
              <a:t>D</a:t>
            </a:r>
            <a:r>
              <a:rPr lang="en-US" sz="2800" dirty="0" smtClean="0"/>
              <a:t>efault</a:t>
            </a:r>
            <a:r>
              <a:rPr lang="en-US" sz="2800" dirty="0"/>
              <a:t>.</a:t>
            </a:r>
          </a:p>
          <a:p>
            <a:pPr lvl="1"/>
            <a:r>
              <a:rPr lang="en-US" dirty="0">
                <a:solidFill>
                  <a:srgbClr val="FCD5B5"/>
                </a:solidFill>
              </a:rPr>
              <a:t>D</a:t>
            </a:r>
            <a:r>
              <a:rPr lang="en-US" dirty="0" smtClean="0">
                <a:solidFill>
                  <a:srgbClr val="FCD5B5"/>
                </a:solidFill>
              </a:rPr>
              <a:t>ivinely </a:t>
            </a:r>
            <a:r>
              <a:rPr lang="en-US" dirty="0">
                <a:solidFill>
                  <a:srgbClr val="FCD5B5"/>
                </a:solidFill>
              </a:rPr>
              <a:t>originated in infinite goodness (Ps. 143:10).</a:t>
            </a:r>
          </a:p>
          <a:p>
            <a:pPr lvl="1"/>
            <a:r>
              <a:rPr lang="en-US" dirty="0">
                <a:solidFill>
                  <a:srgbClr val="FCD5B5"/>
                </a:solidFill>
              </a:rPr>
              <a:t>G</a:t>
            </a:r>
            <a:r>
              <a:rPr lang="en-US" dirty="0" smtClean="0">
                <a:solidFill>
                  <a:srgbClr val="FCD5B5"/>
                </a:solidFill>
              </a:rPr>
              <a:t>ood </a:t>
            </a:r>
            <a:r>
              <a:rPr lang="en-US" dirty="0">
                <a:solidFill>
                  <a:srgbClr val="FCD5B5"/>
                </a:solidFill>
              </a:rPr>
              <a:t>in </a:t>
            </a:r>
            <a:r>
              <a:rPr lang="en-US" dirty="0" smtClean="0">
                <a:solidFill>
                  <a:srgbClr val="FCD5B5"/>
                </a:solidFill>
              </a:rPr>
              <a:t>tendency </a:t>
            </a:r>
            <a:r>
              <a:rPr lang="en-US" dirty="0">
                <a:solidFill>
                  <a:srgbClr val="FCD5B5"/>
                </a:solidFill>
              </a:rPr>
              <a:t>to grant happy results (</a:t>
            </a:r>
            <a:r>
              <a:rPr lang="en-US" dirty="0" smtClean="0">
                <a:solidFill>
                  <a:srgbClr val="FCD5B5"/>
                </a:solidFill>
              </a:rPr>
              <a:t>Pro. </a:t>
            </a:r>
            <a:r>
              <a:rPr lang="en-US" dirty="0">
                <a:solidFill>
                  <a:srgbClr val="FCD5B5"/>
                </a:solidFill>
              </a:rPr>
              <a:t>19:23)</a:t>
            </a:r>
          </a:p>
          <a:p>
            <a:endParaRPr lang="en-US" dirty="0"/>
          </a:p>
        </p:txBody>
      </p:sp>
      <p:pic>
        <p:nvPicPr>
          <p:cNvPr id="4" name="Picture 3" descr="trail-352284_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9785"/>
            <a:ext cx="9144000" cy="1818215"/>
          </a:xfrm>
          <a:prstGeom prst="rect">
            <a:avLst/>
          </a:prstGeom>
        </p:spPr>
      </p:pic>
    </p:spTree>
    <p:extLst>
      <p:ext uri="{BB962C8B-B14F-4D97-AF65-F5344CB8AC3E}">
        <p14:creationId xmlns:p14="http://schemas.microsoft.com/office/powerpoint/2010/main" val="1202971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177"/>
            <a:ext cx="8229600" cy="1143000"/>
          </a:xfrm>
        </p:spPr>
        <p:txBody>
          <a:bodyPr>
            <a:noAutofit/>
          </a:bodyPr>
          <a:lstStyle/>
          <a:p>
            <a:r>
              <a:rPr lang="en-US" sz="3600" b="1" u="sng" dirty="0"/>
              <a:t>God’s Commands Respecting It</a:t>
            </a:r>
            <a:r>
              <a:rPr lang="en-US" sz="3600" b="1" i="1" u="sng" dirty="0"/>
              <a:t> – </a:t>
            </a:r>
            <a:r>
              <a:rPr lang="en-US" sz="3600" b="1" i="1" u="sng" dirty="0" smtClean="0"/>
              <a:t/>
            </a:r>
            <a:br>
              <a:rPr lang="en-US" sz="3600" b="1" i="1" u="sng" dirty="0" smtClean="0"/>
            </a:br>
            <a:r>
              <a:rPr lang="en-US" sz="3600" b="1" i="1" dirty="0" smtClean="0"/>
              <a:t>“</a:t>
            </a:r>
            <a:r>
              <a:rPr lang="en-US" sz="3600" b="1" i="1" dirty="0"/>
              <a:t>Stand in the ways and see…</a:t>
            </a:r>
            <a:r>
              <a:rPr lang="en-US" sz="3600" b="1" i="1" dirty="0" smtClean="0"/>
              <a:t>”</a:t>
            </a:r>
            <a:endParaRPr lang="en-US" sz="3600" dirty="0"/>
          </a:p>
        </p:txBody>
      </p:sp>
      <p:sp>
        <p:nvSpPr>
          <p:cNvPr id="3" name="Content Placeholder 2"/>
          <p:cNvSpPr>
            <a:spLocks noGrp="1"/>
          </p:cNvSpPr>
          <p:nvPr>
            <p:ph sz="half" idx="1"/>
          </p:nvPr>
        </p:nvSpPr>
        <p:spPr>
          <a:xfrm>
            <a:off x="-81940" y="1641174"/>
            <a:ext cx="4998344" cy="4525963"/>
          </a:xfrm>
        </p:spPr>
        <p:txBody>
          <a:bodyPr/>
          <a:lstStyle/>
          <a:p>
            <a:pPr marL="0" indent="0" algn="ctr">
              <a:buNone/>
            </a:pPr>
            <a:r>
              <a:rPr lang="en-US" sz="2600" u="sng" dirty="0"/>
              <a:t>F</a:t>
            </a:r>
            <a:r>
              <a:rPr lang="en-US" sz="2600" u="sng" dirty="0" smtClean="0"/>
              <a:t>acts Assumed:</a:t>
            </a:r>
          </a:p>
          <a:p>
            <a:pPr algn="ctr">
              <a:buFont typeface="Wingdings" charset="2"/>
              <a:buChar char="Ø"/>
            </a:pPr>
            <a:r>
              <a:rPr lang="en-US" sz="2600" dirty="0">
                <a:solidFill>
                  <a:srgbClr val="FCD5B5"/>
                </a:solidFill>
              </a:rPr>
              <a:t>O</a:t>
            </a:r>
            <a:r>
              <a:rPr lang="en-US" sz="2600" dirty="0" smtClean="0">
                <a:solidFill>
                  <a:srgbClr val="FCD5B5"/>
                </a:solidFill>
              </a:rPr>
              <a:t>nly </a:t>
            </a:r>
            <a:r>
              <a:rPr lang="en-US" sz="2600" dirty="0">
                <a:solidFill>
                  <a:srgbClr val="FCD5B5"/>
                </a:solidFill>
              </a:rPr>
              <a:t>ONE </a:t>
            </a:r>
            <a:r>
              <a:rPr lang="en-US" sz="2600" dirty="0" smtClean="0">
                <a:solidFill>
                  <a:srgbClr val="FCD5B5"/>
                </a:solidFill>
              </a:rPr>
              <a:t>Good </a:t>
            </a:r>
            <a:r>
              <a:rPr lang="en-US" sz="2600" dirty="0">
                <a:solidFill>
                  <a:srgbClr val="FCD5B5"/>
                </a:solidFill>
              </a:rPr>
              <a:t>W</a:t>
            </a:r>
            <a:r>
              <a:rPr lang="en-US" sz="2600" dirty="0" smtClean="0">
                <a:solidFill>
                  <a:srgbClr val="FCD5B5"/>
                </a:solidFill>
              </a:rPr>
              <a:t>ay </a:t>
            </a:r>
          </a:p>
          <a:p>
            <a:pPr algn="ctr">
              <a:buFont typeface="Wingdings" charset="2"/>
              <a:buChar char="Ø"/>
            </a:pPr>
            <a:r>
              <a:rPr lang="en-US" sz="2600" dirty="0" smtClean="0">
                <a:solidFill>
                  <a:srgbClr val="FCD5B5"/>
                </a:solidFill>
              </a:rPr>
              <a:t>Everybody’s Problem (Is. 53:6)</a:t>
            </a:r>
          </a:p>
          <a:p>
            <a:pPr algn="ctr">
              <a:buFont typeface="Wingdings" charset="2"/>
              <a:buChar char="Ø"/>
            </a:pPr>
            <a:r>
              <a:rPr lang="en-US" sz="2600" dirty="0" smtClean="0">
                <a:solidFill>
                  <a:srgbClr val="FCD5B5"/>
                </a:solidFill>
              </a:rPr>
              <a:t>Our Ignorance  (</a:t>
            </a:r>
            <a:r>
              <a:rPr lang="en-US" sz="2600" dirty="0">
                <a:solidFill>
                  <a:srgbClr val="FCD5B5"/>
                </a:solidFill>
              </a:rPr>
              <a:t>Jer. 10:23)</a:t>
            </a:r>
            <a:r>
              <a:rPr lang="en-US" sz="2600" dirty="0" smtClean="0">
                <a:solidFill>
                  <a:srgbClr val="FCD5B5"/>
                </a:solidFill>
              </a:rPr>
              <a:t>.</a:t>
            </a:r>
          </a:p>
          <a:p>
            <a:pPr algn="ctr">
              <a:buFont typeface="Wingdings" charset="2"/>
              <a:buChar char="Ø"/>
            </a:pPr>
            <a:r>
              <a:rPr lang="en-US" sz="2600" dirty="0" smtClean="0">
                <a:solidFill>
                  <a:srgbClr val="FCD5B5"/>
                </a:solidFill>
              </a:rPr>
              <a:t>God’s Help</a:t>
            </a:r>
            <a:endParaRPr lang="en-US" sz="2600" dirty="0">
              <a:solidFill>
                <a:srgbClr val="FCD5B5"/>
              </a:solidFill>
            </a:endParaRPr>
          </a:p>
          <a:p>
            <a:pPr marL="0" indent="0" algn="ctr">
              <a:buNone/>
            </a:pPr>
            <a:endParaRPr lang="en-US" dirty="0"/>
          </a:p>
        </p:txBody>
      </p:sp>
      <p:sp>
        <p:nvSpPr>
          <p:cNvPr id="5" name="Content Placeholder 4"/>
          <p:cNvSpPr>
            <a:spLocks noGrp="1"/>
          </p:cNvSpPr>
          <p:nvPr>
            <p:ph sz="half" idx="2"/>
          </p:nvPr>
        </p:nvSpPr>
        <p:spPr>
          <a:xfrm>
            <a:off x="4879028" y="1641174"/>
            <a:ext cx="4318744" cy="4525963"/>
          </a:xfrm>
        </p:spPr>
        <p:txBody>
          <a:bodyPr/>
          <a:lstStyle/>
          <a:p>
            <a:pPr marL="0" indent="0" algn="ctr">
              <a:buNone/>
            </a:pPr>
            <a:r>
              <a:rPr lang="en-US" sz="2600" u="sng" dirty="0"/>
              <a:t>Duties E</a:t>
            </a:r>
            <a:r>
              <a:rPr lang="en-US" sz="2600" u="sng" dirty="0" smtClean="0"/>
              <a:t>njoined:</a:t>
            </a:r>
          </a:p>
          <a:p>
            <a:pPr algn="ctr">
              <a:buFont typeface="Wingdings" charset="2"/>
              <a:buChar char="Ø"/>
            </a:pPr>
            <a:r>
              <a:rPr lang="en-US" sz="2600" dirty="0" smtClean="0">
                <a:solidFill>
                  <a:srgbClr val="FCD5B5"/>
                </a:solidFill>
              </a:rPr>
              <a:t>Stand!</a:t>
            </a:r>
          </a:p>
          <a:p>
            <a:pPr algn="ctr">
              <a:buFont typeface="Wingdings" charset="2"/>
              <a:buChar char="Ø"/>
            </a:pPr>
            <a:r>
              <a:rPr lang="en-US" sz="2600" dirty="0" smtClean="0">
                <a:solidFill>
                  <a:srgbClr val="FCD5B5"/>
                </a:solidFill>
              </a:rPr>
              <a:t>See!</a:t>
            </a:r>
          </a:p>
          <a:p>
            <a:pPr algn="ctr">
              <a:buFont typeface="Wingdings" charset="2"/>
              <a:buChar char="Ø"/>
            </a:pPr>
            <a:r>
              <a:rPr lang="en-US" sz="2600" dirty="0" smtClean="0">
                <a:solidFill>
                  <a:srgbClr val="FCD5B5"/>
                </a:solidFill>
              </a:rPr>
              <a:t>Ask!</a:t>
            </a:r>
          </a:p>
          <a:p>
            <a:pPr algn="ctr">
              <a:buFont typeface="Wingdings" charset="2"/>
              <a:buChar char="Ø"/>
            </a:pPr>
            <a:r>
              <a:rPr lang="en-US" sz="2600" dirty="0" smtClean="0">
                <a:solidFill>
                  <a:srgbClr val="FCD5B5"/>
                </a:solidFill>
              </a:rPr>
              <a:t>Walk Therein!</a:t>
            </a:r>
            <a:endParaRPr lang="en-US" sz="2600" dirty="0">
              <a:solidFill>
                <a:srgbClr val="FCD5B5"/>
              </a:solidFill>
            </a:endParaRPr>
          </a:p>
          <a:p>
            <a:pPr marL="0" indent="0" algn="ctr">
              <a:buNone/>
            </a:pPr>
            <a:endParaRPr lang="en-US" dirty="0"/>
          </a:p>
        </p:txBody>
      </p:sp>
      <p:pic>
        <p:nvPicPr>
          <p:cNvPr id="4" name="Picture 3" descr="forest-682003__1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6638"/>
            <a:ext cx="9144000" cy="2402910"/>
          </a:xfrm>
          <a:prstGeom prst="rect">
            <a:avLst/>
          </a:prstGeom>
        </p:spPr>
      </p:pic>
    </p:spTree>
    <p:extLst>
      <p:ext uri="{BB962C8B-B14F-4D97-AF65-F5344CB8AC3E}">
        <p14:creationId xmlns:p14="http://schemas.microsoft.com/office/powerpoint/2010/main" val="842181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103"/>
            <a:ext cx="8229600" cy="1143000"/>
          </a:xfrm>
        </p:spPr>
        <p:txBody>
          <a:bodyPr>
            <a:noAutofit/>
          </a:bodyPr>
          <a:lstStyle/>
          <a:p>
            <a:r>
              <a:rPr lang="en-US" sz="3600" b="1" u="sng" dirty="0"/>
              <a:t>The Destination &amp; Encouragement – </a:t>
            </a:r>
            <a:r>
              <a:rPr lang="en-US" sz="3600" b="1" u="sng" dirty="0" smtClean="0"/>
              <a:t/>
            </a:r>
            <a:br>
              <a:rPr lang="en-US" sz="3600" b="1" u="sng" dirty="0" smtClean="0"/>
            </a:br>
            <a:r>
              <a:rPr lang="en-US" sz="3600" b="1" i="1" dirty="0" smtClean="0"/>
              <a:t>“</a:t>
            </a:r>
            <a:r>
              <a:rPr lang="en-US" sz="3600" b="1" i="1" dirty="0"/>
              <a:t>And you will find rest for your souls</a:t>
            </a:r>
            <a:r>
              <a:rPr lang="en-US" sz="3600" b="1" i="1" dirty="0" smtClean="0"/>
              <a:t>”</a:t>
            </a:r>
            <a:endParaRPr lang="en-US" sz="3600" dirty="0"/>
          </a:p>
        </p:txBody>
      </p:sp>
      <p:sp>
        <p:nvSpPr>
          <p:cNvPr id="3" name="Content Placeholder 2"/>
          <p:cNvSpPr>
            <a:spLocks noGrp="1"/>
          </p:cNvSpPr>
          <p:nvPr>
            <p:ph idx="1"/>
          </p:nvPr>
        </p:nvSpPr>
        <p:spPr>
          <a:xfrm>
            <a:off x="457200" y="1709665"/>
            <a:ext cx="8229600" cy="4525963"/>
          </a:xfrm>
        </p:spPr>
        <p:txBody>
          <a:bodyPr>
            <a:noAutofit/>
          </a:bodyPr>
          <a:lstStyle/>
          <a:p>
            <a:pPr marL="0" indent="0">
              <a:buNone/>
            </a:pPr>
            <a:r>
              <a:rPr lang="en-US" sz="2500" dirty="0" smtClean="0"/>
              <a:t>1. Gracious </a:t>
            </a:r>
            <a:r>
              <a:rPr lang="en-US" sz="2500" dirty="0"/>
              <a:t>R</a:t>
            </a:r>
            <a:r>
              <a:rPr lang="en-US" sz="2500" dirty="0" smtClean="0"/>
              <a:t>est </a:t>
            </a:r>
            <a:r>
              <a:rPr lang="en-US" sz="2500" dirty="0"/>
              <a:t>in this </a:t>
            </a:r>
            <a:r>
              <a:rPr lang="en-US" sz="2500" dirty="0" smtClean="0"/>
              <a:t>world:</a:t>
            </a:r>
          </a:p>
          <a:p>
            <a:pPr marL="914400" lvl="1" indent="-514350">
              <a:buFont typeface="+mj-lt"/>
              <a:buAutoNum type="alphaLcParenR"/>
            </a:pPr>
            <a:r>
              <a:rPr lang="en-US" sz="2500" dirty="0" smtClean="0">
                <a:solidFill>
                  <a:schemeClr val="accent6">
                    <a:lumMod val="40000"/>
                    <a:lumOff val="60000"/>
                  </a:schemeClr>
                </a:solidFill>
              </a:rPr>
              <a:t>From </a:t>
            </a:r>
            <a:r>
              <a:rPr lang="en-US" sz="2500" dirty="0">
                <a:solidFill>
                  <a:schemeClr val="accent6">
                    <a:lumMod val="40000"/>
                    <a:lumOff val="60000"/>
                  </a:schemeClr>
                </a:solidFill>
              </a:rPr>
              <a:t>the </a:t>
            </a:r>
            <a:r>
              <a:rPr lang="en-US" sz="2500" dirty="0" smtClean="0">
                <a:solidFill>
                  <a:schemeClr val="accent6">
                    <a:lumMod val="40000"/>
                    <a:lumOff val="60000"/>
                  </a:schemeClr>
                </a:solidFill>
              </a:rPr>
              <a:t>Anguish </a:t>
            </a:r>
            <a:r>
              <a:rPr lang="en-US" sz="2500" dirty="0">
                <a:solidFill>
                  <a:schemeClr val="accent6">
                    <a:lumMod val="40000"/>
                    <a:lumOff val="60000"/>
                  </a:schemeClr>
                </a:solidFill>
              </a:rPr>
              <a:t>of </a:t>
            </a:r>
            <a:r>
              <a:rPr lang="en-US" sz="2500" dirty="0" smtClean="0">
                <a:solidFill>
                  <a:schemeClr val="accent6">
                    <a:lumMod val="40000"/>
                    <a:lumOff val="60000"/>
                  </a:schemeClr>
                </a:solidFill>
              </a:rPr>
              <a:t>Guilt </a:t>
            </a:r>
            <a:r>
              <a:rPr lang="en-US" sz="2500" dirty="0">
                <a:solidFill>
                  <a:schemeClr val="accent6">
                    <a:lumMod val="40000"/>
                    <a:lumOff val="60000"/>
                  </a:schemeClr>
                </a:solidFill>
              </a:rPr>
              <a:t>(Is. 9:1) &amp; Satan’s </a:t>
            </a:r>
            <a:r>
              <a:rPr lang="en-US" sz="2500" dirty="0" smtClean="0">
                <a:solidFill>
                  <a:schemeClr val="accent6">
                    <a:lumMod val="40000"/>
                    <a:lumOff val="60000"/>
                  </a:schemeClr>
                </a:solidFill>
              </a:rPr>
              <a:t>Oppression (</a:t>
            </a:r>
            <a:r>
              <a:rPr lang="en-US" sz="2500" dirty="0">
                <a:solidFill>
                  <a:schemeClr val="accent6">
                    <a:lumMod val="40000"/>
                    <a:lumOff val="60000"/>
                  </a:schemeClr>
                </a:solidFill>
              </a:rPr>
              <a:t>Mt. 11:28</a:t>
            </a:r>
            <a:r>
              <a:rPr lang="en-US" sz="2500" dirty="0" smtClean="0">
                <a:solidFill>
                  <a:schemeClr val="accent6">
                    <a:lumMod val="40000"/>
                    <a:lumOff val="60000"/>
                  </a:schemeClr>
                </a:solidFill>
              </a:rPr>
              <a:t>)</a:t>
            </a:r>
          </a:p>
          <a:p>
            <a:pPr marL="914400" lvl="1" indent="-514350">
              <a:spcBef>
                <a:spcPts val="0"/>
              </a:spcBef>
              <a:buFont typeface="+mj-lt"/>
              <a:buAutoNum type="alphaLcParenR"/>
            </a:pPr>
            <a:r>
              <a:rPr lang="en-US" sz="2500" dirty="0" smtClean="0">
                <a:solidFill>
                  <a:schemeClr val="accent6">
                    <a:lumMod val="40000"/>
                    <a:lumOff val="60000"/>
                  </a:schemeClr>
                </a:solidFill>
              </a:rPr>
              <a:t>From </a:t>
            </a:r>
            <a:r>
              <a:rPr lang="en-US" sz="2500" dirty="0">
                <a:solidFill>
                  <a:schemeClr val="accent6">
                    <a:lumMod val="40000"/>
                    <a:lumOff val="60000"/>
                  </a:schemeClr>
                </a:solidFill>
              </a:rPr>
              <a:t>T</a:t>
            </a:r>
            <a:r>
              <a:rPr lang="en-US" sz="2500" dirty="0" smtClean="0">
                <a:solidFill>
                  <a:schemeClr val="accent6">
                    <a:lumMod val="40000"/>
                    <a:lumOff val="60000"/>
                  </a:schemeClr>
                </a:solidFill>
              </a:rPr>
              <a:t>ormenting </a:t>
            </a:r>
            <a:r>
              <a:rPr lang="en-US" sz="2500" dirty="0">
                <a:solidFill>
                  <a:schemeClr val="accent6">
                    <a:lumMod val="40000"/>
                    <a:lumOff val="60000"/>
                  </a:schemeClr>
                </a:solidFill>
              </a:rPr>
              <a:t>F</a:t>
            </a:r>
            <a:r>
              <a:rPr lang="en-US" sz="2500" dirty="0" smtClean="0">
                <a:solidFill>
                  <a:schemeClr val="accent6">
                    <a:lumMod val="40000"/>
                    <a:lumOff val="60000"/>
                  </a:schemeClr>
                </a:solidFill>
              </a:rPr>
              <a:t>ears </a:t>
            </a:r>
            <a:r>
              <a:rPr lang="en-US" sz="2500" dirty="0">
                <a:solidFill>
                  <a:schemeClr val="accent6">
                    <a:lumMod val="40000"/>
                    <a:lumOff val="60000"/>
                  </a:schemeClr>
                </a:solidFill>
              </a:rPr>
              <a:t>(Ps. 34:4) &amp; </a:t>
            </a:r>
            <a:r>
              <a:rPr lang="en-US" sz="2500" dirty="0" smtClean="0">
                <a:solidFill>
                  <a:schemeClr val="accent6">
                    <a:lumMod val="40000"/>
                    <a:lumOff val="60000"/>
                  </a:schemeClr>
                </a:solidFill>
              </a:rPr>
              <a:t>Inward </a:t>
            </a:r>
            <a:r>
              <a:rPr lang="en-US" sz="2500" dirty="0">
                <a:solidFill>
                  <a:schemeClr val="accent6">
                    <a:lumMod val="40000"/>
                    <a:lumOff val="60000"/>
                  </a:schemeClr>
                </a:solidFill>
              </a:rPr>
              <a:t>R</a:t>
            </a:r>
            <a:r>
              <a:rPr lang="en-US" sz="2500" dirty="0" smtClean="0">
                <a:solidFill>
                  <a:schemeClr val="accent6">
                    <a:lumMod val="40000"/>
                    <a:lumOff val="60000"/>
                  </a:schemeClr>
                </a:solidFill>
              </a:rPr>
              <a:t>uin </a:t>
            </a:r>
            <a:r>
              <a:rPr lang="en-US" sz="2500" dirty="0">
                <a:solidFill>
                  <a:schemeClr val="accent6">
                    <a:lumMod val="40000"/>
                    <a:lumOff val="60000"/>
                  </a:schemeClr>
                </a:solidFill>
              </a:rPr>
              <a:t>(Jn. 15:2; 1Jn. 1:9</a:t>
            </a:r>
            <a:r>
              <a:rPr lang="en-US" sz="2500" dirty="0" smtClean="0">
                <a:solidFill>
                  <a:schemeClr val="accent6">
                    <a:lumMod val="40000"/>
                    <a:lumOff val="60000"/>
                  </a:schemeClr>
                </a:solidFill>
              </a:rPr>
              <a:t>)</a:t>
            </a:r>
          </a:p>
          <a:p>
            <a:pPr marL="914400" lvl="1" indent="-514350">
              <a:spcBef>
                <a:spcPts val="0"/>
              </a:spcBef>
              <a:buFont typeface="+mj-lt"/>
              <a:buAutoNum type="alphaLcParenR"/>
            </a:pPr>
            <a:r>
              <a:rPr lang="en-US" sz="2500" dirty="0" smtClean="0">
                <a:solidFill>
                  <a:schemeClr val="accent6">
                    <a:lumMod val="40000"/>
                    <a:lumOff val="60000"/>
                  </a:schemeClr>
                </a:solidFill>
              </a:rPr>
              <a:t>Rest </a:t>
            </a:r>
            <a:r>
              <a:rPr lang="en-US" sz="2500" dirty="0">
                <a:solidFill>
                  <a:schemeClr val="accent6">
                    <a:lumMod val="40000"/>
                    <a:lumOff val="60000"/>
                  </a:schemeClr>
                </a:solidFill>
              </a:rPr>
              <a:t>in the </a:t>
            </a:r>
            <a:r>
              <a:rPr lang="en-US" sz="2500" dirty="0" smtClean="0">
                <a:solidFill>
                  <a:schemeClr val="accent6">
                    <a:lumMod val="40000"/>
                    <a:lumOff val="60000"/>
                  </a:schemeClr>
                </a:solidFill>
              </a:rPr>
              <a:t>Pleasant </a:t>
            </a:r>
            <a:r>
              <a:rPr lang="en-US" sz="2500" dirty="0">
                <a:solidFill>
                  <a:schemeClr val="accent6">
                    <a:lumMod val="40000"/>
                    <a:lumOff val="60000"/>
                  </a:schemeClr>
                </a:solidFill>
              </a:rPr>
              <a:t>S</a:t>
            </a:r>
            <a:r>
              <a:rPr lang="en-US" sz="2500" dirty="0" smtClean="0">
                <a:solidFill>
                  <a:schemeClr val="accent6">
                    <a:lumMod val="40000"/>
                    <a:lumOff val="60000"/>
                  </a:schemeClr>
                </a:solidFill>
              </a:rPr>
              <a:t>ervice </a:t>
            </a:r>
            <a:r>
              <a:rPr lang="en-US" sz="2500" dirty="0">
                <a:solidFill>
                  <a:schemeClr val="accent6">
                    <a:lumMod val="40000"/>
                    <a:lumOff val="60000"/>
                  </a:schemeClr>
                </a:solidFill>
              </a:rPr>
              <a:t>of </a:t>
            </a:r>
            <a:r>
              <a:rPr lang="en-US" sz="2500" dirty="0" smtClean="0">
                <a:solidFill>
                  <a:schemeClr val="accent6">
                    <a:lumMod val="40000"/>
                    <a:lumOff val="60000"/>
                  </a:schemeClr>
                </a:solidFill>
              </a:rPr>
              <a:t>Beloved </a:t>
            </a:r>
            <a:r>
              <a:rPr lang="en-US" sz="2500" dirty="0">
                <a:solidFill>
                  <a:schemeClr val="accent6">
                    <a:lumMod val="40000"/>
                    <a:lumOff val="60000"/>
                  </a:schemeClr>
                </a:solidFill>
              </a:rPr>
              <a:t>Master (Mt. 11:30; 1Jn. 5:3)</a:t>
            </a:r>
          </a:p>
          <a:p>
            <a:pPr marL="0" indent="0">
              <a:buNone/>
            </a:pPr>
            <a:r>
              <a:rPr lang="en-US" sz="2500" dirty="0" smtClean="0"/>
              <a:t>2</a:t>
            </a:r>
            <a:r>
              <a:rPr lang="en-US" sz="2500" dirty="0"/>
              <a:t>. Glorious </a:t>
            </a:r>
            <a:r>
              <a:rPr lang="en-US" sz="2500" dirty="0" smtClean="0"/>
              <a:t>Rest </a:t>
            </a:r>
            <a:r>
              <a:rPr lang="en-US" sz="2500" dirty="0"/>
              <a:t>in Heaven (Heb. 4:9) </a:t>
            </a:r>
          </a:p>
          <a:p>
            <a:pPr marL="971550" lvl="1" indent="-514350">
              <a:buFont typeface="+mj-lt"/>
              <a:buAutoNum type="alphaLcParenR"/>
            </a:pPr>
            <a:r>
              <a:rPr lang="en-US" sz="2500" dirty="0" smtClean="0">
                <a:solidFill>
                  <a:srgbClr val="FCD5B5"/>
                </a:solidFill>
              </a:rPr>
              <a:t>From </a:t>
            </a:r>
            <a:r>
              <a:rPr lang="en-US" sz="2500" dirty="0">
                <a:solidFill>
                  <a:srgbClr val="FCD5B5"/>
                </a:solidFill>
              </a:rPr>
              <a:t>A</a:t>
            </a:r>
            <a:r>
              <a:rPr lang="en-US" sz="2500" dirty="0" smtClean="0">
                <a:solidFill>
                  <a:srgbClr val="FCD5B5"/>
                </a:solidFill>
              </a:rPr>
              <a:t>ll Temptation </a:t>
            </a:r>
            <a:r>
              <a:rPr lang="en-US" sz="2500" dirty="0">
                <a:solidFill>
                  <a:srgbClr val="FCD5B5"/>
                </a:solidFill>
              </a:rPr>
              <a:t>(Job 3:17</a:t>
            </a:r>
            <a:r>
              <a:rPr lang="en-US" sz="2500" dirty="0" smtClean="0">
                <a:solidFill>
                  <a:srgbClr val="FCD5B5"/>
                </a:solidFill>
              </a:rPr>
              <a:t>) </a:t>
            </a:r>
          </a:p>
          <a:p>
            <a:pPr marL="971550" lvl="1" indent="-514350">
              <a:buFont typeface="+mj-lt"/>
              <a:buAutoNum type="alphaLcParenR"/>
            </a:pPr>
            <a:r>
              <a:rPr lang="en-US" sz="2500" dirty="0" smtClean="0">
                <a:solidFill>
                  <a:srgbClr val="FCD5B5"/>
                </a:solidFill>
              </a:rPr>
              <a:t>From All Suffering </a:t>
            </a:r>
            <a:r>
              <a:rPr lang="en-US" sz="2500" dirty="0">
                <a:solidFill>
                  <a:srgbClr val="FCD5B5"/>
                </a:solidFill>
              </a:rPr>
              <a:t>(Rev. 21:4</a:t>
            </a:r>
            <a:r>
              <a:rPr lang="en-US" sz="2500" dirty="0" smtClean="0">
                <a:solidFill>
                  <a:srgbClr val="FCD5B5"/>
                </a:solidFill>
              </a:rPr>
              <a:t>)</a:t>
            </a:r>
          </a:p>
          <a:p>
            <a:pPr marL="971550" lvl="1" indent="-514350">
              <a:buFont typeface="+mj-lt"/>
              <a:buAutoNum type="alphaLcParenR"/>
            </a:pPr>
            <a:r>
              <a:rPr lang="en-US" sz="2500" dirty="0" smtClean="0">
                <a:solidFill>
                  <a:srgbClr val="FCD5B5"/>
                </a:solidFill>
              </a:rPr>
              <a:t>From All </a:t>
            </a:r>
            <a:r>
              <a:rPr lang="en-US" sz="2500" dirty="0">
                <a:solidFill>
                  <a:srgbClr val="FCD5B5"/>
                </a:solidFill>
              </a:rPr>
              <a:t>D</a:t>
            </a:r>
            <a:r>
              <a:rPr lang="en-US" sz="2500" dirty="0" smtClean="0">
                <a:solidFill>
                  <a:srgbClr val="FCD5B5"/>
                </a:solidFill>
              </a:rPr>
              <a:t>anger </a:t>
            </a:r>
            <a:r>
              <a:rPr lang="en-US" sz="2500" dirty="0">
                <a:solidFill>
                  <a:srgbClr val="FCD5B5"/>
                </a:solidFill>
              </a:rPr>
              <a:t>(Mt. 6:20</a:t>
            </a:r>
            <a:r>
              <a:rPr lang="en-US" sz="2500" dirty="0" smtClean="0">
                <a:solidFill>
                  <a:srgbClr val="FCD5B5"/>
                </a:solidFill>
              </a:rPr>
              <a:t>)</a:t>
            </a:r>
          </a:p>
        </p:txBody>
      </p:sp>
      <p:cxnSp>
        <p:nvCxnSpPr>
          <p:cNvPr id="5" name="Curved Connector 4"/>
          <p:cNvCxnSpPr/>
          <p:nvPr/>
        </p:nvCxnSpPr>
        <p:spPr>
          <a:xfrm flipV="1">
            <a:off x="6801026" y="4691508"/>
            <a:ext cx="2342974" cy="2166492"/>
          </a:xfrm>
          <a:prstGeom prst="curvedConnector3">
            <a:avLst>
              <a:gd name="adj1" fmla="val 40383"/>
            </a:avLst>
          </a:prstGeom>
          <a:ln w="76200" cmpd="sng">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 name="Curved Connector 5"/>
          <p:cNvCxnSpPr/>
          <p:nvPr/>
        </p:nvCxnSpPr>
        <p:spPr>
          <a:xfrm flipV="1">
            <a:off x="4854949" y="4179334"/>
            <a:ext cx="4289051" cy="2678666"/>
          </a:xfrm>
          <a:prstGeom prst="curvedConnector3">
            <a:avLst/>
          </a:prstGeom>
          <a:ln w="76200" cmpd="sng">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144000" y="4179335"/>
            <a:ext cx="0" cy="51217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733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6363127"/>
          </a:xfrm>
        </p:spPr>
        <p:txBody>
          <a:bodyPr>
            <a:normAutofit/>
          </a:bodyPr>
          <a:lstStyle/>
          <a:p>
            <a:r>
              <a:rPr lang="en-US" i="1" dirty="0">
                <a:solidFill>
                  <a:schemeClr val="accent6">
                    <a:lumMod val="40000"/>
                    <a:lumOff val="60000"/>
                  </a:schemeClr>
                </a:solidFill>
              </a:rPr>
              <a:t>The path of righteousness is actually the </a:t>
            </a:r>
            <a:r>
              <a:rPr lang="en-US" i="1" u="sng" dirty="0" smtClean="0">
                <a:solidFill>
                  <a:schemeClr val="accent6">
                    <a:lumMod val="40000"/>
                    <a:lumOff val="60000"/>
                  </a:schemeClr>
                </a:solidFill>
              </a:rPr>
              <a:t>OLDES</a:t>
            </a:r>
            <a:r>
              <a:rPr lang="en-US" i="1" dirty="0" smtClean="0">
                <a:solidFill>
                  <a:schemeClr val="accent6">
                    <a:lumMod val="40000"/>
                    <a:lumOff val="60000"/>
                  </a:schemeClr>
                </a:solidFill>
              </a:rPr>
              <a:t>T path</a:t>
            </a:r>
            <a:r>
              <a:rPr lang="en-US" i="1" dirty="0">
                <a:solidFill>
                  <a:schemeClr val="accent6">
                    <a:lumMod val="40000"/>
                    <a:lumOff val="60000"/>
                  </a:schemeClr>
                </a:solidFill>
              </a:rPr>
              <a:t>. Sin was a new and ungodly innovation brought in by Satan for the purpose of leading and condemning men to Hell. Submission to the yoke of Christ is the good </a:t>
            </a:r>
            <a:r>
              <a:rPr lang="en-US" i="1" smtClean="0">
                <a:solidFill>
                  <a:schemeClr val="accent6">
                    <a:lumMod val="40000"/>
                    <a:lumOff val="60000"/>
                  </a:schemeClr>
                </a:solidFill>
              </a:rPr>
              <a:t>way. Won’t </a:t>
            </a:r>
            <a:r>
              <a:rPr lang="en-US" i="1" dirty="0">
                <a:solidFill>
                  <a:schemeClr val="accent6">
                    <a:lumMod val="40000"/>
                    <a:lumOff val="60000"/>
                  </a:schemeClr>
                </a:solidFill>
              </a:rPr>
              <a:t>you choose the old path today by submitting to Christ? </a:t>
            </a:r>
            <a:r>
              <a:rPr lang="en-US" i="1" dirty="0" smtClean="0">
                <a:solidFill>
                  <a:schemeClr val="accent6">
                    <a:lumMod val="40000"/>
                    <a:lumOff val="60000"/>
                  </a:schemeClr>
                </a:solidFill>
              </a:rPr>
              <a:t> </a:t>
            </a:r>
            <a:endParaRPr lang="en-US" i="1" dirty="0">
              <a:solidFill>
                <a:schemeClr val="accent6">
                  <a:lumMod val="40000"/>
                  <a:lumOff val="60000"/>
                </a:schemeClr>
              </a:solidFill>
            </a:endParaRPr>
          </a:p>
        </p:txBody>
      </p:sp>
    </p:spTree>
    <p:extLst>
      <p:ext uri="{BB962C8B-B14F-4D97-AF65-F5344CB8AC3E}">
        <p14:creationId xmlns:p14="http://schemas.microsoft.com/office/powerpoint/2010/main" val="28820531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86</TotalTime>
  <Words>570</Words>
  <Application>Microsoft Macintosh PowerPoint</Application>
  <PresentationFormat>On-screen Show (4:3)</PresentationFormat>
  <Paragraphs>41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 Black </vt:lpstr>
      <vt:lpstr>OLD PATHS</vt:lpstr>
      <vt:lpstr>PowerPoint Presentation</vt:lpstr>
      <vt:lpstr>It Is Called The Path </vt:lpstr>
      <vt:lpstr>It Is Called Old</vt:lpstr>
      <vt:lpstr>It Is Called Good</vt:lpstr>
      <vt:lpstr>God’s Commands Respecting It –  “Stand in the ways and see…”</vt:lpstr>
      <vt:lpstr>The Destination &amp; Encouragement –  “And you will find rest for your souls”</vt:lpstr>
      <vt:lpstr>The path of righteousness is actually the OLDEST path. Sin was a new and ungodly innovation brought in by Satan for the purpose of leading and condemning men to Hell. Submission to the yoke of Christ is the good way. Won’t you choose the old path today by submitting to Christ?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PATHS</dc:title>
  <dc:creator>Eric Parker</dc:creator>
  <cp:lastModifiedBy>Eric Parker</cp:lastModifiedBy>
  <cp:revision>12</cp:revision>
  <dcterms:created xsi:type="dcterms:W3CDTF">2015-10-18T11:30:23Z</dcterms:created>
  <dcterms:modified xsi:type="dcterms:W3CDTF">2015-10-18T19:49:17Z</dcterms:modified>
</cp:coreProperties>
</file>