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A74D6F-F14A-AF4D-AFC5-8242D8EECD62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6C22AD-35CE-9D47-8B76-419112A936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u="sng" dirty="0" smtClean="0"/>
              <a:t>Ruth:</a:t>
            </a:r>
            <a:endParaRPr lang="en-US" sz="115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 Illustration of Choice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3369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64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A Fascinating Case Study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2537257"/>
            <a:ext cx="8572500" cy="3267169"/>
          </a:xfrm>
        </p:spPr>
        <p:txBody>
          <a:bodyPr>
            <a:noAutofit/>
          </a:bodyPr>
          <a:lstStyle/>
          <a:p>
            <a:r>
              <a:rPr lang="en-US" sz="2800" i="1" dirty="0"/>
              <a:t>“[Ruth] is of special interest because [she] reminds us that King David was a descendant of [her] and her husband, Boaz. Furthermore, on the human side Jesus could trace his ancestry back through Ruth (Matthew 1:5). Thus the book tells us that the messianic family from which over a thousand years later the Messiah was born included someone who was not a Jew.” </a:t>
            </a:r>
            <a:r>
              <a:rPr lang="en-US" sz="2800" dirty="0">
                <a:solidFill>
                  <a:srgbClr val="8D34E0"/>
                </a:solidFill>
              </a:rPr>
              <a:t>(</a:t>
            </a:r>
            <a:r>
              <a:rPr lang="en-US" sz="2800" i="1" dirty="0">
                <a:solidFill>
                  <a:srgbClr val="8D34E0"/>
                </a:solidFill>
              </a:rPr>
              <a:t>The Complete Survey of the Bible</a:t>
            </a:r>
            <a:r>
              <a:rPr lang="en-US" sz="2800" dirty="0">
                <a:solidFill>
                  <a:srgbClr val="8D34E0"/>
                </a:solidFill>
              </a:rPr>
              <a:t>. Ed, by John </a:t>
            </a:r>
            <a:r>
              <a:rPr lang="en-US" sz="2800" dirty="0" err="1">
                <a:solidFill>
                  <a:srgbClr val="8D34E0"/>
                </a:solidFill>
              </a:rPr>
              <a:t>Balchin</a:t>
            </a:r>
            <a:r>
              <a:rPr lang="en-US" sz="2800" dirty="0">
                <a:solidFill>
                  <a:srgbClr val="8D34E0"/>
                </a:solidFill>
              </a:rPr>
              <a:t>, 47).</a:t>
            </a:r>
            <a:r>
              <a:rPr lang="en-US" sz="2800" dirty="0">
                <a:solidFill>
                  <a:srgbClr val="8D34E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80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 Fascinating Case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2589"/>
            <a:ext cx="8229600" cy="4236078"/>
          </a:xfrm>
        </p:spPr>
        <p:txBody>
          <a:bodyPr>
            <a:noAutofit/>
          </a:bodyPr>
          <a:lstStyle/>
          <a:p>
            <a:r>
              <a:rPr lang="en-US" sz="2800" dirty="0" smtClean="0"/>
              <a:t>Demonstrates the importance of decision making from a positive perspective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accent6"/>
                </a:solidFill>
              </a:rPr>
              <a:t>“But </a:t>
            </a:r>
            <a:r>
              <a:rPr lang="en-US" sz="2800" i="1" dirty="0">
                <a:solidFill>
                  <a:schemeClr val="accent6"/>
                </a:solidFill>
              </a:rPr>
              <a:t>Ruth said, </a:t>
            </a:r>
            <a:r>
              <a:rPr lang="en-US" sz="2800" i="1" dirty="0" smtClean="0">
                <a:solidFill>
                  <a:schemeClr val="accent6"/>
                </a:solidFill>
              </a:rPr>
              <a:t>‘Do </a:t>
            </a:r>
            <a:r>
              <a:rPr lang="en-US" sz="2800" i="1" dirty="0">
                <a:solidFill>
                  <a:schemeClr val="accent6"/>
                </a:solidFill>
              </a:rPr>
              <a:t>not urge me to leave you or turn back from following you; for where you go, I will go, and where you lodge, I will lodge. Your people shall be my people, and your God, my God. </a:t>
            </a:r>
            <a:r>
              <a:rPr lang="en-US" sz="2800" i="1" dirty="0" smtClean="0">
                <a:solidFill>
                  <a:schemeClr val="accent6"/>
                </a:solidFill>
              </a:rPr>
              <a:t>Where </a:t>
            </a:r>
            <a:r>
              <a:rPr lang="en-US" sz="2800" i="1" dirty="0">
                <a:solidFill>
                  <a:schemeClr val="accent6"/>
                </a:solidFill>
              </a:rPr>
              <a:t>you die, I will die, and there I will be buried. Thus may the Lord do to me, and worse, if anything but death parts you and me</a:t>
            </a:r>
            <a:r>
              <a:rPr lang="en-US" sz="2800" i="1" dirty="0" smtClean="0">
                <a:solidFill>
                  <a:schemeClr val="accent6"/>
                </a:solidFill>
              </a:rPr>
              <a:t>.’” </a:t>
            </a:r>
            <a:r>
              <a:rPr lang="en-US" sz="2800" dirty="0" smtClean="0">
                <a:solidFill>
                  <a:schemeClr val="tx1"/>
                </a:solidFill>
              </a:rPr>
              <a:t>(1:16-17</a:t>
            </a:r>
            <a:r>
              <a:rPr lang="en-US" sz="2800" i="1" dirty="0" smtClean="0">
                <a:solidFill>
                  <a:schemeClr val="tx1"/>
                </a:solidFill>
              </a:rPr>
              <a:t>)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2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51425" y="743139"/>
            <a:ext cx="3635375" cy="761999"/>
          </a:xfrm>
        </p:spPr>
        <p:txBody>
          <a:bodyPr/>
          <a:lstStyle/>
          <a:p>
            <a:pPr algn="ctr"/>
            <a:r>
              <a:rPr lang="en-US" b="1" u="sng" dirty="0" smtClean="0"/>
              <a:t>A Personal Choice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68333" y="1737843"/>
            <a:ext cx="4148667" cy="48873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i="1" dirty="0" smtClean="0">
                <a:solidFill>
                  <a:srgbClr val="8D34E0"/>
                </a:solidFill>
              </a:rPr>
              <a:t>“It is our choices…that show what we truly are, far more than our abilities.” </a:t>
            </a:r>
            <a:r>
              <a:rPr lang="en-US" sz="3200" dirty="0" smtClean="0"/>
              <a:t>(J.K. Rowling)</a:t>
            </a:r>
          </a:p>
          <a:p>
            <a:pPr algn="ctr">
              <a:spcBef>
                <a:spcPts val="18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“Deny self” </a:t>
            </a:r>
            <a:r>
              <a:rPr lang="en-US" sz="3200" dirty="0" smtClean="0"/>
              <a:t>(Mt. 16:24)</a:t>
            </a:r>
          </a:p>
          <a:p>
            <a:pPr algn="ctr">
              <a:spcBef>
                <a:spcPts val="18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“Wherever you go, I will go” </a:t>
            </a:r>
            <a:r>
              <a:rPr lang="en-US" sz="3200" dirty="0" smtClean="0"/>
              <a:t>(cf. Phil. 2:7-8)</a:t>
            </a:r>
          </a:p>
          <a:p>
            <a:pPr algn="ctr">
              <a:spcBef>
                <a:spcPts val="18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“We must make the choices that enable us to fulfill the deepest capacities of our real selves.</a:t>
            </a:r>
            <a:r>
              <a:rPr lang="en-US" sz="3200" dirty="0" smtClean="0">
                <a:solidFill>
                  <a:srgbClr val="8D34E0"/>
                </a:solidFill>
              </a:rPr>
              <a:t>” </a:t>
            </a:r>
            <a:r>
              <a:rPr lang="en-US" sz="3200" dirty="0" smtClean="0"/>
              <a:t>(Thomas Merton)</a:t>
            </a:r>
            <a:endParaRPr lang="en-US" sz="3200" dirty="0"/>
          </a:p>
        </p:txBody>
      </p:sp>
      <p:pic>
        <p:nvPicPr>
          <p:cNvPr id="3" name="Picture Placeholder 2" descr="Ruth's_Wise_Choice_(Bible_Card)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5351"/>
          <a:stretch>
            <a:fillRect/>
          </a:stretch>
        </p:blipFill>
        <p:spPr>
          <a:xfrm>
            <a:off x="80431" y="11430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42148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3667" y="927108"/>
            <a:ext cx="4190999" cy="761999"/>
          </a:xfrm>
        </p:spPr>
        <p:txBody>
          <a:bodyPr/>
          <a:lstStyle/>
          <a:p>
            <a:pPr algn="ctr"/>
            <a:r>
              <a:rPr lang="en-US" b="1" u="sng" dirty="0" smtClean="0"/>
              <a:t>A Determined Choice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83667" y="1841504"/>
            <a:ext cx="4190999" cy="50799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i="1" dirty="0" smtClean="0">
                <a:solidFill>
                  <a:srgbClr val="8D34E0"/>
                </a:solidFill>
              </a:rPr>
              <a:t>No excuses! </a:t>
            </a:r>
            <a:r>
              <a:rPr lang="en-US" sz="3200" dirty="0" smtClean="0"/>
              <a:t>(1:14-15)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Steadfast</a:t>
            </a:r>
            <a:r>
              <a:rPr lang="en-US" sz="3200" i="1" dirty="0" smtClean="0"/>
              <a:t> </a:t>
            </a:r>
            <a:r>
              <a:rPr lang="en-US" sz="3200" dirty="0" smtClean="0"/>
              <a:t>(1:18)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Compare Paul </a:t>
            </a:r>
            <a:r>
              <a:rPr lang="en-US" sz="3200" dirty="0" smtClean="0"/>
              <a:t>(Acts 20:24)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We Must Not Pull Back! </a:t>
            </a:r>
            <a:r>
              <a:rPr lang="en-US" sz="3200" dirty="0" smtClean="0"/>
              <a:t>(Heb. 10:36-39)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We Must Give Priority To God </a:t>
            </a:r>
            <a:r>
              <a:rPr lang="en-US" sz="3200" dirty="0" smtClean="0"/>
              <a:t>(cf. Acts 20:10-14)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pic>
        <p:nvPicPr>
          <p:cNvPr id="6" name="Picture Placeholder 2" descr="Ruth's_Wise_Choice_(Bible_Card)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5351"/>
          <a:stretch>
            <a:fillRect/>
          </a:stretch>
        </p:blipFill>
        <p:spPr>
          <a:xfrm>
            <a:off x="80431" y="11430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16094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3667" y="1011776"/>
            <a:ext cx="4190999" cy="761999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b="1" u="sng" dirty="0" smtClean="0"/>
              <a:t>Comprehensive Choice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83667" y="1926172"/>
            <a:ext cx="4190999" cy="5079999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8D34E0"/>
                </a:solidFill>
              </a:rPr>
              <a:t>“Where you go, I will go”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“Your people shall be my people”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“Your god will be my God”</a:t>
            </a:r>
            <a:endParaRPr lang="en-US" sz="3200" i="1" dirty="0">
              <a:solidFill>
                <a:srgbClr val="8D34E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Our choice requires the same sort of sacrifice.</a:t>
            </a:r>
          </a:p>
          <a:p>
            <a:pPr algn="ctr"/>
            <a:endParaRPr lang="en-US" sz="3200" b="1" i="1" dirty="0" smtClean="0">
              <a:solidFill>
                <a:srgbClr val="000000"/>
              </a:solidFill>
            </a:endParaRPr>
          </a:p>
          <a:p>
            <a:pPr algn="ctr"/>
            <a:endParaRPr lang="en-US" sz="3200" dirty="0"/>
          </a:p>
        </p:txBody>
      </p:sp>
      <p:pic>
        <p:nvPicPr>
          <p:cNvPr id="6" name="Picture Placeholder 2" descr="Ruth's_Wise_Choice_(Bible_Card)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5351"/>
          <a:stretch>
            <a:fillRect/>
          </a:stretch>
        </p:blipFill>
        <p:spPr>
          <a:xfrm>
            <a:off x="80431" y="11430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2269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3667" y="905941"/>
            <a:ext cx="4190999" cy="761999"/>
          </a:xfrm>
        </p:spPr>
        <p:txBody>
          <a:bodyPr/>
          <a:lstStyle/>
          <a:p>
            <a:pPr algn="ctr"/>
            <a:r>
              <a:rPr lang="en-US" b="1" u="sng" dirty="0" smtClean="0"/>
              <a:t>A Choice In Youth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83667" y="1820337"/>
            <a:ext cx="4190999" cy="507999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i="1" dirty="0" smtClean="0">
                <a:solidFill>
                  <a:srgbClr val="8D34E0"/>
                </a:solidFill>
              </a:rPr>
              <a:t>“Young Woman” </a:t>
            </a:r>
            <a:r>
              <a:rPr lang="en-US" sz="3200" dirty="0" smtClean="0">
                <a:solidFill>
                  <a:srgbClr val="000000"/>
                </a:solidFill>
              </a:rPr>
              <a:t>(2:5, 8)</a:t>
            </a:r>
          </a:p>
          <a:p>
            <a:pPr algn="ctr">
              <a:spcBef>
                <a:spcPts val="1800"/>
              </a:spcBef>
            </a:pPr>
            <a:r>
              <a:rPr lang="en-US" sz="3200" i="1" dirty="0" smtClean="0">
                <a:solidFill>
                  <a:schemeClr val="accent6"/>
                </a:solidFill>
              </a:rPr>
              <a:t>“Remember </a:t>
            </a:r>
            <a:r>
              <a:rPr lang="en-US" sz="3200" i="1" dirty="0">
                <a:solidFill>
                  <a:schemeClr val="accent6"/>
                </a:solidFill>
              </a:rPr>
              <a:t>also your Creator in the days of your </a:t>
            </a:r>
            <a:r>
              <a:rPr lang="en-US" sz="3200" i="1" dirty="0" smtClean="0">
                <a:solidFill>
                  <a:schemeClr val="accent6"/>
                </a:solidFill>
              </a:rPr>
              <a:t>youth…’” </a:t>
            </a:r>
            <a:r>
              <a:rPr lang="en-US" sz="3200" dirty="0" smtClean="0"/>
              <a:t>(Eccl. 12:1)</a:t>
            </a:r>
          </a:p>
          <a:p>
            <a:pPr algn="ctr">
              <a:spcBef>
                <a:spcPts val="18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“Let </a:t>
            </a:r>
            <a:r>
              <a:rPr lang="en-US" sz="3200" i="1" dirty="0">
                <a:solidFill>
                  <a:srgbClr val="8D34E0"/>
                </a:solidFill>
              </a:rPr>
              <a:t>no one look down on your youthfulness, </a:t>
            </a:r>
            <a:r>
              <a:rPr lang="en-US" sz="3200" i="1" dirty="0" smtClean="0">
                <a:solidFill>
                  <a:srgbClr val="8D34E0"/>
                </a:solidFill>
              </a:rPr>
              <a:t>but…show </a:t>
            </a:r>
            <a:r>
              <a:rPr lang="en-US" sz="3200" i="1" dirty="0">
                <a:solidFill>
                  <a:srgbClr val="8D34E0"/>
                </a:solidFill>
              </a:rPr>
              <a:t>yourself an example of those who believe</a:t>
            </a:r>
            <a:r>
              <a:rPr lang="en-US" sz="3200" i="1" dirty="0" smtClean="0">
                <a:solidFill>
                  <a:srgbClr val="8D34E0"/>
                </a:solidFill>
              </a:rPr>
              <a:t>.” </a:t>
            </a:r>
            <a:r>
              <a:rPr lang="en-US" sz="3200" dirty="0" smtClean="0"/>
              <a:t>(1 Tim. 4:12)</a:t>
            </a:r>
          </a:p>
          <a:p>
            <a:pPr algn="ctr">
              <a:spcBef>
                <a:spcPts val="1200"/>
              </a:spcBef>
            </a:pPr>
            <a:endParaRPr lang="en-US" sz="3200" dirty="0"/>
          </a:p>
        </p:txBody>
      </p:sp>
      <p:pic>
        <p:nvPicPr>
          <p:cNvPr id="7" name="Picture Placeholder 2" descr="Ruth's_Wise_Choice_(Bible_Card)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5351"/>
          <a:stretch>
            <a:fillRect/>
          </a:stretch>
        </p:blipFill>
        <p:spPr>
          <a:xfrm>
            <a:off x="80431" y="11430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2269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3667" y="1498608"/>
            <a:ext cx="4190999" cy="761999"/>
          </a:xfrm>
        </p:spPr>
        <p:txBody>
          <a:bodyPr/>
          <a:lstStyle/>
          <a:p>
            <a:pPr algn="ctr"/>
            <a:r>
              <a:rPr lang="en-US" b="1" u="sng" dirty="0" smtClean="0"/>
              <a:t>A Choice For All Time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83667" y="2645834"/>
            <a:ext cx="4190999" cy="3788836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8D34E0"/>
                </a:solidFill>
              </a:rPr>
              <a:t>Her Choice Was Not An Experiment</a:t>
            </a:r>
          </a:p>
          <a:p>
            <a:pPr algn="ctr">
              <a:spcBef>
                <a:spcPts val="3600"/>
              </a:spcBef>
            </a:pPr>
            <a:r>
              <a:rPr lang="en-US" sz="3200" i="1" dirty="0" smtClean="0">
                <a:solidFill>
                  <a:srgbClr val="8D34E0"/>
                </a:solidFill>
              </a:rPr>
              <a:t>God Demands Such A Determined Choice From Us </a:t>
            </a:r>
            <a:r>
              <a:rPr lang="en-US" sz="3200" dirty="0" smtClean="0">
                <a:solidFill>
                  <a:schemeClr val="tx1"/>
                </a:solidFill>
              </a:rPr>
              <a:t>(cf. Luke 9:61-62)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7" name="Picture Placeholder 2" descr="Ruth's_Wise_Choice_(Bible_Card)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5351"/>
          <a:stretch>
            <a:fillRect/>
          </a:stretch>
        </p:blipFill>
        <p:spPr>
          <a:xfrm>
            <a:off x="80431" y="11430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41550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3310"/>
            <a:ext cx="8229600" cy="1143000"/>
          </a:xfrm>
        </p:spPr>
        <p:txBody>
          <a:bodyPr/>
          <a:lstStyle/>
          <a:p>
            <a:r>
              <a:rPr lang="en-US" dirty="0" smtClean="0"/>
              <a:t>Ruth, An Example For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70094"/>
            <a:ext cx="8229600" cy="32671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8D34E0"/>
                </a:solidFill>
              </a:rPr>
              <a:t>“One's philosophy is not best expressed in words; it is expressed in the choices one makes... and the choices we make are ultimately our responsibility.” </a:t>
            </a:r>
            <a:r>
              <a:rPr lang="en-US" sz="3200" dirty="0"/>
              <a:t>(Eleanor Roosevelt</a:t>
            </a:r>
            <a:r>
              <a:rPr lang="en-US" sz="3200" dirty="0" smtClean="0"/>
              <a:t>)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6"/>
                </a:solidFill>
              </a:rPr>
              <a:t>“Look for your choices, pick the best one, then go with it.” </a:t>
            </a:r>
            <a:r>
              <a:rPr lang="en-US" sz="3200" dirty="0" smtClean="0"/>
              <a:t>(</a:t>
            </a:r>
            <a:r>
              <a:rPr lang="en-US" sz="3200" dirty="0"/>
              <a:t>Pat Riley</a:t>
            </a:r>
            <a:r>
              <a:rPr lang="en-US" sz="3200" dirty="0" smtClean="0"/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697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41</TotalTime>
  <Words>553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Ruth:</vt:lpstr>
      <vt:lpstr>A Fascinating Case Study</vt:lpstr>
      <vt:lpstr>A Fascinating Case Study</vt:lpstr>
      <vt:lpstr>A Personal Choice</vt:lpstr>
      <vt:lpstr>A Determined Choice</vt:lpstr>
      <vt:lpstr> Comprehensive Choice</vt:lpstr>
      <vt:lpstr>A Choice In Youth</vt:lpstr>
      <vt:lpstr>A Choice For All Time</vt:lpstr>
      <vt:lpstr>Ruth, An Example For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Ruth:</dc:title>
  <dc:creator>Eric Parker</dc:creator>
  <cp:lastModifiedBy>Eric Parker</cp:lastModifiedBy>
  <cp:revision>7</cp:revision>
  <dcterms:created xsi:type="dcterms:W3CDTF">2015-10-25T19:12:40Z</dcterms:created>
  <dcterms:modified xsi:type="dcterms:W3CDTF">2015-10-25T19:54:31Z</dcterms:modified>
</cp:coreProperties>
</file>