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11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EE1B14-BE9B-0B40-B4CD-5FED11151C6B}"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76828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E1B14-BE9B-0B40-B4CD-5FED11151C6B}"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173584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E1B14-BE9B-0B40-B4CD-5FED11151C6B}"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2179081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E1B14-BE9B-0B40-B4CD-5FED11151C6B}"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202182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EE1B14-BE9B-0B40-B4CD-5FED11151C6B}"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643515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E1B14-BE9B-0B40-B4CD-5FED11151C6B}"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26401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EE1B14-BE9B-0B40-B4CD-5FED11151C6B}" type="datetimeFigureOut">
              <a:rPr lang="en-US" smtClean="0"/>
              <a:t>7/10/16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230668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EE1B14-BE9B-0B40-B4CD-5FED11151C6B}" type="datetimeFigureOut">
              <a:rPr lang="en-US" smtClean="0"/>
              <a:t>7/10/16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148874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E1B14-BE9B-0B40-B4CD-5FED11151C6B}" type="datetimeFigureOut">
              <a:rPr lang="en-US" smtClean="0"/>
              <a:t>7/10/16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1168354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E1B14-BE9B-0B40-B4CD-5FED11151C6B}"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150227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E1B14-BE9B-0B40-B4CD-5FED11151C6B}"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A02CD-BA20-5E4D-9C59-799ED98EA49D}" type="slidenum">
              <a:rPr lang="en-US" smtClean="0"/>
              <a:t>‹#›</a:t>
            </a:fld>
            <a:endParaRPr lang="en-US"/>
          </a:p>
        </p:txBody>
      </p:sp>
    </p:spTree>
    <p:extLst>
      <p:ext uri="{BB962C8B-B14F-4D97-AF65-F5344CB8AC3E}">
        <p14:creationId xmlns:p14="http://schemas.microsoft.com/office/powerpoint/2010/main" val="26629380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E1B14-BE9B-0B40-B4CD-5FED11151C6B}" type="datetimeFigureOut">
              <a:rPr lang="en-US" smtClean="0"/>
              <a:t>7/10/16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A02CD-BA20-5E4D-9C59-799ED98EA49D}" type="slidenum">
              <a:rPr lang="en-US" smtClean="0"/>
              <a:t>‹#›</a:t>
            </a:fld>
            <a:endParaRPr lang="en-US"/>
          </a:p>
        </p:txBody>
      </p:sp>
    </p:spTree>
    <p:extLst>
      <p:ext uri="{BB962C8B-B14F-4D97-AF65-F5344CB8AC3E}">
        <p14:creationId xmlns:p14="http://schemas.microsoft.com/office/powerpoint/2010/main" val="3259876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0146"/>
            <a:ext cx="9144000" cy="1877854"/>
          </a:xfrm>
          <a:prstGeom prst="rect">
            <a:avLst/>
          </a:prstGeom>
        </p:spPr>
      </p:pic>
      <p:sp>
        <p:nvSpPr>
          <p:cNvPr id="4" name="TextBox 3"/>
          <p:cNvSpPr txBox="1"/>
          <p:nvPr/>
        </p:nvSpPr>
        <p:spPr>
          <a:xfrm>
            <a:off x="591479" y="746699"/>
            <a:ext cx="7950170" cy="2554545"/>
          </a:xfrm>
          <a:prstGeom prst="rect">
            <a:avLst/>
          </a:prstGeom>
          <a:noFill/>
        </p:spPr>
        <p:txBody>
          <a:bodyPr wrap="square" rtlCol="0">
            <a:spAutoFit/>
          </a:bodyPr>
          <a:lstStyle/>
          <a:p>
            <a:r>
              <a:rPr lang="en-US" sz="3200" b="1" dirty="0" smtClean="0">
                <a:solidFill>
                  <a:srgbClr val="000000"/>
                </a:solidFill>
                <a:latin typeface="Arial Narrow"/>
                <a:cs typeface="Arial Narrow"/>
              </a:rPr>
              <a:t>What does it mean to be human? </a:t>
            </a:r>
          </a:p>
          <a:p>
            <a:endParaRPr lang="en-US" sz="3200" b="1" dirty="0">
              <a:solidFill>
                <a:srgbClr val="000000"/>
              </a:solidFill>
              <a:latin typeface="Arial Narrow"/>
              <a:cs typeface="Arial Narrow"/>
            </a:endParaRPr>
          </a:p>
          <a:p>
            <a:r>
              <a:rPr lang="en-US" sz="3200" b="1" dirty="0" smtClean="0">
                <a:solidFill>
                  <a:srgbClr val="000000"/>
                </a:solidFill>
                <a:latin typeface="Arial Narrow"/>
                <a:cs typeface="Arial Narrow"/>
              </a:rPr>
              <a:t>Biblical: Made in God’s Image</a:t>
            </a:r>
          </a:p>
          <a:p>
            <a:endParaRPr lang="en-US" sz="3200" b="1" dirty="0">
              <a:solidFill>
                <a:srgbClr val="000000"/>
              </a:solidFill>
              <a:latin typeface="Arial Narrow"/>
              <a:cs typeface="Arial Narrow"/>
            </a:endParaRPr>
          </a:p>
          <a:p>
            <a:endParaRPr lang="en-US" sz="3200" dirty="0">
              <a:solidFill>
                <a:srgbClr val="000000"/>
              </a:solidFill>
              <a:latin typeface="Arial Narrow"/>
              <a:cs typeface="Arial Narrow"/>
            </a:endParaRP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40502591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0146"/>
            <a:ext cx="9144000" cy="1877854"/>
          </a:xfrm>
          <a:prstGeom prst="rect">
            <a:avLst/>
          </a:prstGeom>
        </p:spPr>
      </p:pic>
      <p:sp>
        <p:nvSpPr>
          <p:cNvPr id="4" name="TextBox 3"/>
          <p:cNvSpPr txBox="1"/>
          <p:nvPr/>
        </p:nvSpPr>
        <p:spPr>
          <a:xfrm>
            <a:off x="591479" y="746699"/>
            <a:ext cx="7950170" cy="2554545"/>
          </a:xfrm>
          <a:prstGeom prst="rect">
            <a:avLst/>
          </a:prstGeom>
          <a:noFill/>
        </p:spPr>
        <p:txBody>
          <a:bodyPr wrap="square" rtlCol="0">
            <a:spAutoFit/>
          </a:bodyPr>
          <a:lstStyle/>
          <a:p>
            <a:r>
              <a:rPr lang="en-US" sz="3200" b="1" dirty="0" smtClean="0">
                <a:solidFill>
                  <a:srgbClr val="800000"/>
                </a:solidFill>
                <a:latin typeface="Arial Narrow"/>
                <a:cs typeface="Arial Narrow"/>
              </a:rPr>
              <a:t>Importance Illustrated with two major issues: </a:t>
            </a:r>
          </a:p>
          <a:p>
            <a:endParaRPr lang="en-US" sz="3200" b="1" dirty="0">
              <a:latin typeface="Arial Narrow"/>
              <a:cs typeface="Arial Narrow"/>
            </a:endParaRPr>
          </a:p>
          <a:p>
            <a:r>
              <a:rPr lang="en-US" sz="3200" b="1" i="1" dirty="0" smtClean="0">
                <a:latin typeface="Arial Narrow"/>
                <a:cs typeface="Arial Narrow"/>
              </a:rPr>
              <a:t>Why Human Rights?</a:t>
            </a:r>
          </a:p>
          <a:p>
            <a:endParaRPr lang="en-US" sz="3200" b="1" i="1" dirty="0">
              <a:solidFill>
                <a:srgbClr val="000000"/>
              </a:solidFill>
              <a:latin typeface="Arial Narrow"/>
              <a:cs typeface="Arial Narrow"/>
            </a:endParaRPr>
          </a:p>
          <a:p>
            <a:r>
              <a:rPr lang="en-US" sz="3200" b="1" i="1" dirty="0" smtClean="0">
                <a:solidFill>
                  <a:srgbClr val="000000"/>
                </a:solidFill>
                <a:latin typeface="Arial Narrow"/>
                <a:cs typeface="Arial Narrow"/>
              </a:rPr>
              <a:t>Why is Racism Ultimately Wrong? </a:t>
            </a: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1459976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dissolv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dissolve">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0146"/>
            <a:ext cx="9144000" cy="1877854"/>
          </a:xfrm>
          <a:prstGeom prst="rect">
            <a:avLst/>
          </a:prstGeom>
        </p:spPr>
      </p:pic>
      <p:sp>
        <p:nvSpPr>
          <p:cNvPr id="4" name="TextBox 3"/>
          <p:cNvSpPr txBox="1"/>
          <p:nvPr/>
        </p:nvSpPr>
        <p:spPr>
          <a:xfrm>
            <a:off x="591479" y="572749"/>
            <a:ext cx="7950170" cy="4031873"/>
          </a:xfrm>
          <a:prstGeom prst="rect">
            <a:avLst/>
          </a:prstGeom>
          <a:noFill/>
        </p:spPr>
        <p:txBody>
          <a:bodyPr wrap="square" rtlCol="0">
            <a:spAutoFit/>
          </a:bodyPr>
          <a:lstStyle/>
          <a:p>
            <a:r>
              <a:rPr lang="en-US" sz="2800" b="1" dirty="0" smtClean="0">
                <a:solidFill>
                  <a:srgbClr val="000000"/>
                </a:solidFill>
                <a:latin typeface="Arial Narrow"/>
                <a:cs typeface="Arial Narrow"/>
              </a:rPr>
              <a:t>Contrasted with the secular worldview: </a:t>
            </a:r>
          </a:p>
          <a:p>
            <a:endParaRPr lang="en-US" sz="2800" b="1" dirty="0">
              <a:solidFill>
                <a:srgbClr val="000000"/>
              </a:solidFill>
              <a:latin typeface="Arial Narrow"/>
              <a:cs typeface="Arial Narrow"/>
            </a:endParaRPr>
          </a:p>
          <a:p>
            <a:r>
              <a:rPr lang="en-US" sz="2400" b="1" dirty="0">
                <a:latin typeface="Arial Narrow"/>
                <a:cs typeface="Arial Narrow"/>
              </a:rPr>
              <a:t>David P. </a:t>
            </a:r>
            <a:r>
              <a:rPr lang="en-US" sz="2400" b="1" dirty="0" err="1">
                <a:latin typeface="Arial Narrow"/>
                <a:cs typeface="Arial Narrow"/>
              </a:rPr>
              <a:t>Barash</a:t>
            </a:r>
            <a:r>
              <a:rPr lang="en-US" sz="2400" b="1" dirty="0">
                <a:latin typeface="Arial Narrow"/>
                <a:cs typeface="Arial Narrow"/>
              </a:rPr>
              <a:t>, evolutionary biologist and professor of psychology at the University of </a:t>
            </a:r>
            <a:r>
              <a:rPr lang="en-US" sz="2400" b="1" dirty="0" smtClean="0">
                <a:latin typeface="Arial Narrow"/>
                <a:cs typeface="Arial Narrow"/>
              </a:rPr>
              <a:t>Washington: </a:t>
            </a:r>
            <a:endParaRPr lang="en-US" sz="2400" b="1" dirty="0">
              <a:latin typeface="Arial Narrow"/>
              <a:cs typeface="Arial Narrow"/>
            </a:endParaRPr>
          </a:p>
          <a:p>
            <a:r>
              <a:rPr lang="en-US" sz="2400" b="1" dirty="0">
                <a:latin typeface="Arial Narrow"/>
                <a:cs typeface="Arial Narrow"/>
              </a:rPr>
              <a:t>		</a:t>
            </a:r>
            <a:endParaRPr lang="en-US" sz="2400" b="1" dirty="0" smtClean="0">
              <a:latin typeface="Arial Narrow"/>
              <a:cs typeface="Arial Narrow"/>
            </a:endParaRPr>
          </a:p>
          <a:p>
            <a:r>
              <a:rPr lang="en-US" sz="2400" b="1" dirty="0" smtClean="0">
                <a:latin typeface="Arial Narrow"/>
                <a:cs typeface="Arial Narrow"/>
              </a:rPr>
              <a:t>“</a:t>
            </a:r>
            <a:r>
              <a:rPr lang="en-US" sz="2400" b="1" dirty="0">
                <a:latin typeface="Arial Narrow"/>
                <a:cs typeface="Arial Narrow"/>
              </a:rPr>
              <a:t>Furthermore, let’s consider the less-well-known fact that, although evolutionary biology makes no claim that it or what is produces is inherently good, it also teaches that life is absurd</a:t>
            </a:r>
            <a:r>
              <a:rPr lang="en-US" sz="2400" b="1" dirty="0" smtClean="0">
                <a:latin typeface="Arial Narrow"/>
                <a:cs typeface="Arial Narrow"/>
              </a:rPr>
              <a:t>.</a:t>
            </a:r>
            <a:endParaRPr lang="en-US" sz="2400" b="1" dirty="0" smtClean="0">
              <a:solidFill>
                <a:srgbClr val="000000"/>
              </a:solidFill>
              <a:latin typeface="Arial Narrow"/>
              <a:cs typeface="Arial Narrow"/>
            </a:endParaRPr>
          </a:p>
          <a:p>
            <a:endParaRPr lang="en-US" sz="2800" b="1" dirty="0">
              <a:solidFill>
                <a:srgbClr val="000000"/>
              </a:solidFill>
              <a:latin typeface="Arial Narrow"/>
              <a:cs typeface="Arial Narrow"/>
            </a:endParaRPr>
          </a:p>
          <a:p>
            <a:endParaRPr lang="en-US" sz="2800" b="1" dirty="0">
              <a:solidFill>
                <a:srgbClr val="000000"/>
              </a:solidFill>
              <a:latin typeface="Arial Narrow"/>
              <a:cs typeface="Arial Narrow"/>
            </a:endParaRP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37822570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0146"/>
            <a:ext cx="9144000" cy="1877854"/>
          </a:xfrm>
          <a:prstGeom prst="rect">
            <a:avLst/>
          </a:prstGeom>
        </p:spPr>
      </p:pic>
      <p:sp>
        <p:nvSpPr>
          <p:cNvPr id="4" name="TextBox 3"/>
          <p:cNvSpPr txBox="1"/>
          <p:nvPr/>
        </p:nvSpPr>
        <p:spPr>
          <a:xfrm>
            <a:off x="591479" y="746699"/>
            <a:ext cx="7950170" cy="3785652"/>
          </a:xfrm>
          <a:prstGeom prst="rect">
            <a:avLst/>
          </a:prstGeom>
          <a:noFill/>
        </p:spPr>
        <p:txBody>
          <a:bodyPr wrap="square" rtlCol="0">
            <a:spAutoFit/>
          </a:bodyPr>
          <a:lstStyle/>
          <a:p>
            <a:r>
              <a:rPr lang="en-US" sz="2400" b="1" dirty="0" smtClean="0">
                <a:latin typeface="Arial Narrow"/>
                <a:cs typeface="Arial Narrow"/>
              </a:rPr>
              <a:t>“</a:t>
            </a:r>
            <a:r>
              <a:rPr lang="en-US" sz="2400" b="1" dirty="0">
                <a:latin typeface="Arial Narrow"/>
                <a:cs typeface="Arial Narrow"/>
              </a:rPr>
              <a:t>Evolutionists, after all, might well look at all living things—human beings not least—as playing a vast existential roulette game. No one can ever beat the house. There is no option to cash in one’s chips and walk away a winner. The only goal is to keep playing, and indeed, some genes and phyletic lineages manage to stay in the game longer than others. But where, I ask you, is the meaning in a game whose goal is simply to keep on playing, a game that can never be won, but only lost? And for which we did not even get to write the rules? </a:t>
            </a:r>
            <a:endParaRPr lang="en-US" sz="2400" b="1" dirty="0">
              <a:solidFill>
                <a:srgbClr val="000000"/>
              </a:solidFill>
              <a:latin typeface="Arial Narrow"/>
              <a:cs typeface="Arial Narrow"/>
            </a:endParaRPr>
          </a:p>
          <a:p>
            <a:endParaRPr lang="en-US" sz="2400" b="1" dirty="0">
              <a:solidFill>
                <a:srgbClr val="000000"/>
              </a:solidFill>
              <a:latin typeface="Arial Narrow"/>
              <a:cs typeface="Arial Narrow"/>
            </a:endParaRP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9076536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47" y="5045392"/>
            <a:ext cx="9144000" cy="1877854"/>
          </a:xfrm>
          <a:prstGeom prst="rect">
            <a:avLst/>
          </a:prstGeom>
        </p:spPr>
      </p:pic>
      <p:sp>
        <p:nvSpPr>
          <p:cNvPr id="4" name="TextBox 3"/>
          <p:cNvSpPr txBox="1"/>
          <p:nvPr/>
        </p:nvSpPr>
        <p:spPr>
          <a:xfrm>
            <a:off x="591479" y="746699"/>
            <a:ext cx="7950170" cy="2308324"/>
          </a:xfrm>
          <a:prstGeom prst="rect">
            <a:avLst/>
          </a:prstGeom>
          <a:noFill/>
        </p:spPr>
        <p:txBody>
          <a:bodyPr wrap="square" rtlCol="0">
            <a:spAutoFit/>
          </a:bodyPr>
          <a:lstStyle/>
          <a:p>
            <a:r>
              <a:rPr lang="en-US" sz="2400" b="1" dirty="0" smtClean="0">
                <a:latin typeface="Arial Narrow"/>
                <a:cs typeface="Arial Narrow"/>
              </a:rPr>
              <a:t>“</a:t>
            </a:r>
            <a:r>
              <a:rPr lang="en-US" sz="2400" b="1" dirty="0">
                <a:latin typeface="Arial Narrow"/>
                <a:cs typeface="Arial Narrow"/>
              </a:rPr>
              <a:t>There is, accordingly, no intrinsic, evolutionary meaning to being alive</a:t>
            </a:r>
            <a:r>
              <a:rPr lang="en-US" sz="2400" b="1" dirty="0" smtClean="0">
                <a:latin typeface="Arial Narrow"/>
                <a:cs typeface="Arial Narrow"/>
              </a:rPr>
              <a:t>.” .</a:t>
            </a:r>
            <a:r>
              <a:rPr lang="en-US" sz="2400" b="1" dirty="0">
                <a:latin typeface="Arial Narrow"/>
                <a:cs typeface="Arial Narrow"/>
              </a:rPr>
              <a:t>..</a:t>
            </a:r>
          </a:p>
          <a:p>
            <a:endParaRPr lang="en-US" sz="2400" b="1" dirty="0">
              <a:latin typeface="Arial Narrow"/>
              <a:cs typeface="Arial Narrow"/>
            </a:endParaRPr>
          </a:p>
          <a:p>
            <a:r>
              <a:rPr lang="en-US" sz="2400" b="1" dirty="0" smtClean="0">
                <a:latin typeface="Arial Narrow"/>
                <a:cs typeface="Arial Narrow"/>
              </a:rPr>
              <a:t>“</a:t>
            </a:r>
            <a:r>
              <a:rPr lang="en-US" sz="2400" b="1" dirty="0">
                <a:latin typeface="Arial Narrow"/>
                <a:cs typeface="Arial Narrow"/>
              </a:rPr>
              <a:t>From the perspective of natural science generally, there is no inherent reason that anything—a rock, a waterfall, a halibut, a human being—is of itself meaningful.” </a:t>
            </a:r>
            <a:endParaRPr lang="en-US" sz="2400" b="1" dirty="0" smtClean="0">
              <a:solidFill>
                <a:srgbClr val="000000"/>
              </a:solidFill>
              <a:latin typeface="Arial Narrow"/>
              <a:cs typeface="Arial Narrow"/>
            </a:endParaRP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29435828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47" y="5045392"/>
            <a:ext cx="9144000" cy="1877854"/>
          </a:xfrm>
          <a:prstGeom prst="rect">
            <a:avLst/>
          </a:prstGeom>
        </p:spPr>
      </p:pic>
      <p:sp>
        <p:nvSpPr>
          <p:cNvPr id="4" name="TextBox 3"/>
          <p:cNvSpPr txBox="1"/>
          <p:nvPr/>
        </p:nvSpPr>
        <p:spPr>
          <a:xfrm>
            <a:off x="591479" y="552272"/>
            <a:ext cx="7950170" cy="3416320"/>
          </a:xfrm>
          <a:prstGeom prst="rect">
            <a:avLst/>
          </a:prstGeom>
          <a:noFill/>
        </p:spPr>
        <p:txBody>
          <a:bodyPr wrap="square" rtlCol="0">
            <a:spAutoFit/>
          </a:bodyPr>
          <a:lstStyle/>
          <a:p>
            <a:r>
              <a:rPr lang="en-US" sz="2400" dirty="0" smtClean="0">
                <a:latin typeface="Arial Narrow"/>
                <a:cs typeface="Arial Narrow"/>
              </a:rPr>
              <a:t>Woody </a:t>
            </a:r>
            <a:r>
              <a:rPr lang="en-US" sz="2400" dirty="0">
                <a:latin typeface="Arial Narrow"/>
                <a:cs typeface="Arial Narrow"/>
              </a:rPr>
              <a:t>Allen </a:t>
            </a:r>
            <a:r>
              <a:rPr lang="en-US" sz="2400" dirty="0" smtClean="0">
                <a:latin typeface="Arial Narrow"/>
                <a:cs typeface="Arial Narrow"/>
              </a:rPr>
              <a:t>responded </a:t>
            </a:r>
            <a:r>
              <a:rPr lang="en-US" sz="2400" dirty="0">
                <a:latin typeface="Arial Narrow"/>
                <a:cs typeface="Arial Narrow"/>
              </a:rPr>
              <a:t>to the following question: “Some say your view is that life is pointless, and others say you're a romantic realist who believes in being true to yourself. Which is it?”</a:t>
            </a:r>
            <a:endParaRPr lang="en-US" sz="2400" b="1" dirty="0">
              <a:latin typeface="Arial Narrow"/>
              <a:cs typeface="Arial Narrow"/>
            </a:endParaRPr>
          </a:p>
          <a:p>
            <a:endParaRPr lang="en-US" sz="2400" dirty="0">
              <a:latin typeface="Arial Narrow"/>
              <a:cs typeface="Arial Narrow"/>
            </a:endParaRPr>
          </a:p>
          <a:p>
            <a:r>
              <a:rPr lang="en-US" sz="2400" dirty="0" smtClean="0">
                <a:latin typeface="Arial Narrow"/>
                <a:cs typeface="Arial Narrow"/>
              </a:rPr>
              <a:t>“</a:t>
            </a:r>
            <a:r>
              <a:rPr lang="en-US" sz="2400" dirty="0">
                <a:latin typeface="Arial Narrow"/>
                <a:cs typeface="Arial Narrow"/>
              </a:rPr>
              <a:t>I think that's the best you can do, but the true situation is a hopeless one because nothing does last. If we reduce it absurdly for a moment, you know the sun will burn out. You know the universe is falling apart at a fantastically accelerating rate and that at some point there won't be anything at all</a:t>
            </a:r>
            <a:r>
              <a:rPr lang="en-US" sz="2400" dirty="0" smtClean="0">
                <a:latin typeface="Arial Narrow"/>
                <a:cs typeface="Arial Narrow"/>
              </a:rPr>
              <a:t>.”</a:t>
            </a:r>
            <a:endParaRPr lang="en-US" sz="2400" b="1" dirty="0" smtClean="0">
              <a:solidFill>
                <a:srgbClr val="000000"/>
              </a:solidFill>
              <a:latin typeface="Arial Narrow"/>
              <a:cs typeface="Arial Narrow"/>
            </a:endParaRP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36238936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47" y="5045392"/>
            <a:ext cx="9144000" cy="1877854"/>
          </a:xfrm>
          <a:prstGeom prst="rect">
            <a:avLst/>
          </a:prstGeom>
        </p:spPr>
      </p:pic>
      <p:sp>
        <p:nvSpPr>
          <p:cNvPr id="4" name="TextBox 3"/>
          <p:cNvSpPr txBox="1"/>
          <p:nvPr/>
        </p:nvSpPr>
        <p:spPr>
          <a:xfrm>
            <a:off x="591479" y="552272"/>
            <a:ext cx="7950170" cy="3046988"/>
          </a:xfrm>
          <a:prstGeom prst="rect">
            <a:avLst/>
          </a:prstGeom>
          <a:noFill/>
        </p:spPr>
        <p:txBody>
          <a:bodyPr wrap="square" rtlCol="0">
            <a:spAutoFit/>
          </a:bodyPr>
          <a:lstStyle/>
          <a:p>
            <a:r>
              <a:rPr lang="en-US" sz="2400" dirty="0" smtClean="0">
                <a:latin typeface="Arial Narrow"/>
                <a:cs typeface="Arial Narrow"/>
              </a:rPr>
              <a:t>“So </a:t>
            </a:r>
            <a:r>
              <a:rPr lang="en-US" sz="2400" dirty="0">
                <a:latin typeface="Arial Narrow"/>
                <a:cs typeface="Arial Narrow"/>
              </a:rPr>
              <a:t>whether you are Shakespeare or Beethoven or Michelangelo, your stuff's not going to last. So, given that, even if you were immortal, that time is going to come. Of course, you have to deal with a much more critical problem, which is that you're not going to last microscopically close to that. So, nothing does last. You do your things. One day some guy wakes up and gets the Times and says, "Hey, Woody Allen died. He keeled over in the shower singing. So, where do you want to have lunch today?</a:t>
            </a:r>
            <a:r>
              <a:rPr lang="en-US" sz="2400" dirty="0" smtClean="0">
                <a:latin typeface="Arial Narrow"/>
                <a:cs typeface="Arial Narrow"/>
              </a:rPr>
              <a:t>”</a:t>
            </a:r>
            <a:endParaRPr lang="en-US" sz="2400" b="1" dirty="0" smtClean="0">
              <a:solidFill>
                <a:srgbClr val="000000"/>
              </a:solidFill>
              <a:latin typeface="Arial Narrow"/>
              <a:cs typeface="Arial Narrow"/>
            </a:endParaRP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25365170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47" y="5045392"/>
            <a:ext cx="9144000" cy="1877854"/>
          </a:xfrm>
          <a:prstGeom prst="rect">
            <a:avLst/>
          </a:prstGeom>
        </p:spPr>
      </p:pic>
      <p:sp>
        <p:nvSpPr>
          <p:cNvPr id="4" name="TextBox 3"/>
          <p:cNvSpPr txBox="1"/>
          <p:nvPr/>
        </p:nvSpPr>
        <p:spPr>
          <a:xfrm>
            <a:off x="591479" y="552272"/>
            <a:ext cx="7950170" cy="3046988"/>
          </a:xfrm>
          <a:prstGeom prst="rect">
            <a:avLst/>
          </a:prstGeom>
          <a:noFill/>
        </p:spPr>
        <p:txBody>
          <a:bodyPr wrap="square" rtlCol="0">
            <a:spAutoFit/>
          </a:bodyPr>
          <a:lstStyle/>
          <a:p>
            <a:r>
              <a:rPr lang="en-US" sz="2400" dirty="0">
                <a:latin typeface="Arial Narrow"/>
                <a:cs typeface="Arial Narrow"/>
              </a:rPr>
              <a:t>Jerry </a:t>
            </a:r>
            <a:r>
              <a:rPr lang="en-US" sz="2400" dirty="0" smtClean="0">
                <a:latin typeface="Arial Narrow"/>
                <a:cs typeface="Arial Narrow"/>
              </a:rPr>
              <a:t>Coyne: </a:t>
            </a:r>
          </a:p>
          <a:p>
            <a:endParaRPr lang="en-US" sz="2400" dirty="0">
              <a:latin typeface="Arial Narrow"/>
              <a:cs typeface="Arial Narrow"/>
            </a:endParaRPr>
          </a:p>
          <a:p>
            <a:r>
              <a:rPr lang="en-US" sz="2400" dirty="0" smtClean="0">
                <a:latin typeface="Arial Narrow"/>
                <a:cs typeface="Arial Narrow"/>
              </a:rPr>
              <a:t>“</a:t>
            </a:r>
            <a:r>
              <a:rPr lang="en-US" sz="2400" dirty="0">
                <a:latin typeface="Arial Narrow"/>
                <a:cs typeface="Arial Narrow"/>
              </a:rPr>
              <a:t>Religious people are antsy because they see their sphere of influence shrinking. They also see, which is true, that there’s no purpose or meaning in the universe or anything like that, a statement made famous by Steven Weinberg. Most theologians can’t put up with this purposelessness.” (</a:t>
            </a:r>
            <a:r>
              <a:rPr lang="en-US" sz="2400" i="1" dirty="0">
                <a:latin typeface="Arial Narrow"/>
                <a:cs typeface="Arial Narrow"/>
              </a:rPr>
              <a:t>Emperor Has No Clothes</a:t>
            </a:r>
            <a:r>
              <a:rPr lang="en-US" sz="2400" dirty="0">
                <a:latin typeface="Arial Narrow"/>
                <a:cs typeface="Arial Narrow"/>
              </a:rPr>
              <a:t>, Freedom from Religion Foundation</a:t>
            </a:r>
            <a:endParaRPr lang="en-US" sz="2400" b="1" dirty="0" smtClean="0">
              <a:solidFill>
                <a:srgbClr val="000000"/>
              </a:solidFill>
              <a:latin typeface="Arial Narrow"/>
              <a:cs typeface="Arial Narrow"/>
            </a:endParaRP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39023497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47" y="5045392"/>
            <a:ext cx="9144000" cy="1877854"/>
          </a:xfrm>
          <a:prstGeom prst="rect">
            <a:avLst/>
          </a:prstGeom>
        </p:spPr>
      </p:pic>
      <p:sp>
        <p:nvSpPr>
          <p:cNvPr id="4" name="TextBox 3"/>
          <p:cNvSpPr txBox="1"/>
          <p:nvPr/>
        </p:nvSpPr>
        <p:spPr>
          <a:xfrm>
            <a:off x="419100" y="272872"/>
            <a:ext cx="8293099" cy="3785652"/>
          </a:xfrm>
          <a:prstGeom prst="rect">
            <a:avLst/>
          </a:prstGeom>
          <a:noFill/>
        </p:spPr>
        <p:txBody>
          <a:bodyPr wrap="square" rtlCol="0">
            <a:spAutoFit/>
          </a:bodyPr>
          <a:lstStyle/>
          <a:p>
            <a:r>
              <a:rPr lang="en-US" sz="2400" dirty="0" smtClean="0">
                <a:latin typeface="Arial Narrow"/>
                <a:cs typeface="Arial Narrow"/>
              </a:rPr>
              <a:t>Lawrence Krauss: “</a:t>
            </a:r>
            <a:r>
              <a:rPr lang="en-US" sz="2400" dirty="0">
                <a:latin typeface="Arial Narrow"/>
                <a:cs typeface="Arial Narrow"/>
              </a:rPr>
              <a:t>The picture that science presents to us is, in some sense, uncomfortable because what we’ve learned is that we are more insignificant than we ever could have imagined. </a:t>
            </a:r>
            <a:r>
              <a:rPr lang="en-US" sz="2400" dirty="0" smtClean="0">
                <a:latin typeface="Arial Narrow"/>
                <a:cs typeface="Arial Narrow"/>
              </a:rPr>
              <a:t>You </a:t>
            </a:r>
            <a:r>
              <a:rPr lang="en-US" sz="2400" dirty="0">
                <a:latin typeface="Arial Narrow"/>
                <a:cs typeface="Arial Narrow"/>
              </a:rPr>
              <a:t>could get rid of us and all the galaxies and everything we see in the universe and it will be largely the same. </a:t>
            </a:r>
            <a:r>
              <a:rPr lang="en-US" sz="2400" dirty="0" smtClean="0">
                <a:latin typeface="Arial Narrow"/>
                <a:cs typeface="Arial Narrow"/>
              </a:rPr>
              <a:t>So </a:t>
            </a:r>
            <a:r>
              <a:rPr lang="en-US" sz="2400" dirty="0">
                <a:latin typeface="Arial Narrow"/>
                <a:cs typeface="Arial Narrow"/>
              </a:rPr>
              <a:t>we’re insignificant on a scale that Copernicus never would have imagined. And in addition, it turns out the future is </a:t>
            </a:r>
            <a:r>
              <a:rPr lang="en-US" sz="2400" dirty="0" smtClean="0">
                <a:latin typeface="Arial Narrow"/>
                <a:cs typeface="Arial Narrow"/>
              </a:rPr>
              <a:t>miserable. So </a:t>
            </a:r>
            <a:r>
              <a:rPr lang="en-US" sz="2400" dirty="0">
                <a:latin typeface="Arial Narrow"/>
                <a:cs typeface="Arial Narrow"/>
              </a:rPr>
              <a:t>the two main lessons that I like to say I like to give is first we're insignificant and second the future is </a:t>
            </a:r>
            <a:r>
              <a:rPr lang="en-US" sz="2400" dirty="0" smtClean="0">
                <a:latin typeface="Arial Narrow"/>
                <a:cs typeface="Arial Narrow"/>
              </a:rPr>
              <a:t>miserable</a:t>
            </a:r>
            <a:r>
              <a:rPr lang="en-US" sz="2400" dirty="0">
                <a:latin typeface="Arial Narrow"/>
                <a:cs typeface="Arial Narrow"/>
              </a:rPr>
              <a:t>. Now that - you might think that should depress you, but I would argue that, in fact, it should embolden you and provide you a different kind of consolation</a:t>
            </a:r>
            <a:r>
              <a:rPr lang="en-US" sz="2400" dirty="0" smtClean="0">
                <a:latin typeface="Arial Narrow"/>
                <a:cs typeface="Arial Narrow"/>
              </a:rPr>
              <a:t>.”</a:t>
            </a:r>
            <a:endParaRPr lang="en-US" sz="2400" b="1" dirty="0" smtClean="0">
              <a:solidFill>
                <a:srgbClr val="000000"/>
              </a:solidFill>
              <a:latin typeface="Arial Narrow"/>
              <a:cs typeface="Arial Narrow"/>
            </a:endParaRP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30782885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2015-03-10 21.26.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47" y="5045392"/>
            <a:ext cx="9144000" cy="1877854"/>
          </a:xfrm>
          <a:prstGeom prst="rect">
            <a:avLst/>
          </a:prstGeom>
        </p:spPr>
      </p:pic>
      <p:sp>
        <p:nvSpPr>
          <p:cNvPr id="4" name="TextBox 3"/>
          <p:cNvSpPr txBox="1"/>
          <p:nvPr/>
        </p:nvSpPr>
        <p:spPr>
          <a:xfrm>
            <a:off x="591479" y="552272"/>
            <a:ext cx="7950170" cy="3416320"/>
          </a:xfrm>
          <a:prstGeom prst="rect">
            <a:avLst/>
          </a:prstGeom>
          <a:noFill/>
        </p:spPr>
        <p:txBody>
          <a:bodyPr wrap="square" rtlCol="0">
            <a:spAutoFit/>
          </a:bodyPr>
          <a:lstStyle/>
          <a:p>
            <a:r>
              <a:rPr lang="en-US" sz="2400" dirty="0" smtClean="0">
                <a:latin typeface="Arial Narrow"/>
                <a:cs typeface="Arial Narrow"/>
              </a:rPr>
              <a:t>Sound Familiar? </a:t>
            </a:r>
          </a:p>
          <a:p>
            <a:endParaRPr lang="en-US" sz="2400" dirty="0">
              <a:latin typeface="Arial Narrow"/>
              <a:cs typeface="Arial Narrow"/>
            </a:endParaRPr>
          </a:p>
          <a:p>
            <a:r>
              <a:rPr lang="en-US" sz="2400" dirty="0" smtClean="0">
                <a:latin typeface="Arial Narrow"/>
                <a:cs typeface="Arial Narrow"/>
              </a:rPr>
              <a:t>Then </a:t>
            </a:r>
            <a:r>
              <a:rPr lang="en-US" sz="2400" dirty="0">
                <a:latin typeface="Arial Narrow"/>
                <a:cs typeface="Arial Narrow"/>
              </a:rPr>
              <a:t>I said to myself, </a:t>
            </a:r>
            <a:r>
              <a:rPr lang="en-US" sz="2400" dirty="0" smtClean="0">
                <a:latin typeface="Arial Narrow"/>
                <a:cs typeface="Arial Narrow"/>
              </a:rPr>
              <a:t>“As </a:t>
            </a:r>
            <a:r>
              <a:rPr lang="en-US" sz="2400" dirty="0">
                <a:latin typeface="Arial Narrow"/>
                <a:cs typeface="Arial Narrow"/>
              </a:rPr>
              <a:t>is the fate of the fool, it will also befall me. Why then have I been extremely wise?” So I said to myself, “This too is vanity.” </a:t>
            </a:r>
            <a:r>
              <a:rPr lang="en-US" sz="2400" dirty="0" smtClean="0">
                <a:latin typeface="Arial Narrow"/>
                <a:cs typeface="Arial Narrow"/>
              </a:rPr>
              <a:t>For </a:t>
            </a:r>
            <a:r>
              <a:rPr lang="en-US" sz="2400" dirty="0">
                <a:latin typeface="Arial Narrow"/>
                <a:cs typeface="Arial Narrow"/>
              </a:rPr>
              <a:t>there is no lasting remembrance of the wise man as with the fool, inasmuch as in the coming days all will be forgotten. And how the wise man and the fool alike die! </a:t>
            </a:r>
            <a:r>
              <a:rPr lang="en-US" sz="2400" dirty="0" smtClean="0">
                <a:latin typeface="Arial Narrow"/>
                <a:cs typeface="Arial Narrow"/>
              </a:rPr>
              <a:t>So </a:t>
            </a:r>
            <a:r>
              <a:rPr lang="en-US" sz="2400" dirty="0">
                <a:latin typeface="Arial Narrow"/>
                <a:cs typeface="Arial Narrow"/>
              </a:rPr>
              <a:t>I hated life, for the work which had been done under the sun was grievous to me; because everything is futility and striving after </a:t>
            </a:r>
            <a:r>
              <a:rPr lang="en-US" sz="2400" dirty="0" smtClean="0">
                <a:latin typeface="Arial Narrow"/>
                <a:cs typeface="Arial Narrow"/>
              </a:rPr>
              <a:t>wind” (Ecclesiastes 2:15-17). </a:t>
            </a:r>
            <a:endParaRPr lang="en-US" sz="2400" b="1" dirty="0" smtClean="0">
              <a:solidFill>
                <a:srgbClr val="000000"/>
              </a:solidFill>
              <a:latin typeface="Arial Narrow"/>
              <a:cs typeface="Arial Narrow"/>
            </a:endParaRPr>
          </a:p>
        </p:txBody>
      </p:sp>
      <p:pic>
        <p:nvPicPr>
          <p:cNvPr id="5" name="Picture 4"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79" y="4273804"/>
            <a:ext cx="7644384" cy="926592"/>
          </a:xfrm>
          <a:prstGeom prst="rect">
            <a:avLst/>
          </a:prstGeom>
        </p:spPr>
      </p:pic>
    </p:spTree>
    <p:extLst>
      <p:ext uri="{BB962C8B-B14F-4D97-AF65-F5344CB8AC3E}">
        <p14:creationId xmlns:p14="http://schemas.microsoft.com/office/powerpoint/2010/main" val="5220523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711</Words>
  <Application>Microsoft Macintosh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Parker</dc:creator>
  <cp:lastModifiedBy>Eric Parker</cp:lastModifiedBy>
  <cp:revision>1</cp:revision>
  <dcterms:created xsi:type="dcterms:W3CDTF">2016-07-11T03:09:35Z</dcterms:created>
  <dcterms:modified xsi:type="dcterms:W3CDTF">2016-07-11T03:09:54Z</dcterms:modified>
</cp:coreProperties>
</file>