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-140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t="50000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918447"/>
            <a:ext cx="7583488" cy="1470025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478306"/>
            <a:ext cx="7583487" cy="1752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8/19/16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3984"/>
            <a:ext cx="9144000" cy="1250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l="50000"/>
          <a:stretch>
            <a:fillRect/>
          </a:stretch>
        </p:blipFill>
        <p:spPr>
          <a:xfrm>
            <a:off x="4572000" y="4482"/>
            <a:ext cx="457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16200000">
            <a:off x="1086391" y="3365075"/>
            <a:ext cx="6855164" cy="125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74320"/>
            <a:ext cx="3959352" cy="1691640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64608" y="264907"/>
            <a:ext cx="3959352" cy="6328186"/>
          </a:xfrm>
          <a:solidFill>
            <a:schemeClr val="tx1">
              <a:lumMod val="50000"/>
            </a:schemeClr>
          </a:solidFill>
          <a:effectLst>
            <a:outerShdw blurRad="50800" dir="2700000" algn="tl" rotWithShape="0">
              <a:schemeClr val="tx1">
                <a:alpha val="40000"/>
              </a:scheme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1970801"/>
            <a:ext cx="3959352" cy="32004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sz="18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Font typeface="Calisto MT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70048" y="6356350"/>
            <a:ext cx="1627632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D85AC8A2-C63C-49A4-89E9-2E4420D2ECA8}" type="datetimeFigureOut">
              <a:rPr lang="en-US" smtClean="0"/>
              <a:t>8/19/16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2047" y="6356350"/>
            <a:ext cx="1892808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92808" y="5738129"/>
            <a:ext cx="758952" cy="576072"/>
          </a:xfrm>
        </p:spPr>
        <p:txBody>
          <a:bodyPr vert="horz" lIns="91440" tIns="45720" rIns="91440" bIns="45720" rtlCol="0" anchor="ctr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8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038600"/>
            <a:ext cx="7620000" cy="990600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ctr">
              <a:defRPr sz="36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 typeface="Calisto MT" pitchFamily="18" charset="0"/>
              <a:buNone/>
            </a:pPr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2900" y="265176"/>
            <a:ext cx="8458200" cy="3697224"/>
          </a:xfrm>
          <a:solidFill>
            <a:schemeClr val="tx1">
              <a:lumMod val="50000"/>
            </a:schemeClr>
          </a:solidFill>
          <a:effectLst>
            <a:outerShdw blurRad="50800" dir="2700000" algn="tl" rotWithShape="0">
              <a:schemeClr val="tx1">
                <a:alpha val="40000"/>
              </a:scheme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2000"/>
              </a:spcBef>
              <a:buFont typeface="Calisto MT" pitchFamily="18" charset="0"/>
              <a:buNone/>
              <a:defRPr sz="24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5042647"/>
            <a:ext cx="7620000" cy="1129553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8/19/16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fld id="{D85AC8A2-C63C-49A4-89E9-2E4420D2ECA8}" type="datetimeFigureOut">
              <a:rPr lang="en-US" smtClean="0"/>
              <a:t>8/19/16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8/19/16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2"/>
          <a:srcRect r="14719"/>
          <a:stretch>
            <a:fillRect/>
          </a:stretch>
        </p:blipFill>
        <p:spPr>
          <a:xfrm>
            <a:off x="0" y="4482"/>
            <a:ext cx="779811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48600" y="457200"/>
            <a:ext cx="1219200" cy="5668963"/>
          </a:xfrm>
        </p:spPr>
        <p:txBody>
          <a:bodyPr vert="eaVert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457200"/>
            <a:ext cx="6383337" cy="56689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24800" y="6356350"/>
            <a:ext cx="1066800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D85AC8A2-C63C-49A4-89E9-2E4420D2ECA8}" type="datetimeFigureOut">
              <a:rPr lang="en-US" smtClean="0"/>
              <a:t>8/19/16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5400000" flipH="1">
            <a:off x="4421262" y="3365075"/>
            <a:ext cx="6855164" cy="1250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8/19/16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t="50000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789081"/>
            <a:ext cx="7583488" cy="1470025"/>
          </a:xfrm>
        </p:spPr>
        <p:txBody>
          <a:bodyPr anchor="ctr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4724400"/>
            <a:ext cx="7583487" cy="1385047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8/19/16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3984"/>
            <a:ext cx="9144000" cy="125016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677371" y="2564085"/>
            <a:ext cx="1789259" cy="1729830"/>
          </a:xfrm>
          <a:prstGeom prst="ellipse">
            <a:avLst/>
          </a:prstGeom>
          <a:noFill/>
          <a:ln w="127000">
            <a:solidFill>
              <a:schemeClr val="tx2"/>
            </a:solidFill>
          </a:ln>
          <a:effectLst>
            <a:innerShdw blurRad="101600" dist="76200" dir="13500000">
              <a:prstClr val="black">
                <a:alpha val="57000"/>
              </a:prstClr>
            </a:innerShdw>
          </a:effectLst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46984"/>
            <a:ext cx="9144000" cy="125016"/>
          </a:xfrm>
          <a:prstGeom prst="rect">
            <a:avLst/>
          </a:prstGeom>
        </p:spPr>
      </p:pic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3"/>
          <a:srcRect t="66667"/>
          <a:stretch>
            <a:fillRect/>
          </a:stretch>
        </p:blipFill>
        <p:spPr>
          <a:xfrm>
            <a:off x="0" y="4572000"/>
            <a:ext cx="9144000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71800"/>
            <a:ext cx="7583487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4724400"/>
            <a:ext cx="7583487" cy="139849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 typeface="Calisto MT" pitchFamily="18" charset="0"/>
              <a:buNone/>
              <a:defRPr sz="18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8/19/16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11" name="Picture 10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3" y="1828800"/>
            <a:ext cx="3566160" cy="42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6791" y="1828800"/>
            <a:ext cx="3566160" cy="42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8/19/16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13" name="Picture 12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524000"/>
            <a:ext cx="3566160" cy="8382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93576"/>
            <a:ext cx="3566160" cy="373258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6791" y="1524000"/>
            <a:ext cx="3566160" cy="8382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6791" y="2393576"/>
            <a:ext cx="3566160" cy="373258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8/19/16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8/19/16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Overlay-FullBackground.jpg"/>
          <p:cNvPicPr>
            <a:picLocks noChangeAspect="1"/>
          </p:cNvPicPr>
          <p:nvPr/>
        </p:nvPicPr>
        <p:blipFill>
          <a:blip r:embed="rId3"/>
          <a:srcRect t="21046"/>
          <a:stretch>
            <a:fillRect/>
          </a:stretch>
        </p:blipFill>
        <p:spPr>
          <a:xfrm>
            <a:off x="0" y="1447800"/>
            <a:ext cx="9144000" cy="54146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Full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8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8/19/16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l="50000"/>
          <a:stretch>
            <a:fillRect/>
          </a:stretch>
        </p:blipFill>
        <p:spPr>
          <a:xfrm>
            <a:off x="4572000" y="4482"/>
            <a:ext cx="457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73049"/>
            <a:ext cx="3962400" cy="1690221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6401" y="273050"/>
            <a:ext cx="3959352" cy="58531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1975104"/>
            <a:ext cx="3962400" cy="32004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buNone/>
              <a:defRPr sz="18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67000" y="6356350"/>
            <a:ext cx="1622612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D85AC8A2-C63C-49A4-89E9-2E4420D2ECA8}" type="datetimeFigureOut">
              <a:rPr lang="en-US" smtClean="0"/>
              <a:t>8/19/16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2047" y="6356350"/>
            <a:ext cx="1891553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92808" y="5748338"/>
            <a:ext cx="762000" cy="576262"/>
          </a:xfrm>
        </p:spPr>
        <p:txBody>
          <a:bodyPr vert="horz" lIns="91440" tIns="45720" rIns="91440" bIns="45720" rtlCol="0" anchor="ctr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16200000">
            <a:off x="1086391" y="3365075"/>
            <a:ext cx="6855164" cy="125016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8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3249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D85AC8A2-C63C-49A4-89E9-2E4420D2ECA8}" type="datetimeFigureOut">
              <a:rPr lang="en-US" smtClean="0"/>
              <a:t>8/19/16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047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12700" dir="2700000" sx="100500" sy="100500" algn="tl" rotWithShape="0">
              <a:prstClr val="black">
                <a:alpha val="6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Calisto MT" pitchFamily="18" charset="0"/>
        <a:buChar char="•"/>
        <a:defRPr sz="24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Calisto MT" pitchFamily="18" charset="0"/>
        <a:buChar char="•"/>
        <a:defRPr sz="22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Calisto MT" pitchFamily="18" charset="0"/>
        <a:buChar char="•"/>
        <a:defRPr sz="20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Calisto MT" pitchFamily="18" charset="0"/>
        <a:buChar char="•"/>
        <a:defRPr sz="18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Calisto MT" pitchFamily="18" charset="0"/>
        <a:buChar char="•"/>
        <a:defRPr sz="18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5pPr>
      <a:lvl6pPr marL="1711325" indent="-280988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6pPr>
      <a:lvl7pPr marL="2000250" indent="-2809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1800" kern="1200" dirty="0" smtClean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7pPr>
      <a:lvl8pPr marL="2290763" indent="-280988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8pPr>
      <a:lvl9pPr marL="2571750" indent="-2809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1800" kern="1200" dirty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8151" y="1024698"/>
            <a:ext cx="8652814" cy="1470025"/>
          </a:xfrm>
        </p:spPr>
        <p:txBody>
          <a:bodyPr/>
          <a:lstStyle/>
          <a:p>
            <a:r>
              <a:rPr lang="en-US" sz="5400" b="1" u="sng" dirty="0" smtClean="0"/>
              <a:t>Undeniable</a:t>
            </a:r>
            <a:r>
              <a:rPr lang="en-US" sz="5400" b="1" dirty="0" smtClean="0"/>
              <a:t> Reasons Not To Drink</a:t>
            </a:r>
            <a:endParaRPr lang="en-US" sz="5400" b="1" dirty="0"/>
          </a:p>
        </p:txBody>
      </p:sp>
      <p:pic>
        <p:nvPicPr>
          <p:cNvPr id="4" name="Picture 3" descr="alcohol-428392_960_72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88472"/>
            <a:ext cx="9144000" cy="3469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881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8920" y="62753"/>
            <a:ext cx="8851274" cy="1283167"/>
          </a:xfrm>
        </p:spPr>
        <p:txBody>
          <a:bodyPr/>
          <a:lstStyle/>
          <a:p>
            <a:r>
              <a:rPr lang="en-US" sz="4000" b="1" dirty="0" smtClean="0"/>
              <a:t>A Real Issue for Christians</a:t>
            </a:r>
            <a:endParaRPr lang="en-US" sz="4000" b="1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creen Shot 2016-08-19 at 5.09.3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8332"/>
            <a:ext cx="9144000" cy="539699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973617" y="1726281"/>
            <a:ext cx="1151062" cy="43653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933925" y="2718397"/>
            <a:ext cx="595377" cy="15873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45297" y="3075559"/>
            <a:ext cx="1151062" cy="138896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635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922" y="62753"/>
            <a:ext cx="8851272" cy="1283167"/>
          </a:xfrm>
        </p:spPr>
        <p:txBody>
          <a:bodyPr/>
          <a:lstStyle/>
          <a:p>
            <a:r>
              <a:rPr lang="en-US" sz="4000" b="1" dirty="0" smtClean="0"/>
              <a:t>God demands my sobriety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380" y="1828800"/>
            <a:ext cx="8454355" cy="5029200"/>
          </a:xfrm>
        </p:spPr>
        <p:txBody>
          <a:bodyPr>
            <a:noAutofit/>
          </a:bodyPr>
          <a:lstStyle/>
          <a:p>
            <a:r>
              <a:rPr lang="en-US" sz="2800" b="1" dirty="0">
                <a:effectLst/>
              </a:rPr>
              <a:t>God is holy; </a:t>
            </a:r>
            <a:r>
              <a:rPr lang="en-US" sz="2800" b="1" dirty="0" smtClean="0">
                <a:effectLst/>
              </a:rPr>
              <a:t>drunkenness is not</a:t>
            </a:r>
            <a:r>
              <a:rPr lang="en-US" sz="2800" b="1" dirty="0">
                <a:effectLst/>
              </a:rPr>
              <a:t> </a:t>
            </a:r>
            <a:r>
              <a:rPr lang="en-US" sz="2800" b="1" dirty="0">
                <a:effectLst/>
              </a:rPr>
              <a:t>(1Pet. 4:1-3).</a:t>
            </a:r>
            <a:r>
              <a:rPr lang="en-US" sz="2800" b="1" dirty="0">
                <a:effectLst/>
              </a:rPr>
              <a:t> </a:t>
            </a:r>
            <a:endParaRPr lang="en-US" sz="2800" b="1" dirty="0" smtClean="0">
              <a:effectLst/>
            </a:endParaRPr>
          </a:p>
          <a:p>
            <a:r>
              <a:rPr lang="en-US" sz="2800" b="1" dirty="0">
                <a:effectLst/>
              </a:rPr>
              <a:t>God’s command is clear (Rom. 13:13f). </a:t>
            </a:r>
            <a:endParaRPr lang="en-US" sz="2800" b="1" dirty="0" smtClean="0">
              <a:effectLst/>
            </a:endParaRPr>
          </a:p>
          <a:p>
            <a:r>
              <a:rPr lang="en-US" sz="2800" b="1" dirty="0">
                <a:effectLst/>
              </a:rPr>
              <a:t>God’s command makes great practical sense.</a:t>
            </a:r>
            <a:r>
              <a:rPr lang="en-US" sz="2800" b="1" dirty="0">
                <a:effectLst/>
              </a:rPr>
              <a:t> </a:t>
            </a:r>
            <a:endParaRPr lang="en-US" sz="2800" b="1" dirty="0" smtClean="0">
              <a:effectLst/>
            </a:endParaRPr>
          </a:p>
          <a:p>
            <a:r>
              <a:rPr lang="en-US" sz="2800" b="1" dirty="0">
                <a:effectLst/>
              </a:rPr>
              <a:t>N</a:t>
            </a:r>
            <a:r>
              <a:rPr lang="en-US" sz="2800" b="1" dirty="0" smtClean="0">
                <a:effectLst/>
              </a:rPr>
              <a:t>o </a:t>
            </a:r>
            <a:r>
              <a:rPr lang="en-US" sz="2800" b="1" dirty="0">
                <a:effectLst/>
              </a:rPr>
              <a:t>drunkards </a:t>
            </a:r>
            <a:r>
              <a:rPr lang="en-US" sz="2800" b="1" dirty="0" smtClean="0">
                <a:effectLst/>
              </a:rPr>
              <a:t>enter God’s Kingdom </a:t>
            </a:r>
            <a:r>
              <a:rPr lang="en-US" sz="2800" b="1" dirty="0">
                <a:effectLst/>
              </a:rPr>
              <a:t>(1Cor. 6:10f). </a:t>
            </a:r>
            <a:endParaRPr lang="en-US" sz="2800" b="1" dirty="0" smtClean="0">
              <a:effectLst/>
            </a:endParaRPr>
          </a:p>
          <a:p>
            <a:pPr marL="0" indent="0" algn="ctr">
              <a:buNone/>
            </a:pPr>
            <a:r>
              <a:rPr lang="en-US" sz="2800" b="1" i="1" dirty="0">
                <a:solidFill>
                  <a:schemeClr val="tx1"/>
                </a:solidFill>
                <a:effectLst/>
              </a:rPr>
              <a:t>Alcohol doesn't help me run the race that Jesus has marked before me to finish </a:t>
            </a:r>
            <a:r>
              <a:rPr lang="en-US" sz="2800" b="1" i="1" dirty="0" smtClean="0">
                <a:solidFill>
                  <a:schemeClr val="tx1"/>
                </a:solidFill>
                <a:effectLst/>
              </a:rPr>
              <a:t>with </a:t>
            </a:r>
            <a:r>
              <a:rPr lang="en-US" sz="2800" b="1" i="1" dirty="0">
                <a:solidFill>
                  <a:schemeClr val="tx1"/>
                </a:solidFill>
                <a:effectLst/>
              </a:rPr>
              <a:t>more accuracy. It does the polar opposite. If it could hinder my walk or </a:t>
            </a:r>
            <a:r>
              <a:rPr lang="en-US" sz="2800" b="1" i="1" dirty="0" smtClean="0">
                <a:solidFill>
                  <a:schemeClr val="tx1"/>
                </a:solidFill>
                <a:effectLst/>
              </a:rPr>
              <a:t>dishonor </a:t>
            </a:r>
            <a:r>
              <a:rPr lang="en-US" sz="2800" b="1" i="1" dirty="0">
                <a:solidFill>
                  <a:schemeClr val="tx1"/>
                </a:solidFill>
                <a:effectLst/>
              </a:rPr>
              <a:t>the lordship of Jesus Christ, I need to forsake it.</a:t>
            </a:r>
            <a:r>
              <a:rPr lang="en-US" sz="2800" b="1" i="1" dirty="0">
                <a:solidFill>
                  <a:schemeClr val="tx1"/>
                </a:solidFill>
                <a:effectLst/>
              </a:rPr>
              <a:t> </a:t>
            </a:r>
            <a:endParaRPr lang="en-US" sz="28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755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effectLst/>
              </a:rPr>
              <a:t>My Family Needs My Sobriety</a:t>
            </a:r>
            <a:r>
              <a:rPr lang="en-US" sz="4000" dirty="0">
                <a:effectLst/>
              </a:rPr>
              <a:t> </a:t>
            </a:r>
            <a:endParaRPr lang="en-US" sz="4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38151" y="1246212"/>
            <a:ext cx="4107472" cy="838200"/>
          </a:xfrm>
        </p:spPr>
        <p:txBody>
          <a:bodyPr/>
          <a:lstStyle/>
          <a:p>
            <a:r>
              <a:rPr lang="en-US" b="1" u="sng" dirty="0" smtClean="0"/>
              <a:t>Physical Family:</a:t>
            </a:r>
            <a:endParaRPr lang="en-US" b="1" u="sng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238150" y="2115788"/>
            <a:ext cx="4306561" cy="4313126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  <a:effectLst/>
              </a:rPr>
              <a:t>Show me a family for whom alcohol has made a positive difference in their </a:t>
            </a:r>
            <a:r>
              <a:rPr lang="en-US" sz="2400" dirty="0" smtClean="0">
                <a:solidFill>
                  <a:schemeClr val="tx1"/>
                </a:solidFill>
                <a:effectLst/>
              </a:rPr>
              <a:t>lives</a:t>
            </a:r>
            <a:r>
              <a:rPr lang="en-US" sz="2400" dirty="0">
                <a:solidFill>
                  <a:schemeClr val="tx1"/>
                </a:solidFill>
                <a:effectLst/>
              </a:rPr>
              <a:t>. </a:t>
            </a:r>
            <a:endParaRPr lang="en-US" sz="2400" dirty="0">
              <a:solidFill>
                <a:schemeClr val="tx1"/>
              </a:solidFill>
              <a:effectLst/>
            </a:endParaRPr>
          </a:p>
          <a:p>
            <a:r>
              <a:rPr lang="en-US" sz="2400" dirty="0" smtClean="0">
                <a:solidFill>
                  <a:schemeClr val="tx1"/>
                </a:solidFill>
                <a:effectLst/>
              </a:rPr>
              <a:t>Alcohol </a:t>
            </a:r>
            <a:r>
              <a:rPr lang="en-US" sz="2400" dirty="0">
                <a:solidFill>
                  <a:schemeClr val="tx1"/>
                </a:solidFill>
                <a:effectLst/>
              </a:rPr>
              <a:t>has ruined many, many marriages.</a:t>
            </a:r>
            <a:r>
              <a:rPr lang="en-US" sz="2400" dirty="0">
                <a:solidFill>
                  <a:schemeClr val="tx1"/>
                </a:solidFill>
                <a:effectLst/>
              </a:rPr>
              <a:t> </a:t>
            </a:r>
            <a:endParaRPr lang="en-US" sz="2400" dirty="0" smtClean="0">
              <a:solidFill>
                <a:schemeClr val="tx1"/>
              </a:solidFill>
              <a:effectLst/>
            </a:endParaRPr>
          </a:p>
          <a:p>
            <a:r>
              <a:rPr lang="en-US" sz="2400" dirty="0">
                <a:solidFill>
                  <a:schemeClr val="tx1"/>
                </a:solidFill>
                <a:effectLst/>
              </a:rPr>
              <a:t>What I do in moderation, my children </a:t>
            </a:r>
            <a:r>
              <a:rPr lang="en-US" sz="2400" dirty="0" smtClean="0">
                <a:solidFill>
                  <a:schemeClr val="tx1"/>
                </a:solidFill>
                <a:effectLst/>
              </a:rPr>
              <a:t>do </a:t>
            </a:r>
            <a:r>
              <a:rPr lang="en-US" sz="2400" dirty="0">
                <a:solidFill>
                  <a:schemeClr val="tx1"/>
                </a:solidFill>
                <a:effectLst/>
              </a:rPr>
              <a:t>in excess.</a:t>
            </a:r>
            <a:r>
              <a:rPr lang="en-US" sz="2400" dirty="0">
                <a:solidFill>
                  <a:schemeClr val="tx1"/>
                </a:solidFill>
                <a:effectLst/>
              </a:rPr>
              <a:t> </a:t>
            </a:r>
            <a:endParaRPr lang="en-US" sz="2400" dirty="0" smtClean="0">
              <a:solidFill>
                <a:schemeClr val="tx1"/>
              </a:solidFill>
              <a:effectLst/>
            </a:endParaRPr>
          </a:p>
          <a:p>
            <a:r>
              <a:rPr lang="en-US" sz="2400" dirty="0">
                <a:solidFill>
                  <a:schemeClr val="tx1"/>
                </a:solidFill>
                <a:effectLst/>
              </a:rPr>
              <a:t>Don't want your teenagers to drink? Yep, same reasons apply to you.</a:t>
            </a:r>
            <a:r>
              <a:rPr lang="en-US" sz="2400" dirty="0">
                <a:solidFill>
                  <a:schemeClr val="tx1"/>
                </a:solidFill>
                <a:effectLst/>
              </a:rPr>
              <a:t>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796791" y="1246212"/>
            <a:ext cx="3994944" cy="838200"/>
          </a:xfrm>
        </p:spPr>
        <p:txBody>
          <a:bodyPr/>
          <a:lstStyle/>
          <a:p>
            <a:r>
              <a:rPr lang="en-US" b="1" u="sng" dirty="0" smtClean="0"/>
              <a:t>Spiritual Family:</a:t>
            </a:r>
            <a:endParaRPr lang="en-US" b="1" u="sng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796791" y="2115788"/>
            <a:ext cx="3994944" cy="4313126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FFFFFF"/>
                </a:solidFill>
                <a:effectLst/>
              </a:rPr>
              <a:t>M</a:t>
            </a:r>
            <a:r>
              <a:rPr lang="en-US" sz="2400" dirty="0" smtClean="0">
                <a:solidFill>
                  <a:srgbClr val="FFFFFF"/>
                </a:solidFill>
                <a:effectLst/>
              </a:rPr>
              <a:t>y family to </a:t>
            </a:r>
            <a:r>
              <a:rPr lang="en-US" sz="2400" dirty="0">
                <a:solidFill>
                  <a:srgbClr val="FFFFFF"/>
                </a:solidFill>
                <a:effectLst/>
              </a:rPr>
              <a:t>withdraw if I </a:t>
            </a:r>
            <a:r>
              <a:rPr lang="en-US" sz="2400" dirty="0" smtClean="0">
                <a:solidFill>
                  <a:srgbClr val="FFFFFF"/>
                </a:solidFill>
                <a:effectLst/>
              </a:rPr>
              <a:t>choose drunkenness</a:t>
            </a:r>
          </a:p>
          <a:p>
            <a:r>
              <a:rPr lang="en-US" sz="2400" dirty="0">
                <a:solidFill>
                  <a:srgbClr val="FFFFFF"/>
                </a:solidFill>
                <a:effectLst/>
              </a:rPr>
              <a:t>I don't want to make my brother/sister stumble in the name of exercising </a:t>
            </a:r>
            <a:r>
              <a:rPr lang="en-US" sz="2400" dirty="0" smtClean="0">
                <a:solidFill>
                  <a:srgbClr val="FFFFFF"/>
                </a:solidFill>
                <a:effectLst/>
              </a:rPr>
              <a:t>my </a:t>
            </a:r>
            <a:r>
              <a:rPr lang="en-US" sz="2400" dirty="0">
                <a:solidFill>
                  <a:srgbClr val="FFFFFF"/>
                </a:solidFill>
                <a:effectLst/>
              </a:rPr>
              <a:t>"Christian liberties." </a:t>
            </a:r>
            <a:endParaRPr lang="en-US" sz="2400" dirty="0" smtClean="0">
              <a:solidFill>
                <a:srgbClr val="FFFFFF"/>
              </a:solidFill>
              <a:effectLst/>
            </a:endParaRPr>
          </a:p>
          <a:p>
            <a:r>
              <a:rPr lang="en-US" sz="2400" dirty="0">
                <a:solidFill>
                  <a:srgbClr val="FFFFFF"/>
                </a:solidFill>
                <a:effectLst/>
              </a:rPr>
              <a:t>Alcohol is a </a:t>
            </a:r>
            <a:r>
              <a:rPr lang="en-US" sz="2400" dirty="0" smtClean="0">
                <a:solidFill>
                  <a:srgbClr val="FFFFFF"/>
                </a:solidFill>
                <a:effectLst/>
              </a:rPr>
              <a:t>waster!</a:t>
            </a:r>
          </a:p>
          <a:p>
            <a:r>
              <a:rPr lang="en-US" sz="2400" dirty="0">
                <a:solidFill>
                  <a:srgbClr val="FFFFFF"/>
                </a:solidFill>
                <a:effectLst/>
              </a:rPr>
              <a:t>If I don't start drinking, I'll never have to </a:t>
            </a:r>
            <a:r>
              <a:rPr lang="en-US" sz="2400" dirty="0" smtClean="0">
                <a:solidFill>
                  <a:srgbClr val="FFFFFF"/>
                </a:solidFill>
                <a:effectLst/>
              </a:rPr>
              <a:t>stop</a:t>
            </a:r>
            <a:r>
              <a:rPr lang="en-US" sz="2400" dirty="0">
                <a:solidFill>
                  <a:srgbClr val="FFFFFF"/>
                </a:solidFill>
                <a:effectLst/>
              </a:rPr>
              <a:t>!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73366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612" y="62753"/>
            <a:ext cx="8771889" cy="1283167"/>
          </a:xfrm>
        </p:spPr>
        <p:txBody>
          <a:bodyPr/>
          <a:lstStyle/>
          <a:p>
            <a:r>
              <a:rPr lang="en-US" sz="4000" b="1" dirty="0">
                <a:effectLst/>
              </a:rPr>
              <a:t>My </a:t>
            </a:r>
            <a:r>
              <a:rPr lang="en-US" sz="4000" b="1" dirty="0" smtClean="0">
                <a:effectLst/>
              </a:rPr>
              <a:t>Non-Christian Friends </a:t>
            </a:r>
            <a:r>
              <a:rPr lang="en-US" sz="4000" b="1" dirty="0">
                <a:effectLst/>
              </a:rPr>
              <a:t>Need My Sobriety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612" y="1828800"/>
            <a:ext cx="8771889" cy="4838218"/>
          </a:xfrm>
        </p:spPr>
        <p:txBody>
          <a:bodyPr>
            <a:normAutofit fontScale="85000" lnSpcReduction="20000"/>
          </a:bodyPr>
          <a:lstStyle/>
          <a:p>
            <a:r>
              <a:rPr lang="en-US" sz="2600" dirty="0">
                <a:solidFill>
                  <a:srgbClr val="FFFFFF"/>
                </a:solidFill>
                <a:effectLst/>
              </a:rPr>
              <a:t>1Pet. 4:3-5 </a:t>
            </a:r>
            <a:r>
              <a:rPr lang="en-US" sz="2600" dirty="0" smtClean="0">
                <a:effectLst/>
              </a:rPr>
              <a:t>–Non-Christians should be shocked!</a:t>
            </a:r>
          </a:p>
          <a:p>
            <a:r>
              <a:rPr lang="en-US" sz="2600" dirty="0" smtClean="0">
                <a:effectLst/>
              </a:rPr>
              <a:t>Alcohol </a:t>
            </a:r>
            <a:r>
              <a:rPr lang="en-US" sz="2600" dirty="0">
                <a:effectLst/>
              </a:rPr>
              <a:t>severely tarnishes my evangelism </a:t>
            </a:r>
            <a:r>
              <a:rPr lang="en-US" sz="2600" dirty="0" smtClean="0">
                <a:solidFill>
                  <a:srgbClr val="FFFFFF"/>
                </a:solidFill>
                <a:effectLst/>
              </a:rPr>
              <a:t>(</a:t>
            </a:r>
            <a:r>
              <a:rPr lang="en-US" sz="2600" dirty="0">
                <a:solidFill>
                  <a:srgbClr val="FFFFFF"/>
                </a:solidFill>
                <a:effectLst/>
              </a:rPr>
              <a:t>1Tim. 5:14; 6:1; et al).</a:t>
            </a:r>
          </a:p>
          <a:p>
            <a:r>
              <a:rPr lang="en-US" sz="2600" dirty="0">
                <a:effectLst/>
              </a:rPr>
              <a:t>Even the unsaved know I shouldn't drink. Bible in one hand, beer in the other</a:t>
            </a:r>
            <a:r>
              <a:rPr lang="en-US" sz="2600" dirty="0" smtClean="0">
                <a:effectLst/>
              </a:rPr>
              <a:t>—any </a:t>
            </a:r>
            <a:r>
              <a:rPr lang="en-US" sz="2600" dirty="0">
                <a:effectLst/>
              </a:rPr>
              <a:t>lost person could point this out as a confusing contradiction. I have never </a:t>
            </a:r>
            <a:r>
              <a:rPr lang="en-US" sz="2600" dirty="0" smtClean="0">
                <a:effectLst/>
              </a:rPr>
              <a:t>heard </a:t>
            </a:r>
            <a:r>
              <a:rPr lang="en-US" sz="2600" dirty="0">
                <a:effectLst/>
              </a:rPr>
              <a:t>anyone say, "Wow, that gin and tonic made me feel so Christ-like</a:t>
            </a:r>
            <a:r>
              <a:rPr lang="en-US" sz="2600" dirty="0" smtClean="0">
                <a:effectLst/>
              </a:rPr>
              <a:t>!”</a:t>
            </a:r>
            <a:endParaRPr lang="en-US" sz="2600" dirty="0">
              <a:effectLst/>
            </a:endParaRPr>
          </a:p>
          <a:p>
            <a:r>
              <a:rPr lang="en-US" sz="2600" dirty="0" smtClean="0">
                <a:effectLst/>
              </a:rPr>
              <a:t>I </a:t>
            </a:r>
            <a:r>
              <a:rPr lang="en-US" sz="2600" dirty="0">
                <a:effectLst/>
              </a:rPr>
              <a:t>want to avoid all appearances of evil. Alcohol doesn't bring others closer to the </a:t>
            </a:r>
            <a:r>
              <a:rPr lang="en-US" sz="2600" dirty="0" smtClean="0">
                <a:effectLst/>
              </a:rPr>
              <a:t>Lord </a:t>
            </a:r>
            <a:r>
              <a:rPr lang="en-US" sz="2600" dirty="0">
                <a:effectLst/>
              </a:rPr>
              <a:t>when they see me drinking, but further away. When the world sees us </a:t>
            </a:r>
            <a:r>
              <a:rPr lang="en-US" sz="2600" dirty="0" smtClean="0">
                <a:effectLst/>
              </a:rPr>
              <a:t>drinking</a:t>
            </a:r>
            <a:r>
              <a:rPr lang="en-US" sz="2600" dirty="0">
                <a:effectLst/>
              </a:rPr>
              <a:t>, it sends the message that Jesus isn't enough </a:t>
            </a:r>
            <a:r>
              <a:rPr lang="en-US" sz="2600" dirty="0">
                <a:solidFill>
                  <a:srgbClr val="FFFFFF"/>
                </a:solidFill>
                <a:effectLst/>
              </a:rPr>
              <a:t>(cf. Rom. 12:2).</a:t>
            </a:r>
          </a:p>
          <a:p>
            <a:r>
              <a:rPr lang="en-US" sz="2600" dirty="0" smtClean="0">
                <a:effectLst/>
              </a:rPr>
              <a:t>If </a:t>
            </a:r>
            <a:r>
              <a:rPr lang="en-US" sz="2600" dirty="0">
                <a:effectLst/>
              </a:rPr>
              <a:t>Christians are told not to associate with drunkards</a:t>
            </a:r>
            <a:r>
              <a:rPr lang="en-US" sz="2600" dirty="0">
                <a:solidFill>
                  <a:srgbClr val="FFFFFF"/>
                </a:solidFill>
                <a:effectLst/>
              </a:rPr>
              <a:t> (1Cor. 5:11), </a:t>
            </a:r>
            <a:r>
              <a:rPr lang="en-US" sz="2600" dirty="0">
                <a:effectLst/>
              </a:rPr>
              <a:t>how much </a:t>
            </a:r>
            <a:r>
              <a:rPr lang="en-US" sz="2600" dirty="0" smtClean="0">
                <a:effectLst/>
              </a:rPr>
              <a:t>more </a:t>
            </a:r>
            <a:r>
              <a:rPr lang="en-US" sz="2600" dirty="0">
                <a:effectLst/>
              </a:rPr>
              <a:t>should we be sober to influence those outside the church?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1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766" y="62753"/>
            <a:ext cx="8985233" cy="1283167"/>
          </a:xfrm>
        </p:spPr>
        <p:txBody>
          <a:bodyPr/>
          <a:lstStyle/>
          <a:p>
            <a:r>
              <a:rPr lang="en-US" sz="4000" b="1" dirty="0">
                <a:effectLst/>
              </a:rPr>
              <a:t>My Life Is Better Overall With Sobriety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766" y="1531170"/>
            <a:ext cx="4683634" cy="5029200"/>
          </a:xfrm>
        </p:spPr>
        <p:txBody>
          <a:bodyPr>
            <a:noAutofit/>
          </a:bodyPr>
          <a:lstStyle/>
          <a:p>
            <a:r>
              <a:rPr lang="en-US" sz="2800" dirty="0">
                <a:effectLst/>
              </a:rPr>
              <a:t>Alcohol has one assignment: destruction</a:t>
            </a:r>
            <a:r>
              <a:rPr lang="en-US" sz="2800" dirty="0" smtClean="0">
                <a:effectLst/>
              </a:rPr>
              <a:t>.</a:t>
            </a:r>
          </a:p>
          <a:p>
            <a:r>
              <a:rPr lang="en-US" sz="2800" dirty="0">
                <a:effectLst/>
              </a:rPr>
              <a:t>Alcohol pretends to be that which it is not.</a:t>
            </a:r>
          </a:p>
          <a:p>
            <a:r>
              <a:rPr lang="en-US" sz="2800" dirty="0" smtClean="0">
                <a:effectLst/>
              </a:rPr>
              <a:t>Alcohol </a:t>
            </a:r>
            <a:r>
              <a:rPr lang="en-US" sz="2800" dirty="0">
                <a:effectLst/>
              </a:rPr>
              <a:t>leaves me worse, not better</a:t>
            </a:r>
            <a:r>
              <a:rPr lang="en-US" sz="2800" dirty="0">
                <a:effectLst/>
              </a:rPr>
              <a:t> </a:t>
            </a:r>
            <a:endParaRPr lang="en-US" sz="2800" dirty="0" smtClean="0">
              <a:effectLst/>
            </a:endParaRPr>
          </a:p>
          <a:p>
            <a:r>
              <a:rPr lang="en-US" sz="2800" dirty="0">
                <a:effectLst/>
              </a:rPr>
              <a:t>No one has ever said, </a:t>
            </a:r>
            <a:r>
              <a:rPr lang="en-US" sz="2800" i="1" dirty="0">
                <a:solidFill>
                  <a:srgbClr val="FFFFFF"/>
                </a:solidFill>
                <a:effectLst/>
              </a:rPr>
              <a:t>"If only I had taken a drink, things wouldn't have gotten out </a:t>
            </a:r>
            <a:r>
              <a:rPr lang="en-US" sz="2800" i="1" dirty="0" smtClean="0">
                <a:solidFill>
                  <a:srgbClr val="FFFFFF"/>
                </a:solidFill>
                <a:effectLst/>
              </a:rPr>
              <a:t>of </a:t>
            </a:r>
            <a:r>
              <a:rPr lang="en-US" sz="2800" i="1" dirty="0">
                <a:solidFill>
                  <a:srgbClr val="FFFFFF"/>
                </a:solidFill>
                <a:effectLst/>
              </a:rPr>
              <a:t>control." </a:t>
            </a:r>
            <a:endParaRPr lang="en-US" sz="2800" i="1" dirty="0">
              <a:solidFill>
                <a:srgbClr val="FFFFFF"/>
              </a:solidFill>
            </a:endParaRPr>
          </a:p>
        </p:txBody>
      </p:sp>
      <p:pic>
        <p:nvPicPr>
          <p:cNvPr id="4" name="Picture 3" descr="drinking-997189_960_72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858" y="1405446"/>
            <a:ext cx="4103141" cy="551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618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7997" y="712954"/>
            <a:ext cx="8494046" cy="569386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en-US" sz="2800" b="1" i="1" dirty="0">
                <a:solidFill>
                  <a:schemeClr val="bg2"/>
                </a:solidFill>
              </a:rPr>
              <a:t>Who has woe? Who has sorrow</a:t>
            </a:r>
            <a:r>
              <a:rPr lang="en-US" sz="2800" b="1" i="1" dirty="0" smtClean="0">
                <a:solidFill>
                  <a:schemeClr val="bg2"/>
                </a:solidFill>
              </a:rPr>
              <a:t>? Who </a:t>
            </a:r>
            <a:r>
              <a:rPr lang="en-US" sz="2800" b="1" i="1" dirty="0">
                <a:solidFill>
                  <a:schemeClr val="bg2"/>
                </a:solidFill>
              </a:rPr>
              <a:t>has contentions? Who has complaining</a:t>
            </a:r>
            <a:r>
              <a:rPr lang="en-US" sz="2800" b="1" i="1" dirty="0" smtClean="0">
                <a:solidFill>
                  <a:schemeClr val="bg2"/>
                </a:solidFill>
              </a:rPr>
              <a:t>? Who </a:t>
            </a:r>
            <a:r>
              <a:rPr lang="en-US" sz="2800" b="1" i="1" dirty="0">
                <a:solidFill>
                  <a:schemeClr val="bg2"/>
                </a:solidFill>
              </a:rPr>
              <a:t>has wounds without cause</a:t>
            </a:r>
            <a:r>
              <a:rPr lang="en-US" sz="2800" b="1" i="1" dirty="0" smtClean="0">
                <a:solidFill>
                  <a:schemeClr val="bg2"/>
                </a:solidFill>
              </a:rPr>
              <a:t>? Who </a:t>
            </a:r>
            <a:r>
              <a:rPr lang="en-US" sz="2800" b="1" i="1" dirty="0">
                <a:solidFill>
                  <a:schemeClr val="bg2"/>
                </a:solidFill>
              </a:rPr>
              <a:t>has redness of eyes</a:t>
            </a:r>
            <a:r>
              <a:rPr lang="en-US" sz="2800" b="1" i="1" dirty="0" smtClean="0">
                <a:solidFill>
                  <a:schemeClr val="bg2"/>
                </a:solidFill>
              </a:rPr>
              <a:t>? Those </a:t>
            </a:r>
            <a:r>
              <a:rPr lang="en-US" sz="2800" b="1" i="1" dirty="0">
                <a:solidFill>
                  <a:schemeClr val="bg2"/>
                </a:solidFill>
              </a:rPr>
              <a:t>who linger long over wine</a:t>
            </a:r>
            <a:r>
              <a:rPr lang="en-US" sz="2800" b="1" i="1" dirty="0" smtClean="0">
                <a:solidFill>
                  <a:schemeClr val="bg2"/>
                </a:solidFill>
              </a:rPr>
              <a:t>, Those </a:t>
            </a:r>
            <a:r>
              <a:rPr lang="en-US" sz="2800" b="1" i="1" dirty="0">
                <a:solidFill>
                  <a:schemeClr val="bg2"/>
                </a:solidFill>
              </a:rPr>
              <a:t>who go to taste mixed </a:t>
            </a:r>
            <a:r>
              <a:rPr lang="en-US" sz="2800" b="1" i="1" dirty="0" smtClean="0">
                <a:solidFill>
                  <a:schemeClr val="bg2"/>
                </a:solidFill>
              </a:rPr>
              <a:t>wine. Do </a:t>
            </a:r>
            <a:r>
              <a:rPr lang="en-US" sz="2800" b="1" i="1" dirty="0">
                <a:solidFill>
                  <a:schemeClr val="bg2"/>
                </a:solidFill>
              </a:rPr>
              <a:t>not look on the wine when it is red</a:t>
            </a:r>
            <a:r>
              <a:rPr lang="en-US" sz="2800" b="1" i="1" dirty="0" smtClean="0">
                <a:solidFill>
                  <a:schemeClr val="bg2"/>
                </a:solidFill>
              </a:rPr>
              <a:t>, When </a:t>
            </a:r>
            <a:r>
              <a:rPr lang="en-US" sz="2800" b="1" i="1" dirty="0">
                <a:solidFill>
                  <a:schemeClr val="bg2"/>
                </a:solidFill>
              </a:rPr>
              <a:t>it sparkles in the cup</a:t>
            </a:r>
            <a:r>
              <a:rPr lang="en-US" sz="2800" b="1" i="1" dirty="0" smtClean="0">
                <a:solidFill>
                  <a:schemeClr val="bg2"/>
                </a:solidFill>
              </a:rPr>
              <a:t>, When </a:t>
            </a:r>
            <a:r>
              <a:rPr lang="en-US" sz="2800" b="1" i="1" dirty="0">
                <a:solidFill>
                  <a:schemeClr val="bg2"/>
                </a:solidFill>
              </a:rPr>
              <a:t>it goes </a:t>
            </a:r>
            <a:r>
              <a:rPr lang="en-US" sz="2800" b="1" i="1" dirty="0" smtClean="0">
                <a:solidFill>
                  <a:schemeClr val="bg2"/>
                </a:solidFill>
              </a:rPr>
              <a:t>down smoothly; At </a:t>
            </a:r>
            <a:r>
              <a:rPr lang="en-US" sz="2800" b="1" i="1" dirty="0">
                <a:solidFill>
                  <a:schemeClr val="bg2"/>
                </a:solidFill>
              </a:rPr>
              <a:t>the last it bites like a </a:t>
            </a:r>
            <a:r>
              <a:rPr lang="en-US" sz="2800" b="1" i="1" dirty="0" smtClean="0">
                <a:solidFill>
                  <a:schemeClr val="bg2"/>
                </a:solidFill>
              </a:rPr>
              <a:t>serpent And </a:t>
            </a:r>
            <a:r>
              <a:rPr lang="en-US" sz="2800" b="1" i="1" dirty="0">
                <a:solidFill>
                  <a:schemeClr val="bg2"/>
                </a:solidFill>
              </a:rPr>
              <a:t>stings like a </a:t>
            </a:r>
            <a:r>
              <a:rPr lang="en-US" sz="2800" b="1" i="1" dirty="0" smtClean="0">
                <a:solidFill>
                  <a:schemeClr val="bg2"/>
                </a:solidFill>
              </a:rPr>
              <a:t>viper. Your </a:t>
            </a:r>
            <a:r>
              <a:rPr lang="en-US" sz="2800" b="1" i="1" dirty="0">
                <a:solidFill>
                  <a:schemeClr val="bg2"/>
                </a:solidFill>
              </a:rPr>
              <a:t>eyes will see strange </a:t>
            </a:r>
            <a:r>
              <a:rPr lang="en-US" sz="2800" b="1" i="1" dirty="0" smtClean="0">
                <a:solidFill>
                  <a:schemeClr val="bg2"/>
                </a:solidFill>
              </a:rPr>
              <a:t>things And </a:t>
            </a:r>
            <a:r>
              <a:rPr lang="en-US" sz="2800" b="1" i="1" dirty="0">
                <a:solidFill>
                  <a:schemeClr val="bg2"/>
                </a:solidFill>
              </a:rPr>
              <a:t>your mind will utter perverse </a:t>
            </a:r>
            <a:r>
              <a:rPr lang="en-US" sz="2800" b="1" i="1" dirty="0" smtClean="0">
                <a:solidFill>
                  <a:schemeClr val="bg2"/>
                </a:solidFill>
              </a:rPr>
              <a:t>things. And </a:t>
            </a:r>
            <a:r>
              <a:rPr lang="en-US" sz="2800" b="1" i="1" dirty="0">
                <a:solidFill>
                  <a:schemeClr val="bg2"/>
                </a:solidFill>
              </a:rPr>
              <a:t>you will be like one who lies down in the middle of the sea</a:t>
            </a:r>
            <a:r>
              <a:rPr lang="en-US" sz="2800" b="1" i="1" dirty="0" smtClean="0">
                <a:solidFill>
                  <a:schemeClr val="bg2"/>
                </a:solidFill>
              </a:rPr>
              <a:t>, Or </a:t>
            </a:r>
            <a:r>
              <a:rPr lang="en-US" sz="2800" b="1" i="1" dirty="0">
                <a:solidFill>
                  <a:schemeClr val="bg2"/>
                </a:solidFill>
              </a:rPr>
              <a:t>like one who lies down on the top of a mast</a:t>
            </a:r>
            <a:r>
              <a:rPr lang="en-US" sz="2800" b="1" i="1" dirty="0" smtClean="0">
                <a:solidFill>
                  <a:schemeClr val="bg2"/>
                </a:solidFill>
              </a:rPr>
              <a:t>. “</a:t>
            </a:r>
            <a:r>
              <a:rPr lang="en-US" sz="2800" b="1" i="1" dirty="0">
                <a:solidFill>
                  <a:schemeClr val="bg2"/>
                </a:solidFill>
              </a:rPr>
              <a:t>They struck me, but I did not become ill</a:t>
            </a:r>
            <a:r>
              <a:rPr lang="en-US" sz="2800" b="1" i="1" dirty="0" smtClean="0">
                <a:solidFill>
                  <a:schemeClr val="bg2"/>
                </a:solidFill>
              </a:rPr>
              <a:t>; They </a:t>
            </a:r>
            <a:r>
              <a:rPr lang="en-US" sz="2800" b="1" i="1" dirty="0">
                <a:solidFill>
                  <a:schemeClr val="bg2"/>
                </a:solidFill>
              </a:rPr>
              <a:t>beat me, but I did not know </a:t>
            </a:r>
            <a:r>
              <a:rPr lang="en-US" sz="2800" b="1" i="1" dirty="0" smtClean="0">
                <a:solidFill>
                  <a:schemeClr val="bg2"/>
                </a:solidFill>
              </a:rPr>
              <a:t>it. When </a:t>
            </a:r>
            <a:r>
              <a:rPr lang="en-US" sz="2800" b="1" i="1" dirty="0">
                <a:solidFill>
                  <a:schemeClr val="bg2"/>
                </a:solidFill>
              </a:rPr>
              <a:t>shall I awake</a:t>
            </a:r>
            <a:r>
              <a:rPr lang="en-US" sz="2800" b="1" i="1" dirty="0" smtClean="0">
                <a:solidFill>
                  <a:schemeClr val="bg2"/>
                </a:solidFill>
              </a:rPr>
              <a:t>? I </a:t>
            </a:r>
            <a:r>
              <a:rPr lang="en-US" sz="2800" b="1" i="1" dirty="0">
                <a:solidFill>
                  <a:schemeClr val="bg2"/>
                </a:solidFill>
              </a:rPr>
              <a:t>will seek another drink.</a:t>
            </a:r>
            <a:r>
              <a:rPr lang="en-US" sz="2800" b="1" i="1" dirty="0" smtClean="0">
                <a:solidFill>
                  <a:schemeClr val="bg2"/>
                </a:solidFill>
              </a:rPr>
              <a:t>” </a:t>
            </a:r>
            <a:r>
              <a:rPr lang="en-US" sz="2800" b="1" dirty="0" smtClean="0"/>
              <a:t>(Proverbs 23:29-35)</a:t>
            </a:r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2390179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recedent">
  <a:themeElements>
    <a:clrScheme name="Precedent">
      <a:dk1>
        <a:srgbClr val="921F07"/>
      </a:dk1>
      <a:lt1>
        <a:sysClr val="window" lastClr="FFFFFF"/>
      </a:lt1>
      <a:dk2>
        <a:srgbClr val="333333"/>
      </a:dk2>
      <a:lt2>
        <a:srgbClr val="E5E5D3"/>
      </a:lt2>
      <a:accent1>
        <a:srgbClr val="993232"/>
      </a:accent1>
      <a:accent2>
        <a:srgbClr val="9B6C34"/>
      </a:accent2>
      <a:accent3>
        <a:srgbClr val="736C5D"/>
      </a:accent3>
      <a:accent4>
        <a:srgbClr val="C9972B"/>
      </a:accent4>
      <a:accent5>
        <a:srgbClr val="C95F2B"/>
      </a:accent5>
      <a:accent6>
        <a:srgbClr val="8F7A05"/>
      </a:accent6>
      <a:hlink>
        <a:srgbClr val="933926"/>
      </a:hlink>
      <a:folHlink>
        <a:srgbClr val="916019"/>
      </a:folHlink>
    </a:clrScheme>
    <a:fontScheme name="Precedent">
      <a:majorFont>
        <a:latin typeface="Perpetua Titling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Precedent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35000"/>
              </a:schemeClr>
            </a:gs>
            <a:gs pos="100000">
              <a:schemeClr val="phClr">
                <a:tint val="100000"/>
                <a:shade val="30000"/>
                <a:satMod val="135000"/>
              </a:schemeClr>
            </a:gs>
          </a:gsLst>
          <a:path path="circle">
            <a:fillToRect l="70000" t="10000" b="7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5000"/>
              </a:schemeClr>
              <a:schemeClr val="phClr">
                <a:satMod val="150000"/>
                <a:lumMod val="11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25400" dir="4800000" sx="103000" sy="103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3000000"/>
            </a:lightRig>
          </a:scene3d>
          <a:sp3d prstMaterial="softEdge">
            <a:bevelT w="0" h="0"/>
          </a:sp3d>
        </a:effectStyle>
        <a:effectStyle>
          <a:effectLst>
            <a:innerShdw blurRad="127000" dist="38100" dir="13200000">
              <a:srgbClr val="000000">
                <a:alpha val="75000"/>
              </a:srgbClr>
            </a:innerShdw>
            <a:outerShdw blurRad="38100" dist="12700" dir="1800000" sx="101000" sy="101000" rotWithShape="0">
              <a:srgbClr val="000000">
                <a:alpha val="40000"/>
              </a:srgbClr>
            </a:outerShdw>
            <a:reflection blurRad="127000" stA="25000" endPos="30000" dist="12700" dir="5400000" sy="-100000" rotWithShape="0"/>
          </a:effectLst>
          <a:scene3d>
            <a:camera prst="orthographicFront">
              <a:rot lat="0" lon="0" rev="0"/>
            </a:camera>
            <a:lightRig rig="twoPt" dir="t">
              <a:rot lat="0" lon="0" rev="12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35000"/>
              </a:schemeClr>
            </a:gs>
            <a:gs pos="100000">
              <a:schemeClr val="phClr">
                <a:shade val="30000"/>
                <a:satMod val="150000"/>
              </a:schemeClr>
            </a:gs>
          </a:gsLst>
          <a:path path="circle">
            <a:fillToRect t="10000" r="70000" b="7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30000"/>
                <a:lumMod val="80000"/>
              </a:schemeClr>
              <a:schemeClr val="phClr">
                <a:satMod val="15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Precedent.thmx</Template>
  <TotalTime>1082</TotalTime>
  <Words>617</Words>
  <Application>Microsoft Macintosh PowerPoint</Application>
  <PresentationFormat>On-screen Show (4:3)</PresentationFormat>
  <Paragraphs>31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Precedent</vt:lpstr>
      <vt:lpstr>Undeniable Reasons Not To Drink</vt:lpstr>
      <vt:lpstr>A Real Issue for Christians</vt:lpstr>
      <vt:lpstr>God demands my sobriety</vt:lpstr>
      <vt:lpstr>My Family Needs My Sobriety </vt:lpstr>
      <vt:lpstr>My Non-Christian Friends Need My Sobriety </vt:lpstr>
      <vt:lpstr>My Life Is Better Overall With Sobriety 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Undeniable Reasons Not To Drink</dc:title>
  <dc:creator>Eric Parker</dc:creator>
  <cp:lastModifiedBy>Eric Parker</cp:lastModifiedBy>
  <cp:revision>7</cp:revision>
  <dcterms:created xsi:type="dcterms:W3CDTF">2016-08-19T21:01:53Z</dcterms:created>
  <dcterms:modified xsi:type="dcterms:W3CDTF">2016-08-20T15:04:38Z</dcterms:modified>
</cp:coreProperties>
</file>