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Divine Foreknowledge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84806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Foreknowledge of </a:t>
            </a:r>
            <a:r>
              <a:rPr lang="en-US" sz="4800" b="1" dirty="0" smtClean="0"/>
              <a:t>God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54008"/>
            <a:ext cx="7553434" cy="4524048"/>
          </a:xfrm>
        </p:spPr>
        <p:txBody>
          <a:bodyPr>
            <a:normAutofit/>
          </a:bodyPr>
          <a:lstStyle/>
          <a:p>
            <a:r>
              <a:rPr lang="en-US" sz="2800" dirty="0"/>
              <a:t>Can God foreknow the future? </a:t>
            </a:r>
            <a:endParaRPr lang="en-US" sz="2800" dirty="0" smtClean="0"/>
          </a:p>
          <a:p>
            <a:pPr lvl="1">
              <a:spcBef>
                <a:spcPts val="1800"/>
              </a:spcBef>
            </a:pPr>
            <a:r>
              <a:rPr lang="en-US" sz="2400" dirty="0"/>
              <a:t>P</a:t>
            </a:r>
            <a:r>
              <a:rPr lang="en-US" sz="2400" dirty="0" smtClean="0"/>
              <a:t>rophecies </a:t>
            </a:r>
            <a:r>
              <a:rPr lang="en-US" sz="2400" dirty="0"/>
              <a:t>prove that He can! (Is. 53)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Does God choose not to know the future? (</a:t>
            </a:r>
            <a:r>
              <a:rPr lang="en-US" sz="2800" dirty="0"/>
              <a:t>Jer. 7:31; 32:35</a:t>
            </a:r>
            <a:r>
              <a:rPr lang="en-US" sz="2800" dirty="0" smtClean="0"/>
              <a:t>) 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question of </a:t>
            </a:r>
            <a:r>
              <a:rPr lang="en-US" sz="2400" dirty="0" smtClean="0"/>
              <a:t>whether </a:t>
            </a:r>
            <a:r>
              <a:rPr lang="en-US" sz="2400" dirty="0"/>
              <a:t>or not God chooses to foreknow all things is moot, but statements </a:t>
            </a:r>
            <a:r>
              <a:rPr lang="en-US" sz="2400" dirty="0" smtClean="0"/>
              <a:t>establish </a:t>
            </a:r>
            <a:r>
              <a:rPr lang="en-US" sz="2400" dirty="0"/>
              <a:t>the fact of foreknowledge (Acts 2:23).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4843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Freedom of </a:t>
            </a:r>
            <a:r>
              <a:rPr lang="en-US" b="1" dirty="0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62008"/>
            <a:ext cx="7543800" cy="3242565"/>
          </a:xfrm>
        </p:spPr>
        <p:txBody>
          <a:bodyPr>
            <a:normAutofit/>
          </a:bodyPr>
          <a:lstStyle/>
          <a:p>
            <a:r>
              <a:rPr lang="en-US" sz="2800" dirty="0"/>
              <a:t>Since God can know the future, i</a:t>
            </a:r>
            <a:r>
              <a:rPr lang="en-US" sz="2800" dirty="0" smtClean="0"/>
              <a:t>s man </a:t>
            </a:r>
            <a:r>
              <a:rPr lang="en-US" sz="2800" dirty="0"/>
              <a:t>at liberty in those things? Man does not </a:t>
            </a:r>
            <a:r>
              <a:rPr lang="en-US" sz="2800" dirty="0" smtClean="0"/>
              <a:t>have </a:t>
            </a:r>
            <a:r>
              <a:rPr lang="en-US" sz="2800" dirty="0"/>
              <a:t>unlimited freedom, but he does have freedom. </a:t>
            </a:r>
            <a:endParaRPr lang="en-US" sz="2800" dirty="0" smtClean="0"/>
          </a:p>
          <a:p>
            <a:r>
              <a:rPr lang="en-US" sz="2800" dirty="0"/>
              <a:t>Judas is often used to show that men have no choice. However, Judas himself </a:t>
            </a:r>
            <a:r>
              <a:rPr lang="en-US" sz="2800" dirty="0" smtClean="0"/>
              <a:t>recognized </a:t>
            </a:r>
            <a:r>
              <a:rPr lang="en-US" sz="2800" dirty="0"/>
              <a:t>his responsibility (Matt. 27:</a:t>
            </a:r>
            <a:r>
              <a:rPr lang="en-US" sz="2800" dirty="0" smtClean="0"/>
              <a:t>3-4)</a:t>
            </a:r>
            <a:r>
              <a:rPr lang="en-US" sz="2800" dirty="0"/>
              <a:t>. </a:t>
            </a:r>
          </a:p>
        </p:txBody>
      </p:sp>
      <p:pic>
        <p:nvPicPr>
          <p:cNvPr id="4" name="Picture 3" descr="r-FREE-WILL-large57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1" b="42554"/>
          <a:stretch/>
        </p:blipFill>
        <p:spPr>
          <a:xfrm>
            <a:off x="925212" y="615110"/>
            <a:ext cx="7239000" cy="166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884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Harmonizing The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77130"/>
            <a:ext cx="7543800" cy="2548084"/>
          </a:xfrm>
        </p:spPr>
        <p:txBody>
          <a:bodyPr>
            <a:normAutofit/>
          </a:bodyPr>
          <a:lstStyle/>
          <a:p>
            <a:r>
              <a:rPr lang="en-US" sz="2800" dirty="0"/>
              <a:t>Some maintain that man does not know how to harmonize them.</a:t>
            </a:r>
          </a:p>
          <a:p>
            <a:r>
              <a:rPr lang="en-US" sz="2800" dirty="0"/>
              <a:t>Some have argued that God can change His mind (cf. 2Kgs. 20; Is. 38:1-5)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49" y="692034"/>
            <a:ext cx="7065142" cy="218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1624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1: Pharaoh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34563"/>
              </p:ext>
            </p:extLst>
          </p:nvPr>
        </p:nvGraphicFramePr>
        <p:xfrm>
          <a:off x="2" y="-19840"/>
          <a:ext cx="9143998" cy="490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20"/>
                <a:gridCol w="771042"/>
                <a:gridCol w="771042"/>
                <a:gridCol w="771042"/>
                <a:gridCol w="771042"/>
                <a:gridCol w="881498"/>
                <a:gridCol w="881498"/>
                <a:gridCol w="870130"/>
                <a:gridCol w="771042"/>
                <a:gridCol w="771042"/>
              </a:tblGrid>
              <a:tr h="1225262">
                <a:tc gridSpan="10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Hardening of Pharaoh’s Heart In Exodus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25262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God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4:21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7:3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9:12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10:1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10:20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10:27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11:10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14:4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14:8</a:t>
                      </a:r>
                      <a:endParaRPr lang="en-US" sz="2400" dirty="0"/>
                    </a:p>
                  </a:txBody>
                  <a:tcPr anchor="ctr"/>
                </a:tc>
              </a:tr>
              <a:tr h="1225262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Pharaoh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8:15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8:32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8:34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</a:tr>
              <a:tr h="1225262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Unclear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7:13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7:22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8:19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9:35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4841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1: Pharaoh</a:t>
            </a:r>
            <a:endParaRPr lang="en-US" dirty="0"/>
          </a:p>
        </p:txBody>
      </p:sp>
      <p:pic>
        <p:nvPicPr>
          <p:cNvPr id="5" name="Content Placeholder 4" descr="pharaoh-hear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 b="5455"/>
          <a:stretch>
            <a:fillRect/>
          </a:stretch>
        </p:blipFill>
        <p:spPr>
          <a:xfrm>
            <a:off x="762000" y="847705"/>
            <a:ext cx="3657600" cy="3767328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648200" y="847705"/>
            <a:ext cx="3657600" cy="3767328"/>
          </a:xfrm>
        </p:spPr>
        <p:txBody>
          <a:bodyPr>
            <a:normAutofit/>
          </a:bodyPr>
          <a:lstStyle/>
          <a:p>
            <a:r>
              <a:rPr lang="en-US" i="1" dirty="0"/>
              <a:t>Pharaoh </a:t>
            </a:r>
            <a:r>
              <a:rPr lang="en-US" i="1" dirty="0" smtClean="0"/>
              <a:t>freely </a:t>
            </a:r>
            <a:r>
              <a:rPr lang="en-US" i="1" dirty="0"/>
              <a:t>chose to reject God (Ex. 4:22-23). </a:t>
            </a:r>
          </a:p>
          <a:p>
            <a:pPr>
              <a:spcBef>
                <a:spcPts val="2400"/>
              </a:spcBef>
            </a:pPr>
            <a:r>
              <a:rPr lang="en-US" i="1" dirty="0"/>
              <a:t>God’s acts are </a:t>
            </a:r>
            <a:r>
              <a:rPr lang="en-US" i="1" dirty="0" smtClean="0"/>
              <a:t>always </a:t>
            </a:r>
            <a:r>
              <a:rPr lang="en-US" i="1" dirty="0"/>
              <a:t>consistent with His principles of conduct. God must be right. </a:t>
            </a:r>
          </a:p>
        </p:txBody>
      </p:sp>
    </p:spTree>
    <p:extLst>
      <p:ext uri="{BB962C8B-B14F-4D97-AF65-F5344CB8AC3E}">
        <p14:creationId xmlns:p14="http://schemas.microsoft.com/office/powerpoint/2010/main" val="224176284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Judas</a:t>
            </a:r>
            <a:endParaRPr lang="en-US" dirty="0"/>
          </a:p>
        </p:txBody>
      </p:sp>
      <p:pic>
        <p:nvPicPr>
          <p:cNvPr id="6" name="Content Placeholder 5" descr="JudasPoC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" b="7223"/>
          <a:stretch>
            <a:fillRect/>
          </a:stretch>
        </p:blipFill>
        <p:spPr>
          <a:xfrm>
            <a:off x="762000" y="887388"/>
            <a:ext cx="3657600" cy="396239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65966"/>
            <a:ext cx="3657600" cy="3962399"/>
          </a:xfrm>
        </p:spPr>
        <p:txBody>
          <a:bodyPr>
            <a:normAutofit fontScale="92500" lnSpcReduction="10000"/>
          </a:bodyPr>
          <a:lstStyle/>
          <a:p>
            <a:r>
              <a:rPr lang="en-US" sz="3000" i="1" dirty="0"/>
              <a:t>Did Judas ever </a:t>
            </a:r>
            <a:r>
              <a:rPr lang="en-US" sz="3000" i="1" dirty="0" smtClean="0"/>
              <a:t>even have </a:t>
            </a:r>
            <a:r>
              <a:rPr lang="en-US" sz="3000" i="1" dirty="0"/>
              <a:t>a chance?</a:t>
            </a:r>
          </a:p>
          <a:p>
            <a:pPr>
              <a:spcBef>
                <a:spcPts val="2400"/>
              </a:spcBef>
            </a:pPr>
            <a:r>
              <a:rPr lang="en-US" sz="3000" i="1" dirty="0"/>
              <a:t>Was </a:t>
            </a:r>
            <a:r>
              <a:rPr lang="en-US" sz="3000" i="1" dirty="0" smtClean="0"/>
              <a:t>he predestined </a:t>
            </a:r>
            <a:r>
              <a:rPr lang="en-US" sz="3000" i="1" dirty="0"/>
              <a:t>to damnation</a:t>
            </a:r>
            <a:r>
              <a:rPr lang="en-US" sz="3000" i="1" dirty="0" smtClean="0"/>
              <a:t>?</a:t>
            </a:r>
          </a:p>
          <a:p>
            <a:pPr>
              <a:spcBef>
                <a:spcPts val="2400"/>
              </a:spcBef>
            </a:pPr>
            <a:r>
              <a:rPr lang="en-US" sz="3000" i="1" dirty="0" smtClean="0"/>
              <a:t>Only </a:t>
            </a:r>
            <a:r>
              <a:rPr lang="en-US" sz="3000" i="1" dirty="0"/>
              <a:t>in the sense that God has determined that all who die in their sins will be lost</a:t>
            </a:r>
            <a:r>
              <a:rPr lang="en-US" sz="2800" i="1" dirty="0"/>
              <a:t>. </a:t>
            </a:r>
            <a:endParaRPr lang="en-US" sz="2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4537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632817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You must make a choice. God has not determined your choices for you. No one is responsible for the choices you make but yourself. Why not accept the gospel of Christ? (James 3:10) </a:t>
            </a:r>
          </a:p>
        </p:txBody>
      </p:sp>
    </p:spTree>
    <p:extLst>
      <p:ext uri="{BB962C8B-B14F-4D97-AF65-F5344CB8AC3E}">
        <p14:creationId xmlns:p14="http://schemas.microsoft.com/office/powerpoint/2010/main" val="33519650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293</TotalTime>
  <Words>349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Divine Foreknowledge</vt:lpstr>
      <vt:lpstr>The Foreknowledge of God</vt:lpstr>
      <vt:lpstr>The Freedom of Man</vt:lpstr>
      <vt:lpstr>Harmonizing The Two</vt:lpstr>
      <vt:lpstr>Example 1: Pharaoh</vt:lpstr>
      <vt:lpstr>Example 1: Pharaoh</vt:lpstr>
      <vt:lpstr>Example 2: Judas</vt:lpstr>
      <vt:lpstr>You must make a choice. God has not determined your choices for you. No one is responsible for the choices you make but yourself. Why not accept the gospel of Christ? (James 3:10)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Divine Foreknowledge</dc:title>
  <dc:creator>Eric Parker</dc:creator>
  <cp:lastModifiedBy>Eric Parker</cp:lastModifiedBy>
  <cp:revision>13</cp:revision>
  <dcterms:created xsi:type="dcterms:W3CDTF">2016-09-16T18:31:09Z</dcterms:created>
  <dcterms:modified xsi:type="dcterms:W3CDTF">2016-09-26T13:59:15Z</dcterms:modified>
</cp:coreProperties>
</file>