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3/11/17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3/11/17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3/11/17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3/11/17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3/11/17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3/11/17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g"/><Relationship Id="rId1" Type="http://schemas.openxmlformats.org/officeDocument/2006/relationships/slideLayout" Target="../slideLayouts/slideLayout4.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93559"/>
            <a:ext cx="7772400" cy="1470025"/>
          </a:xfrm>
        </p:spPr>
        <p:txBody>
          <a:bodyPr>
            <a:noAutofit/>
          </a:bodyPr>
          <a:lstStyle/>
          <a:p>
            <a:r>
              <a:rPr lang="en-US" sz="4800" b="1" dirty="0" smtClean="0">
                <a:solidFill>
                  <a:srgbClr val="FF0000"/>
                </a:solidFill>
                <a:latin typeface="Chalkduster"/>
                <a:cs typeface="Chalkduster"/>
              </a:rPr>
              <a:t>Demons, Possession, &amp; Their Work Today</a:t>
            </a:r>
            <a:endParaRPr lang="en-US" sz="4800" b="1" dirty="0">
              <a:solidFill>
                <a:srgbClr val="FF0000"/>
              </a:solidFill>
              <a:latin typeface="Chalkduster"/>
              <a:cs typeface="Chalkduster"/>
            </a:endParaRPr>
          </a:p>
        </p:txBody>
      </p:sp>
      <p:pic>
        <p:nvPicPr>
          <p:cNvPr id="4" name="Picture 3" descr="dem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16" y="0"/>
            <a:ext cx="9222790" cy="4914018"/>
          </a:xfrm>
          <a:prstGeom prst="rect">
            <a:avLst/>
          </a:prstGeom>
        </p:spPr>
      </p:pic>
    </p:spTree>
    <p:extLst>
      <p:ext uri="{BB962C8B-B14F-4D97-AF65-F5344CB8AC3E}">
        <p14:creationId xmlns:p14="http://schemas.microsoft.com/office/powerpoint/2010/main" val="19517382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8762"/>
            <a:ext cx="8229600" cy="1143000"/>
          </a:xfrm>
        </p:spPr>
        <p:txBody>
          <a:bodyPr>
            <a:normAutofit fontScale="90000"/>
          </a:bodyPr>
          <a:lstStyle/>
          <a:p>
            <a:r>
              <a:rPr lang="en-US" dirty="0" smtClean="0">
                <a:solidFill>
                  <a:srgbClr val="FF0000"/>
                </a:solidFill>
                <a:latin typeface="Chalkduster"/>
                <a:cs typeface="Chalkduster"/>
              </a:rPr>
              <a:t>C.S</a:t>
            </a:r>
            <a:r>
              <a:rPr lang="en-US" dirty="0">
                <a:solidFill>
                  <a:srgbClr val="FF0000"/>
                </a:solidFill>
                <a:latin typeface="Chalkduster"/>
                <a:cs typeface="Chalkduster"/>
              </a:rPr>
              <a:t>. Lewis, </a:t>
            </a:r>
            <a:r>
              <a:rPr lang="en-US" i="1" dirty="0" smtClean="0">
                <a:solidFill>
                  <a:srgbClr val="FF0000"/>
                </a:solidFill>
                <a:latin typeface="Chalkduster"/>
                <a:cs typeface="Chalkduster"/>
              </a:rPr>
              <a:t>The</a:t>
            </a:r>
            <a:r>
              <a:rPr lang="en-US" dirty="0" smtClean="0">
                <a:solidFill>
                  <a:srgbClr val="FF0000"/>
                </a:solidFill>
                <a:latin typeface="Chalkduster"/>
                <a:cs typeface="Chalkduster"/>
              </a:rPr>
              <a:t> </a:t>
            </a:r>
            <a:r>
              <a:rPr lang="en-US" i="1" dirty="0" err="1" smtClean="0">
                <a:solidFill>
                  <a:srgbClr val="FF0000"/>
                </a:solidFill>
                <a:latin typeface="Chalkduster"/>
                <a:cs typeface="Chalkduster"/>
              </a:rPr>
              <a:t>Screwtape</a:t>
            </a:r>
            <a:r>
              <a:rPr lang="en-US" i="1" dirty="0" smtClean="0">
                <a:solidFill>
                  <a:srgbClr val="FF0000"/>
                </a:solidFill>
                <a:latin typeface="Chalkduster"/>
                <a:cs typeface="Chalkduster"/>
              </a:rPr>
              <a:t> </a:t>
            </a:r>
            <a:r>
              <a:rPr lang="en-US" i="1" dirty="0">
                <a:solidFill>
                  <a:srgbClr val="FF0000"/>
                </a:solidFill>
                <a:latin typeface="Chalkduster"/>
                <a:cs typeface="Chalkduster"/>
              </a:rPr>
              <a:t>Letters, </a:t>
            </a:r>
            <a:r>
              <a:rPr lang="en-US" dirty="0" smtClean="0">
                <a:solidFill>
                  <a:srgbClr val="FF0000"/>
                </a:solidFill>
                <a:latin typeface="Chalkduster"/>
                <a:cs typeface="Chalkduster"/>
              </a:rPr>
              <a:t>Preface</a:t>
            </a:r>
            <a:endParaRPr lang="en-US" dirty="0">
              <a:solidFill>
                <a:srgbClr val="FF0000"/>
              </a:solidFill>
              <a:latin typeface="Chalkduster"/>
              <a:cs typeface="Chalkduster"/>
            </a:endParaRPr>
          </a:p>
        </p:txBody>
      </p:sp>
      <p:sp>
        <p:nvSpPr>
          <p:cNvPr id="3" name="Content Placeholder 2"/>
          <p:cNvSpPr>
            <a:spLocks noGrp="1"/>
          </p:cNvSpPr>
          <p:nvPr>
            <p:ph idx="1"/>
          </p:nvPr>
        </p:nvSpPr>
        <p:spPr>
          <a:xfrm>
            <a:off x="457200" y="2328497"/>
            <a:ext cx="8229600" cy="4201790"/>
          </a:xfrm>
        </p:spPr>
        <p:txBody>
          <a:bodyPr/>
          <a:lstStyle/>
          <a:p>
            <a:pPr marL="0" indent="0" algn="ctr">
              <a:buNone/>
            </a:pPr>
            <a:r>
              <a:rPr lang="en-US" i="1" dirty="0"/>
              <a:t>“There are two equal and opposite errors into which our race can fall about the devils. One is to disbelieve in their existence. The other is to believe, and to feel an excessive and unhealthy interest in them. They themselves are equally pleased by both errors and hail a materialist or a magician with the same delight.</a:t>
            </a:r>
            <a:r>
              <a:rPr lang="en-US" i="1" dirty="0" smtClean="0"/>
              <a:t>”</a:t>
            </a:r>
            <a:endParaRPr lang="en-US" dirty="0"/>
          </a:p>
        </p:txBody>
      </p:sp>
    </p:spTree>
    <p:extLst>
      <p:ext uri="{BB962C8B-B14F-4D97-AF65-F5344CB8AC3E}">
        <p14:creationId xmlns:p14="http://schemas.microsoft.com/office/powerpoint/2010/main" val="317315059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8418"/>
            <a:ext cx="8229600" cy="1143000"/>
          </a:xfrm>
        </p:spPr>
        <p:txBody>
          <a:bodyPr/>
          <a:lstStyle/>
          <a:p>
            <a:r>
              <a:rPr lang="en-US" dirty="0" smtClean="0">
                <a:solidFill>
                  <a:srgbClr val="FF0000"/>
                </a:solidFill>
                <a:latin typeface="Chalkduster"/>
                <a:cs typeface="Chalkduster"/>
              </a:rPr>
              <a:t>What Are Demons?</a:t>
            </a:r>
            <a:endParaRPr lang="en-US" dirty="0">
              <a:solidFill>
                <a:srgbClr val="FF0000"/>
              </a:solidFill>
              <a:latin typeface="Chalkduster"/>
              <a:cs typeface="Chalkduster"/>
            </a:endParaRPr>
          </a:p>
        </p:txBody>
      </p:sp>
      <p:sp>
        <p:nvSpPr>
          <p:cNvPr id="4" name="Content Placeholder 3"/>
          <p:cNvSpPr>
            <a:spLocks noGrp="1"/>
          </p:cNvSpPr>
          <p:nvPr>
            <p:ph sz="half" idx="1"/>
          </p:nvPr>
        </p:nvSpPr>
        <p:spPr>
          <a:xfrm>
            <a:off x="269366" y="1350028"/>
            <a:ext cx="4226434" cy="4525963"/>
          </a:xfrm>
        </p:spPr>
        <p:txBody>
          <a:bodyPr>
            <a:noAutofit/>
          </a:bodyPr>
          <a:lstStyle/>
          <a:p>
            <a:pPr>
              <a:spcBef>
                <a:spcPts val="1800"/>
              </a:spcBef>
            </a:pPr>
            <a:r>
              <a:rPr lang="en-US" b="1" i="1" dirty="0" smtClean="0"/>
              <a:t>Etymology?</a:t>
            </a:r>
          </a:p>
          <a:p>
            <a:pPr>
              <a:spcBef>
                <a:spcPts val="1800"/>
              </a:spcBef>
            </a:pPr>
            <a:r>
              <a:rPr lang="en-US" b="1" i="1" dirty="0" smtClean="0"/>
              <a:t>Origin?</a:t>
            </a:r>
          </a:p>
          <a:p>
            <a:pPr>
              <a:spcBef>
                <a:spcPts val="1800"/>
              </a:spcBef>
            </a:pPr>
            <a:r>
              <a:rPr lang="en-US" b="1" i="1" dirty="0" smtClean="0"/>
              <a:t>Danger In Dogmatism</a:t>
            </a:r>
          </a:p>
        </p:txBody>
      </p:sp>
      <p:sp>
        <p:nvSpPr>
          <p:cNvPr id="12" name="Content Placeholder 11"/>
          <p:cNvSpPr>
            <a:spLocks noGrp="1"/>
          </p:cNvSpPr>
          <p:nvPr>
            <p:ph sz="half" idx="2"/>
          </p:nvPr>
        </p:nvSpPr>
        <p:spPr>
          <a:xfrm>
            <a:off x="4648199" y="1350028"/>
            <a:ext cx="4356307" cy="4525963"/>
          </a:xfrm>
        </p:spPr>
        <p:txBody>
          <a:bodyPr/>
          <a:lstStyle/>
          <a:p>
            <a:pPr>
              <a:spcBef>
                <a:spcPts val="1800"/>
              </a:spcBef>
            </a:pPr>
            <a:r>
              <a:rPr lang="en-US" b="1" i="1" dirty="0"/>
              <a:t>Immaterial, Intelligent</a:t>
            </a:r>
          </a:p>
          <a:p>
            <a:pPr>
              <a:spcBef>
                <a:spcPts val="1800"/>
              </a:spcBef>
            </a:pPr>
            <a:r>
              <a:rPr lang="en-US" b="1" i="1" dirty="0"/>
              <a:t>Malignant</a:t>
            </a:r>
          </a:p>
          <a:p>
            <a:pPr>
              <a:spcBef>
                <a:spcPts val="1800"/>
              </a:spcBef>
            </a:pPr>
            <a:r>
              <a:rPr lang="en-US" b="1" i="1" dirty="0"/>
              <a:t>Possessed Fear</a:t>
            </a:r>
          </a:p>
          <a:p>
            <a:pPr>
              <a:spcBef>
                <a:spcPts val="1800"/>
              </a:spcBef>
            </a:pPr>
            <a:endParaRPr lang="en-US" b="1" dirty="0"/>
          </a:p>
        </p:txBody>
      </p:sp>
      <p:pic>
        <p:nvPicPr>
          <p:cNvPr id="8" name="Picture 7" descr="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6800" y="3752536"/>
            <a:ext cx="2997200" cy="3105464"/>
          </a:xfrm>
          <a:prstGeom prst="rect">
            <a:avLst/>
          </a:prstGeom>
        </p:spPr>
      </p:pic>
      <p:pic>
        <p:nvPicPr>
          <p:cNvPr id="9" name="Picture 8" descr="d1.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7199" y="3752332"/>
            <a:ext cx="3149601" cy="3103037"/>
          </a:xfrm>
          <a:prstGeom prst="rect">
            <a:avLst/>
          </a:prstGeom>
        </p:spPr>
      </p:pic>
      <p:pic>
        <p:nvPicPr>
          <p:cNvPr id="10" name="Picture 9" descr="d2.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752536"/>
            <a:ext cx="2997200" cy="3105464"/>
          </a:xfrm>
          <a:prstGeom prst="rect">
            <a:avLst/>
          </a:prstGeom>
        </p:spPr>
      </p:pic>
    </p:spTree>
    <p:extLst>
      <p:ext uri="{BB962C8B-B14F-4D97-AF65-F5344CB8AC3E}">
        <p14:creationId xmlns:p14="http://schemas.microsoft.com/office/powerpoint/2010/main" val="22764680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par>
                                <p:cTn id="8" presetID="9"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par>
                                <p:cTn id="11" presetID="9"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dissolve">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dissolve">
                                      <p:cBhvr>
                                        <p:cTn id="23" dur="5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dissolve">
                                      <p:cBhvr>
                                        <p:cTn id="28" dur="500"/>
                                        <p:tgtEl>
                                          <p:spTgt spid="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12">
                                            <p:txEl>
                                              <p:pRg st="0" end="0"/>
                                            </p:txEl>
                                          </p:spTgt>
                                        </p:tgtEl>
                                        <p:attrNameLst>
                                          <p:attrName>style.visibility</p:attrName>
                                        </p:attrNameLst>
                                      </p:cBhvr>
                                      <p:to>
                                        <p:strVal val="visible"/>
                                      </p:to>
                                    </p:set>
                                    <p:animEffect transition="in" filter="dissolve">
                                      <p:cBhvr>
                                        <p:cTn id="33" dur="500"/>
                                        <p:tgtEl>
                                          <p:spTgt spid="12">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12">
                                            <p:txEl>
                                              <p:pRg st="1" end="1"/>
                                            </p:txEl>
                                          </p:spTgt>
                                        </p:tgtEl>
                                        <p:attrNameLst>
                                          <p:attrName>style.visibility</p:attrName>
                                        </p:attrNameLst>
                                      </p:cBhvr>
                                      <p:to>
                                        <p:strVal val="visible"/>
                                      </p:to>
                                    </p:set>
                                    <p:animEffect transition="in" filter="dissolve">
                                      <p:cBhvr>
                                        <p:cTn id="38" dur="500"/>
                                        <p:tgtEl>
                                          <p:spTgt spid="12">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12">
                                            <p:txEl>
                                              <p:pRg st="2" end="2"/>
                                            </p:txEl>
                                          </p:spTgt>
                                        </p:tgtEl>
                                        <p:attrNameLst>
                                          <p:attrName>style.visibility</p:attrName>
                                        </p:attrNameLst>
                                      </p:cBhvr>
                                      <p:to>
                                        <p:strVal val="visible"/>
                                      </p:to>
                                    </p:set>
                                    <p:animEffect transition="in" filter="dissolve">
                                      <p:cBhvr>
                                        <p:cTn id="43"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latin typeface="Chalkduster"/>
                <a:cs typeface="Chalkduster"/>
              </a:rPr>
              <a:t>Bible Demon Possession</a:t>
            </a:r>
            <a:endParaRPr lang="en-US" dirty="0">
              <a:solidFill>
                <a:srgbClr val="FF0000"/>
              </a:solidFill>
              <a:latin typeface="Chalkduster"/>
              <a:cs typeface="Chalkduster"/>
            </a:endParaRPr>
          </a:p>
        </p:txBody>
      </p:sp>
      <p:sp>
        <p:nvSpPr>
          <p:cNvPr id="3" name="Content Placeholder 2"/>
          <p:cNvSpPr>
            <a:spLocks noGrp="1"/>
          </p:cNvSpPr>
          <p:nvPr>
            <p:ph sz="half" idx="1"/>
          </p:nvPr>
        </p:nvSpPr>
        <p:spPr>
          <a:xfrm>
            <a:off x="269366" y="1600200"/>
            <a:ext cx="4226434" cy="4525963"/>
          </a:xfrm>
        </p:spPr>
        <p:txBody>
          <a:bodyPr/>
          <a:lstStyle/>
          <a:p>
            <a:pPr>
              <a:spcBef>
                <a:spcPts val="4200"/>
              </a:spcBef>
            </a:pPr>
            <a:r>
              <a:rPr lang="en-US" b="1" i="1" dirty="0" smtClean="0"/>
              <a:t>Agents Of Satan</a:t>
            </a:r>
          </a:p>
          <a:p>
            <a:pPr>
              <a:spcBef>
                <a:spcPts val="4200"/>
              </a:spcBef>
            </a:pPr>
            <a:r>
              <a:rPr lang="en-US" b="1" i="1" dirty="0" smtClean="0"/>
              <a:t>Brought On Diseases (Sometimes)</a:t>
            </a:r>
          </a:p>
          <a:p>
            <a:pPr>
              <a:spcBef>
                <a:spcPts val="4200"/>
              </a:spcBef>
            </a:pPr>
            <a:r>
              <a:rPr lang="en-US" b="1" i="1" dirty="0" smtClean="0"/>
              <a:t>Showed Itself Visibly/ Discernable By All</a:t>
            </a:r>
          </a:p>
          <a:p>
            <a:pPr>
              <a:spcBef>
                <a:spcPts val="4200"/>
              </a:spcBef>
            </a:pPr>
            <a:r>
              <a:rPr lang="en-US" b="1" i="1" dirty="0" smtClean="0"/>
              <a:t>Why So Much Freedom?</a:t>
            </a:r>
            <a:endParaRPr lang="en-US" b="1" i="1" dirty="0"/>
          </a:p>
        </p:txBody>
      </p:sp>
      <p:pic>
        <p:nvPicPr>
          <p:cNvPr id="5" name="Content Placeholder 4" descr="d3.png"/>
          <p:cNvPicPr>
            <a:picLocks noGrp="1" noChangeAspect="1"/>
          </p:cNvPicPr>
          <p:nvPr>
            <p:ph sz="half" idx="2"/>
          </p:nvPr>
        </p:nvPicPr>
        <p:blipFill>
          <a:blip r:embed="rId2">
            <a:extLst>
              <a:ext uri="{28A0092B-C50C-407E-A947-70E740481C1C}">
                <a14:useLocalDpi xmlns:a14="http://schemas.microsoft.com/office/drawing/2010/main" val="0"/>
              </a:ext>
            </a:extLst>
          </a:blip>
          <a:srcRect l="57" r="57"/>
          <a:stretch>
            <a:fillRect/>
          </a:stretch>
        </p:blipFill>
        <p:spPr/>
      </p:pic>
    </p:spTree>
    <p:extLst>
      <p:ext uri="{BB962C8B-B14F-4D97-AF65-F5344CB8AC3E}">
        <p14:creationId xmlns:p14="http://schemas.microsoft.com/office/powerpoint/2010/main" val="13311999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717920"/>
            <a:ext cx="8229600" cy="1553521"/>
          </a:xfrm>
        </p:spPr>
        <p:txBody>
          <a:bodyPr>
            <a:noAutofit/>
          </a:bodyPr>
          <a:lstStyle/>
          <a:p>
            <a:r>
              <a:rPr lang="en-US" sz="5400" dirty="0" smtClean="0">
                <a:solidFill>
                  <a:srgbClr val="FF0000"/>
                </a:solidFill>
                <a:latin typeface="Chalkduster"/>
                <a:cs typeface="Chalkduster"/>
              </a:rPr>
              <a:t>Do Demons Still Possess People Today?</a:t>
            </a:r>
            <a:endParaRPr lang="en-US" sz="5400" dirty="0">
              <a:solidFill>
                <a:srgbClr val="FF0000"/>
              </a:solidFill>
              <a:latin typeface="Chalkduster"/>
              <a:cs typeface="Chalkduster"/>
            </a:endParaRPr>
          </a:p>
        </p:txBody>
      </p:sp>
      <p:sp>
        <p:nvSpPr>
          <p:cNvPr id="8" name="Rectangle 7"/>
          <p:cNvSpPr/>
          <p:nvPr/>
        </p:nvSpPr>
        <p:spPr>
          <a:xfrm>
            <a:off x="1924041" y="4110303"/>
            <a:ext cx="5329590" cy="1938992"/>
          </a:xfrm>
          <a:prstGeom prst="rect">
            <a:avLst/>
          </a:prstGeom>
        </p:spPr>
        <p:txBody>
          <a:bodyPr wrap="square">
            <a:spAutoFit/>
          </a:bodyPr>
          <a:lstStyle/>
          <a:p>
            <a:pPr algn="ctr"/>
            <a:r>
              <a:rPr lang="en-US" sz="4000" u="sng" dirty="0" smtClean="0">
                <a:latin typeface="Chalkduster"/>
                <a:cs typeface="Chalkduster"/>
              </a:rPr>
              <a:t>NO!</a:t>
            </a:r>
            <a:r>
              <a:rPr lang="en-US" sz="4000" dirty="0">
                <a:latin typeface="Chalkduster"/>
                <a:cs typeface="Chalkduster"/>
              </a:rPr>
              <a:t> However, demons are still very much active</a:t>
            </a:r>
            <a:r>
              <a:rPr lang="en-US" sz="4000" dirty="0" smtClean="0">
                <a:latin typeface="Chalkduster"/>
                <a:cs typeface="Chalkduster"/>
              </a:rPr>
              <a:t>!</a:t>
            </a:r>
            <a:endParaRPr lang="en-US" sz="1400" dirty="0"/>
          </a:p>
        </p:txBody>
      </p:sp>
    </p:spTree>
    <p:extLst>
      <p:ext uri="{BB962C8B-B14F-4D97-AF65-F5344CB8AC3E}">
        <p14:creationId xmlns:p14="http://schemas.microsoft.com/office/powerpoint/2010/main" val="4890611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ssolv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rgbClr val="FF0000"/>
                </a:solidFill>
                <a:latin typeface="Chalkduster"/>
                <a:cs typeface="Chalkduster"/>
              </a:rPr>
              <a:t>Ephesians 6:10-18</a:t>
            </a:r>
            <a:endParaRPr lang="en-US" dirty="0">
              <a:solidFill>
                <a:srgbClr val="FF0000"/>
              </a:solidFill>
              <a:latin typeface="Chalkduster"/>
              <a:cs typeface="Chalkduster"/>
            </a:endParaRPr>
          </a:p>
        </p:txBody>
      </p:sp>
      <p:sp>
        <p:nvSpPr>
          <p:cNvPr id="7" name="Content Placeholder 6"/>
          <p:cNvSpPr>
            <a:spLocks noGrp="1"/>
          </p:cNvSpPr>
          <p:nvPr>
            <p:ph idx="1"/>
          </p:nvPr>
        </p:nvSpPr>
        <p:spPr>
          <a:xfrm>
            <a:off x="457200" y="1523224"/>
            <a:ext cx="8229600" cy="4904196"/>
          </a:xfrm>
        </p:spPr>
        <p:txBody>
          <a:bodyPr>
            <a:normAutofit fontScale="92500"/>
          </a:bodyPr>
          <a:lstStyle/>
          <a:p>
            <a:pPr marL="0" indent="0" algn="ctr">
              <a:buNone/>
            </a:pPr>
            <a:r>
              <a:rPr lang="en-US" dirty="0" smtClean="0"/>
              <a:t>“...Put </a:t>
            </a:r>
            <a:r>
              <a:rPr lang="en-US" dirty="0"/>
              <a:t>on the full armor of God, so that you will be able to stand firm against the </a:t>
            </a:r>
            <a:r>
              <a:rPr lang="en-US" u="sng" dirty="0"/>
              <a:t>schemes of the devil</a:t>
            </a:r>
            <a:r>
              <a:rPr lang="en-US" dirty="0"/>
              <a:t>. </a:t>
            </a:r>
            <a:r>
              <a:rPr lang="en-US" dirty="0" smtClean="0"/>
              <a:t>For </a:t>
            </a:r>
            <a:r>
              <a:rPr lang="en-US" dirty="0"/>
              <a:t>our struggle is not against flesh and blood, but against the </a:t>
            </a:r>
            <a:r>
              <a:rPr lang="en-US" u="sng" dirty="0"/>
              <a:t>rulers</a:t>
            </a:r>
            <a:r>
              <a:rPr lang="en-US" dirty="0"/>
              <a:t>, against the </a:t>
            </a:r>
            <a:r>
              <a:rPr lang="en-US" u="sng" dirty="0"/>
              <a:t>powers</a:t>
            </a:r>
            <a:r>
              <a:rPr lang="en-US" dirty="0"/>
              <a:t>, against the </a:t>
            </a:r>
            <a:r>
              <a:rPr lang="en-US" u="sng" dirty="0"/>
              <a:t>world forces of this darkness</a:t>
            </a:r>
            <a:r>
              <a:rPr lang="en-US" dirty="0"/>
              <a:t>, against the </a:t>
            </a:r>
            <a:r>
              <a:rPr lang="en-US" u="sng" dirty="0"/>
              <a:t>spiritual forces of wickedness in the heavenly places</a:t>
            </a:r>
            <a:r>
              <a:rPr lang="en-US" dirty="0"/>
              <a:t>. </a:t>
            </a:r>
            <a:r>
              <a:rPr lang="en-US" dirty="0" smtClean="0"/>
              <a:t>Therefore</a:t>
            </a:r>
            <a:r>
              <a:rPr lang="en-US" dirty="0"/>
              <a:t>, take up the full armor of God, so that you will be able to resist in the evil </a:t>
            </a:r>
            <a:r>
              <a:rPr lang="en-US" dirty="0" smtClean="0"/>
              <a:t>day...</a:t>
            </a:r>
            <a:r>
              <a:rPr lang="en-US" u="sng" dirty="0" smtClean="0"/>
              <a:t>taking </a:t>
            </a:r>
            <a:r>
              <a:rPr lang="en-US" u="sng" dirty="0"/>
              <a:t>up the shield of faith with which you will be able to extinguish all the flaming arrows of the evil one</a:t>
            </a:r>
            <a:r>
              <a:rPr lang="en-US" u="sng" dirty="0" smtClean="0"/>
              <a:t>...”</a:t>
            </a:r>
            <a:endParaRPr lang="en-US" dirty="0"/>
          </a:p>
        </p:txBody>
      </p:sp>
    </p:spTree>
    <p:extLst>
      <p:ext uri="{BB962C8B-B14F-4D97-AF65-F5344CB8AC3E}">
        <p14:creationId xmlns:p14="http://schemas.microsoft.com/office/powerpoint/2010/main" val="41811712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665" y="82198"/>
            <a:ext cx="8229600" cy="1143000"/>
          </a:xfrm>
        </p:spPr>
        <p:txBody>
          <a:bodyPr>
            <a:normAutofit fontScale="90000"/>
          </a:bodyPr>
          <a:lstStyle/>
          <a:p>
            <a:r>
              <a:rPr lang="en-US" dirty="0" smtClean="0">
                <a:solidFill>
                  <a:srgbClr val="FF0000"/>
                </a:solidFill>
                <a:latin typeface="Chalkduster"/>
                <a:cs typeface="Chalkduster"/>
              </a:rPr>
              <a:t>What Does This Look Like?</a:t>
            </a:r>
            <a:endParaRPr lang="en-US" dirty="0">
              <a:solidFill>
                <a:srgbClr val="FF0000"/>
              </a:solidFill>
              <a:latin typeface="Chalkduster"/>
              <a:cs typeface="Chalkduster"/>
            </a:endParaRPr>
          </a:p>
        </p:txBody>
      </p:sp>
      <p:sp>
        <p:nvSpPr>
          <p:cNvPr id="4" name="Text Placeholder 3"/>
          <p:cNvSpPr>
            <a:spLocks noGrp="1"/>
          </p:cNvSpPr>
          <p:nvPr>
            <p:ph type="body" idx="1"/>
          </p:nvPr>
        </p:nvSpPr>
        <p:spPr>
          <a:xfrm>
            <a:off x="361000" y="1138256"/>
            <a:ext cx="4040188" cy="639762"/>
          </a:xfrm>
        </p:spPr>
        <p:txBody>
          <a:bodyPr/>
          <a:lstStyle/>
          <a:p>
            <a:pPr algn="ctr"/>
            <a:r>
              <a:rPr lang="en-US" sz="2800" u="sng" dirty="0" smtClean="0"/>
              <a:t>On A Personal Level</a:t>
            </a:r>
            <a:endParaRPr lang="en-US" sz="2800" u="sng" dirty="0"/>
          </a:p>
        </p:txBody>
      </p:sp>
      <p:sp>
        <p:nvSpPr>
          <p:cNvPr id="5" name="Content Placeholder 4"/>
          <p:cNvSpPr>
            <a:spLocks noGrp="1"/>
          </p:cNvSpPr>
          <p:nvPr>
            <p:ph sz="half" idx="2"/>
          </p:nvPr>
        </p:nvSpPr>
        <p:spPr>
          <a:xfrm>
            <a:off x="134684" y="1850757"/>
            <a:ext cx="4324224" cy="5106819"/>
          </a:xfrm>
        </p:spPr>
        <p:txBody>
          <a:bodyPr>
            <a:normAutofit/>
          </a:bodyPr>
          <a:lstStyle/>
          <a:p>
            <a:pPr marL="0" indent="0" algn="ctr">
              <a:buNone/>
            </a:pPr>
            <a:r>
              <a:rPr lang="en-US" sz="2600" i="1" dirty="0" smtClean="0"/>
              <a:t>Distraction</a:t>
            </a:r>
          </a:p>
          <a:p>
            <a:pPr marL="0" indent="0" algn="ctr">
              <a:spcBef>
                <a:spcPts val="1200"/>
              </a:spcBef>
              <a:buNone/>
            </a:pPr>
            <a:r>
              <a:rPr lang="en-US" sz="2600" i="1" dirty="0" smtClean="0"/>
              <a:t>Manipulation (2Cor. 11:13-15)</a:t>
            </a:r>
          </a:p>
          <a:p>
            <a:pPr lvl="1">
              <a:spcBef>
                <a:spcPts val="1200"/>
              </a:spcBef>
            </a:pPr>
            <a:r>
              <a:rPr lang="en-US" sz="2400" dirty="0" smtClean="0"/>
              <a:t>Psycho-Cognitive (2Cor. 10:3-5; 11:3; 2Tim. 2:24-26; </a:t>
            </a:r>
            <a:r>
              <a:rPr lang="en-US" sz="2400" dirty="0" err="1" smtClean="0"/>
              <a:t>Jms</a:t>
            </a:r>
            <a:r>
              <a:rPr lang="en-US" sz="2400" dirty="0" smtClean="0"/>
              <a:t>. 4:13-16)</a:t>
            </a:r>
          </a:p>
          <a:p>
            <a:pPr lvl="1">
              <a:spcBef>
                <a:spcPts val="1200"/>
              </a:spcBef>
            </a:pPr>
            <a:r>
              <a:rPr lang="en-US" sz="2400" dirty="0" smtClean="0"/>
              <a:t>Physical-Sexual (Gal. 5:1, 13, 17; Eph. 2:1-3; 1Pet. 4:1-5; Rom. 6)</a:t>
            </a:r>
          </a:p>
          <a:p>
            <a:pPr lvl="1">
              <a:spcBef>
                <a:spcPts val="1200"/>
              </a:spcBef>
            </a:pPr>
            <a:r>
              <a:rPr lang="en-US" sz="2400" dirty="0" smtClean="0"/>
              <a:t>Emotional (James 3:15; Eph. 4:26; James 4:1-4; 1Cor. 15:33; 2Cor. 5:7)</a:t>
            </a:r>
          </a:p>
          <a:p>
            <a:pPr lvl="1"/>
            <a:endParaRPr lang="en-US" dirty="0"/>
          </a:p>
        </p:txBody>
      </p:sp>
      <p:sp>
        <p:nvSpPr>
          <p:cNvPr id="6" name="Text Placeholder 5"/>
          <p:cNvSpPr>
            <a:spLocks noGrp="1"/>
          </p:cNvSpPr>
          <p:nvPr>
            <p:ph type="body" sz="quarter" idx="3"/>
          </p:nvPr>
        </p:nvSpPr>
        <p:spPr>
          <a:xfrm>
            <a:off x="4779705" y="1138256"/>
            <a:ext cx="4041775" cy="639762"/>
          </a:xfrm>
        </p:spPr>
        <p:txBody>
          <a:bodyPr>
            <a:normAutofit/>
          </a:bodyPr>
          <a:lstStyle/>
          <a:p>
            <a:pPr algn="ctr"/>
            <a:r>
              <a:rPr lang="en-US" sz="2800" u="sng" dirty="0" smtClean="0"/>
              <a:t>On A Religious Level</a:t>
            </a:r>
            <a:endParaRPr lang="en-US" sz="2800" u="sng" dirty="0"/>
          </a:p>
        </p:txBody>
      </p:sp>
      <p:sp>
        <p:nvSpPr>
          <p:cNvPr id="7" name="Content Placeholder 6"/>
          <p:cNvSpPr>
            <a:spLocks noGrp="1"/>
          </p:cNvSpPr>
          <p:nvPr>
            <p:ph sz="quarter" idx="4"/>
          </p:nvPr>
        </p:nvSpPr>
        <p:spPr>
          <a:xfrm>
            <a:off x="4837425" y="2143654"/>
            <a:ext cx="4041775" cy="4887542"/>
          </a:xfrm>
        </p:spPr>
        <p:txBody>
          <a:bodyPr>
            <a:noAutofit/>
          </a:bodyPr>
          <a:lstStyle/>
          <a:p>
            <a:pPr marL="0" indent="0" algn="ctr">
              <a:buNone/>
            </a:pPr>
            <a:r>
              <a:rPr lang="en-US" sz="2600" i="1" dirty="0"/>
              <a:t>False Ideas Regarding Church, God, &amp; Spirituality (Rev. 16:14; 2Th. 2:9)</a:t>
            </a:r>
          </a:p>
          <a:p>
            <a:pPr marL="0" indent="0" algn="ctr">
              <a:spcBef>
                <a:spcPts val="3000"/>
              </a:spcBef>
              <a:buNone/>
            </a:pPr>
            <a:r>
              <a:rPr lang="en-US" sz="2600" i="1" dirty="0"/>
              <a:t>False Religion </a:t>
            </a:r>
            <a:r>
              <a:rPr lang="en-US" sz="2600" i="1" dirty="0" smtClean="0"/>
              <a:t>(</a:t>
            </a:r>
            <a:r>
              <a:rPr lang="en-US" sz="2600" i="1" dirty="0"/>
              <a:t>2Cor. 11:4; Gal. 1:6-9; 1Tim. 4:</a:t>
            </a:r>
            <a:r>
              <a:rPr lang="en-US" sz="2600" i="1" dirty="0" smtClean="0"/>
              <a:t>1; </a:t>
            </a:r>
            <a:r>
              <a:rPr lang="en-US" sz="2600" i="1" dirty="0"/>
              <a:t>Lev. 17:17/Dt. 32:17; 1Cor. 10:20f; Rev. 9:</a:t>
            </a:r>
            <a:r>
              <a:rPr lang="en-US" sz="2600" i="1" dirty="0" smtClean="0"/>
              <a:t>20) </a:t>
            </a:r>
          </a:p>
        </p:txBody>
      </p:sp>
    </p:spTree>
    <p:extLst>
      <p:ext uri="{BB962C8B-B14F-4D97-AF65-F5344CB8AC3E}">
        <p14:creationId xmlns:p14="http://schemas.microsoft.com/office/powerpoint/2010/main" val="30931361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dissolv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dissolv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dissolv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dissolv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dissolve">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dissolve">
                                      <p:cBhvr>
                                        <p:cTn id="42" dur="500"/>
                                        <p:tgtEl>
                                          <p:spTgt spid="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7">
                                            <p:txEl>
                                              <p:pRg st="1" end="1"/>
                                            </p:txEl>
                                          </p:spTgt>
                                        </p:tgtEl>
                                        <p:attrNameLst>
                                          <p:attrName>style.visibility</p:attrName>
                                        </p:attrNameLst>
                                      </p:cBhvr>
                                      <p:to>
                                        <p:strVal val="visible"/>
                                      </p:to>
                                    </p:set>
                                    <p:animEffect transition="in" filter="dissolve">
                                      <p:cBhvr>
                                        <p:cTn id="4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78598" y="274637"/>
            <a:ext cx="8191405" cy="6111745"/>
          </a:xfrm>
        </p:spPr>
        <p:txBody>
          <a:bodyPr>
            <a:noAutofit/>
          </a:bodyPr>
          <a:lstStyle/>
          <a:p>
            <a:r>
              <a:rPr lang="en-US" sz="2800" i="1" dirty="0" smtClean="0"/>
              <a:t>“The </a:t>
            </a:r>
            <a:r>
              <a:rPr lang="en-US" sz="2800" i="1" dirty="0"/>
              <a:t>recent fascination with Satan and demons is in reaction to an earlier disbelief. Christians should beware of excessive gullibility as well as extreme oversimplification. Knowledge about Satan and evil angels will alert us to the danger and subtlety of satanic temptation. We should not become too absorbed in satanic forces. Satan and demonic forces are </a:t>
            </a:r>
            <a:r>
              <a:rPr lang="en-US" sz="2800" i="1" u="sng" dirty="0"/>
              <a:t>active</a:t>
            </a:r>
            <a:r>
              <a:rPr lang="en-US" sz="2800" i="1" dirty="0"/>
              <a:t>, but they are </a:t>
            </a:r>
            <a:r>
              <a:rPr lang="en-US" sz="2800" i="1" u="sng" dirty="0"/>
              <a:t>limited</a:t>
            </a:r>
            <a:r>
              <a:rPr lang="en-US" sz="2800" i="1" dirty="0"/>
              <a:t>. We must remember </a:t>
            </a:r>
            <a:r>
              <a:rPr lang="en-US" sz="2800" i="1" dirty="0" smtClean="0"/>
              <a:t>that </a:t>
            </a:r>
            <a:r>
              <a:rPr lang="en-US" sz="2800" i="1" dirty="0"/>
              <a:t>the main thrust of Christianity is on the availability of God’s power to deliver us.” </a:t>
            </a:r>
            <a:r>
              <a:rPr lang="en-US" sz="2800" i="1" dirty="0" smtClean="0"/>
              <a:t/>
            </a:r>
            <a:br>
              <a:rPr lang="en-US" sz="2800" i="1" dirty="0" smtClean="0"/>
            </a:br>
            <a:r>
              <a:rPr lang="en-US" sz="2800" i="1" dirty="0" smtClean="0"/>
              <a:t/>
            </a:r>
            <a:br>
              <a:rPr lang="en-US" sz="2800" i="1" dirty="0" smtClean="0"/>
            </a:br>
            <a:r>
              <a:rPr lang="en-US" sz="2800" i="1" dirty="0" smtClean="0"/>
              <a:t>A </a:t>
            </a:r>
            <a:r>
              <a:rPr lang="en-US" sz="2800" i="1" dirty="0"/>
              <a:t>Study of Demons</a:t>
            </a:r>
            <a:r>
              <a:rPr lang="en-US" sz="2800" dirty="0"/>
              <a:t>, Bill </a:t>
            </a:r>
            <a:r>
              <a:rPr lang="en-US" sz="2800" dirty="0" err="1"/>
              <a:t>Mcllvain</a:t>
            </a:r>
            <a:r>
              <a:rPr lang="en-US" sz="2800" dirty="0"/>
              <a:t>, 1996, </a:t>
            </a:r>
            <a:r>
              <a:rPr lang="en-US" sz="2800" dirty="0" smtClean="0"/>
              <a:t>page 5 </a:t>
            </a:r>
            <a:endParaRPr lang="en-US" sz="2800" dirty="0"/>
          </a:p>
        </p:txBody>
      </p:sp>
    </p:spTree>
    <p:extLst>
      <p:ext uri="{BB962C8B-B14F-4D97-AF65-F5344CB8AC3E}">
        <p14:creationId xmlns:p14="http://schemas.microsoft.com/office/powerpoint/2010/main" val="2958915073"/>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105</TotalTime>
  <Words>544</Words>
  <Application>Microsoft Macintosh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 Black </vt:lpstr>
      <vt:lpstr>Demons, Possession, &amp; Their Work Today</vt:lpstr>
      <vt:lpstr>C.S. Lewis, The Screwtape Letters, Preface</vt:lpstr>
      <vt:lpstr>What Are Demons?</vt:lpstr>
      <vt:lpstr>Bible Demon Possession</vt:lpstr>
      <vt:lpstr>Do Demons Still Possess People Today?</vt:lpstr>
      <vt:lpstr>Ephesians 6:10-18</vt:lpstr>
      <vt:lpstr>What Does This Look Like?</vt:lpstr>
      <vt:lpstr>“The recent fascination with Satan and demons is in reaction to an earlier disbelief. Christians should beware of excessive gullibility as well as extreme oversimplification. Knowledge about Satan and evil angels will alert us to the danger and subtlety of satanic temptation. We should not become too absorbed in satanic forces. Satan and demonic forces are active, but they are limited. We must remember that the main thrust of Christianity is on the availability of God’s power to deliver us.”   A Study of Demons, Bill Mcllvain, 1996, page 5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Demons, Possession, &amp; Their Work Today</dc:title>
  <dc:creator>Eric Parker</dc:creator>
  <cp:lastModifiedBy>Eric Parker</cp:lastModifiedBy>
  <cp:revision>11</cp:revision>
  <dcterms:created xsi:type="dcterms:W3CDTF">2017-03-11T13:45:06Z</dcterms:created>
  <dcterms:modified xsi:type="dcterms:W3CDTF">2017-03-11T23:29:42Z</dcterms:modified>
</cp:coreProperties>
</file>