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5" r:id="rId3"/>
    <p:sldId id="276" r:id="rId4"/>
    <p:sldId id="277" r:id="rId5"/>
    <p:sldId id="278" r:id="rId6"/>
    <p:sldId id="285" r:id="rId7"/>
    <p:sldId id="280" r:id="rId8"/>
    <p:sldId id="286" r:id="rId9"/>
    <p:sldId id="282" r:id="rId10"/>
    <p:sldId id="287" r:id="rId11"/>
    <p:sldId id="28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38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4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5414" y="1830325"/>
            <a:ext cx="99059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>
                <a:solidFill>
                  <a:prstClr val="white">
                    <a:alpha val="60000"/>
                  </a:prstClr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prstClr val="white">
                  <a:alpha val="60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1508" y="3265933"/>
            <a:ext cx="3859795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alpha val="60000"/>
                  </a:prstClr>
                </a:solidFill>
                <a:latin typeface="Century Gothic"/>
              </a:rPr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95730"/>
            <a:ext cx="628649" cy="767687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6020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4969927"/>
            <a:ext cx="661924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5536665"/>
            <a:ext cx="661924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917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1063417"/>
            <a:ext cx="6623862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543300"/>
            <a:ext cx="6619244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424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607336"/>
            <a:ext cx="601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2613787"/>
            <a:ext cx="489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982134"/>
            <a:ext cx="6340430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3678766"/>
            <a:ext cx="57984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5029200"/>
            <a:ext cx="6933673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43892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97859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2603502"/>
            <a:ext cx="23564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3179765"/>
            <a:ext cx="23564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2603500"/>
            <a:ext cx="2360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3179764"/>
            <a:ext cx="236025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2603501"/>
            <a:ext cx="235929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3179763"/>
            <a:ext cx="2359152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80067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4532844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5109106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4532845"/>
            <a:ext cx="228782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5109105"/>
            <a:ext cx="2287829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4532845"/>
            <a:ext cx="228832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5109104"/>
            <a:ext cx="2288322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6391839"/>
            <a:ext cx="2733212" cy="304801"/>
          </a:xfrm>
        </p:spPr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58124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2603500"/>
            <a:ext cx="6619244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6391839"/>
            <a:ext cx="742949" cy="304799"/>
          </a:xfrm>
        </p:spPr>
        <p:txBody>
          <a:bodyPr/>
          <a:lstStyle/>
          <a:p>
            <a:fld id="{53086D93-FCAC-47E0-A2EE-787E62CA814C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65852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1278467"/>
            <a:ext cx="1057474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278467"/>
            <a:ext cx="4692019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6391839"/>
            <a:ext cx="744101" cy="304799"/>
          </a:xfrm>
        </p:spPr>
        <p:txBody>
          <a:bodyPr/>
          <a:lstStyle/>
          <a:p>
            <a:fld id="{CDA879A6-0FD0-4734-A311-86BFCA472E6E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4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2603500"/>
            <a:ext cx="6619244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7787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77645"/>
            <a:ext cx="3263269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677644"/>
            <a:ext cx="2818159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762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2603501"/>
            <a:ext cx="3618869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2603500"/>
            <a:ext cx="361886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19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0"/>
            <a:ext cx="36188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3179763"/>
            <a:ext cx="361886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2603500"/>
            <a:ext cx="361886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3179763"/>
            <a:ext cx="361886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381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571060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6148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332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95400"/>
            <a:ext cx="209486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447800"/>
            <a:ext cx="38925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3129281"/>
            <a:ext cx="209486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8249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693334"/>
            <a:ext cx="2898851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1143000"/>
            <a:ext cx="242039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657600"/>
            <a:ext cx="2894409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848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973668"/>
            <a:ext cx="6571060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0"/>
            <a:ext cx="657106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6391839"/>
            <a:ext cx="74294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>
                <a:solidFill>
                  <a:srgbClr val="B31166"/>
                </a:solidFill>
                <a:latin typeface="Century Gothic"/>
              </a:rPr>
              <a:pPr/>
              <a:t>6/9/17</a:t>
            </a:fld>
            <a:endParaRPr lang="en-US" dirty="0">
              <a:solidFill>
                <a:srgbClr val="B31166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6391839"/>
            <a:ext cx="2894846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B31166"/>
                </a:solidFill>
                <a:latin typeface="Century Gothic"/>
              </a:rPr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1837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770495"/>
            <a:ext cx="6619244" cy="2677648"/>
          </a:xfrm>
        </p:spPr>
        <p:txBody>
          <a:bodyPr/>
          <a:lstStyle/>
          <a:p>
            <a:r>
              <a:rPr lang="en-US" b="1" u="sng" dirty="0" smtClean="0"/>
              <a:t>More Than Semantics: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Reverend, Pastor, Minister, Preacher, Or Evangelist?</a:t>
            </a:r>
          </a:p>
        </p:txBody>
      </p:sp>
    </p:spTree>
    <p:extLst>
      <p:ext uri="{BB962C8B-B14F-4D97-AF65-F5344CB8AC3E}">
        <p14:creationId xmlns:p14="http://schemas.microsoft.com/office/powerpoint/2010/main" val="306968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6" y="973668"/>
            <a:ext cx="7409188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Evangelist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60555" y="2156677"/>
            <a:ext cx="4167403" cy="576262"/>
          </a:xfrm>
        </p:spPr>
        <p:txBody>
          <a:bodyPr/>
          <a:lstStyle/>
          <a:p>
            <a:pPr algn="ctr"/>
            <a:r>
              <a:rPr lang="en-US" sz="2800" b="1" dirty="0" smtClean="0"/>
              <a:t>Definitions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160554" y="2732939"/>
            <a:ext cx="4355579" cy="352244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Greek</a:t>
            </a:r>
            <a:r>
              <a:rPr lang="en-US" sz="2400" dirty="0" smtClean="0"/>
              <a:t>: </a:t>
            </a:r>
            <a:r>
              <a:rPr lang="en-US" sz="2400" dirty="0">
                <a:solidFill>
                  <a:srgbClr val="EF53A5"/>
                </a:solidFill>
                <a:latin typeface="TekniaGreek"/>
                <a:ea typeface="ＭＳ 明朝"/>
                <a:cs typeface="Times New Roman"/>
              </a:rPr>
              <a:t>eujaggelisthvV</a:t>
            </a:r>
            <a:r>
              <a:rPr lang="en-US" sz="2400" dirty="0">
                <a:solidFill>
                  <a:srgbClr val="EF53A5"/>
                </a:solidFill>
              </a:rPr>
              <a:t> </a:t>
            </a:r>
            <a:r>
              <a:rPr lang="en-US" sz="2400" dirty="0" smtClean="0"/>
              <a:t>“</a:t>
            </a:r>
            <a:r>
              <a:rPr lang="en-US" sz="2400" i="1" dirty="0"/>
              <a:t>lit., "a messenger of </a:t>
            </a:r>
            <a:r>
              <a:rPr lang="en-US" sz="2400" i="1" dirty="0" smtClean="0"/>
              <a:t>good”, denotes </a:t>
            </a:r>
            <a:r>
              <a:rPr lang="en-US" sz="2400" i="1" dirty="0"/>
              <a:t>a "preacher of the Gospel," Act 21:8; </a:t>
            </a:r>
            <a:r>
              <a:rPr lang="en-US" sz="2400" i="1" dirty="0" err="1"/>
              <a:t>Eph</a:t>
            </a:r>
            <a:r>
              <a:rPr lang="en-US" sz="2400" i="1" dirty="0"/>
              <a:t> </a:t>
            </a:r>
            <a:r>
              <a:rPr lang="en-US" sz="2400" i="1" dirty="0" smtClean="0"/>
              <a:t>4</a:t>
            </a:r>
            <a:r>
              <a:rPr lang="en-US" sz="2400" i="1" dirty="0"/>
              <a:t>:</a:t>
            </a:r>
            <a:r>
              <a:rPr lang="en-US" sz="2400" i="1" dirty="0" smtClean="0"/>
              <a:t>11</a:t>
            </a:r>
          </a:p>
          <a:p>
            <a:r>
              <a:rPr lang="en-US" sz="2400" b="1" u="sng" dirty="0" smtClean="0"/>
              <a:t>English</a:t>
            </a:r>
            <a:r>
              <a:rPr lang="en-US" sz="2400" dirty="0" smtClean="0"/>
              <a:t>: </a:t>
            </a:r>
            <a:r>
              <a:rPr lang="en-US" sz="2400" i="1" dirty="0"/>
              <a:t>“a person who </a:t>
            </a:r>
            <a:r>
              <a:rPr lang="en-US" sz="2400" i="1" dirty="0" smtClean="0"/>
              <a:t>proclaims </a:t>
            </a:r>
            <a:r>
              <a:rPr lang="en-US" sz="2400" i="1" dirty="0"/>
              <a:t>good </a:t>
            </a:r>
            <a:r>
              <a:rPr lang="en-US" sz="2400" i="1" dirty="0" smtClean="0"/>
              <a:t>news; sp., </a:t>
            </a:r>
            <a:r>
              <a:rPr lang="en-US" sz="2400" i="1" dirty="0"/>
              <a:t>a </a:t>
            </a:r>
            <a:r>
              <a:rPr lang="en-US" sz="2400" i="1" dirty="0" smtClean="0"/>
              <a:t>Protestant </a:t>
            </a:r>
            <a:r>
              <a:rPr lang="en-US" sz="2400" i="1" dirty="0"/>
              <a:t>minister or layman who preaches at special services”</a:t>
            </a:r>
            <a:r>
              <a:rPr lang="en-US" sz="2400" dirty="0"/>
              <a:t>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769962" y="2156678"/>
            <a:ext cx="4350516" cy="576262"/>
          </a:xfrm>
        </p:spPr>
        <p:txBody>
          <a:bodyPr/>
          <a:lstStyle/>
          <a:p>
            <a:pPr algn="ctr"/>
            <a:r>
              <a:rPr lang="en-US" sz="2800" b="1" dirty="0" smtClean="0"/>
              <a:t>Bible Usage</a:t>
            </a:r>
            <a:endParaRPr lang="en-US" sz="28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769960" y="2832935"/>
            <a:ext cx="4350518" cy="4025065"/>
          </a:xfr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r>
              <a:rPr lang="en-US" sz="2400" i="1" dirty="0" smtClean="0"/>
              <a:t>“He </a:t>
            </a:r>
            <a:r>
              <a:rPr lang="en-US" sz="2400" i="1" dirty="0"/>
              <a:t>gave some </a:t>
            </a:r>
            <a:r>
              <a:rPr lang="en-US" sz="2400" i="1" dirty="0" smtClean="0"/>
              <a:t>apostles</a:t>
            </a:r>
            <a:r>
              <a:rPr lang="en-US" sz="2400" i="1" dirty="0"/>
              <a:t>, </a:t>
            </a:r>
            <a:r>
              <a:rPr lang="en-US" sz="2400" i="1" dirty="0" smtClean="0"/>
              <a:t>and some prophets</a:t>
            </a:r>
            <a:r>
              <a:rPr lang="en-US" sz="2400" i="1" dirty="0"/>
              <a:t>, </a:t>
            </a:r>
            <a:r>
              <a:rPr lang="en-US" sz="2400" i="1" dirty="0" smtClean="0"/>
              <a:t>and some </a:t>
            </a:r>
            <a:r>
              <a:rPr lang="en-US" sz="2400" i="1" dirty="0"/>
              <a:t>as </a:t>
            </a:r>
            <a:r>
              <a:rPr lang="en-US" sz="2400" b="1" i="1" u="sng" dirty="0"/>
              <a:t>evangelists</a:t>
            </a:r>
            <a:r>
              <a:rPr lang="en-US" sz="2400" i="1" dirty="0"/>
              <a:t>, </a:t>
            </a:r>
            <a:r>
              <a:rPr lang="en-US" sz="2400" i="1" dirty="0" smtClean="0"/>
              <a:t>and some pastors &amp; teachers” (Eph. 4:11)</a:t>
            </a:r>
          </a:p>
          <a:p>
            <a:r>
              <a:rPr lang="en-US" sz="2400" i="1" dirty="0"/>
              <a:t>“But you, be sober in all things, endure hardship, do the work of an </a:t>
            </a:r>
            <a:r>
              <a:rPr lang="en-US" sz="2400" b="1" i="1" u="sng" dirty="0"/>
              <a:t>evangelist</a:t>
            </a:r>
            <a:r>
              <a:rPr lang="en-US" sz="2400" i="1" dirty="0"/>
              <a:t>, fulfill your ministry</a:t>
            </a:r>
            <a:r>
              <a:rPr lang="en-US" sz="2400" i="1" dirty="0" smtClean="0"/>
              <a:t>.” (2Tim. 4:5)</a:t>
            </a:r>
          </a:p>
          <a:p>
            <a:pPr>
              <a:spcBef>
                <a:spcPts val="2200"/>
              </a:spcBef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57355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5" y="973668"/>
            <a:ext cx="7413367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Evangelist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42827" y="2203710"/>
            <a:ext cx="8330707" cy="695639"/>
          </a:xfrm>
        </p:spPr>
        <p:txBody>
          <a:bodyPr/>
          <a:lstStyle/>
          <a:p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442827" y="3015144"/>
            <a:ext cx="8330709" cy="3428374"/>
          </a:xfrm>
        </p:spPr>
        <p:txBody>
          <a:bodyPr>
            <a:noAutofit/>
          </a:bodyPr>
          <a:lstStyle/>
          <a:p>
            <a:r>
              <a:rPr lang="en-US" sz="2400" i="1" dirty="0"/>
              <a:t>Evangelist is a word </a:t>
            </a:r>
            <a:r>
              <a:rPr lang="en-US" sz="2400" i="1" dirty="0" smtClean="0"/>
              <a:t>taken straight </a:t>
            </a:r>
            <a:r>
              <a:rPr lang="en-US" sz="2400" i="1" dirty="0"/>
              <a:t>from biblical </a:t>
            </a:r>
            <a:r>
              <a:rPr lang="en-US" sz="2400" i="1" dirty="0" smtClean="0"/>
              <a:t>Greek </a:t>
            </a:r>
            <a:r>
              <a:rPr lang="en-US" sz="2400" i="1" dirty="0"/>
              <a:t>and </a:t>
            </a:r>
            <a:r>
              <a:rPr lang="en-US" sz="2400" i="1" dirty="0" smtClean="0"/>
              <a:t>it precisely </a:t>
            </a:r>
            <a:r>
              <a:rPr lang="en-US" sz="2400" i="1" dirty="0"/>
              <a:t>communicates the essence of what a lesson-</a:t>
            </a:r>
            <a:r>
              <a:rPr lang="en-US" sz="2400" i="1" dirty="0" smtClean="0"/>
              <a:t>giver/proclaimer </a:t>
            </a:r>
            <a:r>
              <a:rPr lang="en-US" sz="2400" i="1" dirty="0"/>
              <a:t>of the gospel </a:t>
            </a:r>
            <a:r>
              <a:rPr lang="en-US" sz="2400" i="1" dirty="0" smtClean="0"/>
              <a:t>does.</a:t>
            </a:r>
          </a:p>
          <a:p>
            <a:r>
              <a:rPr lang="en-US" sz="2400" i="1" dirty="0"/>
              <a:t>The only possible issue arises in the fact that this is not a word with strict </a:t>
            </a:r>
            <a:r>
              <a:rPr lang="en-US" sz="2400" i="1" dirty="0" smtClean="0"/>
              <a:t>English </a:t>
            </a:r>
            <a:r>
              <a:rPr lang="en-US" sz="2400" i="1" dirty="0"/>
              <a:t>origin. It is a transliteration rather than a translation. </a:t>
            </a:r>
            <a:r>
              <a:rPr lang="en-US" sz="2400" i="1" dirty="0" smtClean="0"/>
              <a:t>Oftentimes</a:t>
            </a:r>
            <a:r>
              <a:rPr lang="en-US" sz="2400" i="1" dirty="0"/>
              <a:t>, it requires extra elaboration for those in the world. That </a:t>
            </a:r>
            <a:r>
              <a:rPr lang="en-US" sz="2400" i="1" dirty="0" smtClean="0"/>
              <a:t>being </a:t>
            </a:r>
            <a:r>
              <a:rPr lang="en-US" sz="2400" i="1" dirty="0"/>
              <a:t>said, it’s not a real issue as it provides an opportunity to explain </a:t>
            </a:r>
            <a:r>
              <a:rPr lang="en-US" sz="2400" i="1" dirty="0" smtClean="0"/>
              <a:t>what </a:t>
            </a:r>
            <a:r>
              <a:rPr lang="en-US" sz="2400" i="1" dirty="0"/>
              <a:t>the </a:t>
            </a:r>
            <a:r>
              <a:rPr lang="en-US" sz="2400" i="1" dirty="0" err="1"/>
              <a:t>euangelion</a:t>
            </a:r>
            <a:r>
              <a:rPr lang="en-US" sz="2400" i="1" dirty="0"/>
              <a:t> (i.e. good news) is! </a:t>
            </a:r>
          </a:p>
        </p:txBody>
      </p:sp>
    </p:spTree>
    <p:extLst>
      <p:ext uri="{BB962C8B-B14F-4D97-AF65-F5344CB8AC3E}">
        <p14:creationId xmlns:p14="http://schemas.microsoft.com/office/powerpoint/2010/main" val="239222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6216" y="1081759"/>
            <a:ext cx="7413367" cy="31114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1. No Man Should Be Called Reverend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2. Pastors Are Elders, Not Preachers</a:t>
            </a:r>
            <a:br>
              <a:rPr lang="en-US" sz="2800" dirty="0" smtClean="0"/>
            </a:br>
            <a:r>
              <a:rPr lang="en-US" sz="2800" dirty="0" smtClean="0"/>
              <a:t>3. Preachers, Evangelists, And Ministers Are Biblical Terms Of Reference For Proclaimers Of The Gospel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76345" y="5024967"/>
            <a:ext cx="8397191" cy="1395038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Not A Mere Issue Of Semantics!</a:t>
            </a:r>
          </a:p>
          <a:p>
            <a:pPr algn="ctr"/>
            <a:r>
              <a:rPr lang="en-US" sz="3200" b="1" u="sng" dirty="0" smtClean="0"/>
              <a:t>People Are Restructuring God’s Design!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77140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6" y="973668"/>
            <a:ext cx="7409188" cy="706964"/>
          </a:xfrm>
        </p:spPr>
        <p:txBody>
          <a:bodyPr/>
          <a:lstStyle/>
          <a:p>
            <a:pPr algn="ctr"/>
            <a:r>
              <a:rPr lang="en-US" sz="4800" b="1" dirty="0" smtClean="0"/>
              <a:t>“</a:t>
            </a:r>
            <a:r>
              <a:rPr lang="en-US" sz="4800" b="1" u="sng" dirty="0" smtClean="0"/>
              <a:t>Reverend</a:t>
            </a:r>
            <a:r>
              <a:rPr lang="en-US" sz="4800" b="1" dirty="0" smtClean="0"/>
              <a:t>”</a:t>
            </a:r>
            <a:endParaRPr lang="en-US" sz="48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76345" y="2039091"/>
            <a:ext cx="4492613" cy="690867"/>
          </a:xfrm>
        </p:spPr>
        <p:txBody>
          <a:bodyPr/>
          <a:lstStyle/>
          <a:p>
            <a:pPr algn="ctr"/>
            <a:r>
              <a:rPr lang="en-US" sz="2800" b="1" dirty="0" smtClean="0"/>
              <a:t>Definitions</a:t>
            </a:r>
            <a:endParaRPr lang="en-US" sz="28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376345" y="2756457"/>
            <a:ext cx="4492614" cy="3828164"/>
          </a:xfr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r>
              <a:rPr lang="en-US" sz="2400" b="1" u="sng" dirty="0" smtClean="0"/>
              <a:t>Hebrew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ea typeface="ＭＳ 明朝"/>
              </a:rPr>
              <a:t>יָרֵא</a:t>
            </a:r>
            <a:r>
              <a:rPr lang="en-US" sz="2400" dirty="0" smtClean="0"/>
              <a:t>  </a:t>
            </a:r>
            <a:r>
              <a:rPr lang="en-US" sz="2400" i="1" dirty="0" smtClean="0"/>
              <a:t>“to </a:t>
            </a:r>
            <a:r>
              <a:rPr lang="en-US" sz="2400" i="1" dirty="0"/>
              <a:t>cause to fear, honor, respect; incite awe; </a:t>
            </a:r>
            <a:r>
              <a:rPr lang="en-US" sz="2400" i="1" dirty="0" smtClean="0"/>
              <a:t>inspire </a:t>
            </a:r>
            <a:r>
              <a:rPr lang="en-US" sz="2400" i="1" dirty="0"/>
              <a:t>godly </a:t>
            </a:r>
            <a:r>
              <a:rPr lang="en-US" sz="2400" i="1" dirty="0" smtClean="0"/>
              <a:t>fear” </a:t>
            </a:r>
          </a:p>
          <a:p>
            <a:pPr>
              <a:spcBef>
                <a:spcPts val="2200"/>
              </a:spcBef>
            </a:pPr>
            <a:r>
              <a:rPr lang="en-US" sz="2400" b="1" u="sng" dirty="0" smtClean="0"/>
              <a:t>English</a:t>
            </a:r>
            <a:r>
              <a:rPr lang="en-US" sz="2400" dirty="0" smtClean="0"/>
              <a:t>: </a:t>
            </a:r>
            <a:r>
              <a:rPr lang="en-US" sz="2400" i="1" dirty="0" smtClean="0"/>
              <a:t>“worthy of reverence; of or relating to the clergy”</a:t>
            </a:r>
          </a:p>
          <a:p>
            <a:pPr>
              <a:spcBef>
                <a:spcPts val="2200"/>
              </a:spcBef>
            </a:pPr>
            <a:r>
              <a:rPr lang="en-US" sz="2400" b="1" u="sng" dirty="0" smtClean="0"/>
              <a:t>Synonyms</a:t>
            </a:r>
            <a:r>
              <a:rPr lang="en-US" sz="2400" dirty="0" smtClean="0"/>
              <a:t>: </a:t>
            </a:r>
            <a:r>
              <a:rPr lang="en-US" sz="2400" i="1" dirty="0" smtClean="0"/>
              <a:t>Adore, Deify, Glorify, Worship, Venerate</a:t>
            </a:r>
            <a:endParaRPr lang="en-US" sz="2400" i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221785" y="3010112"/>
            <a:ext cx="3645839" cy="34334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i="1" dirty="0">
                <a:solidFill>
                  <a:srgbClr val="000000"/>
                </a:solidFill>
              </a:rPr>
              <a:t>“He sent redemption unto his people: he hath commanded his </a:t>
            </a:r>
            <a:r>
              <a:rPr lang="en-US" sz="2800" i="1" dirty="0" smtClean="0">
                <a:solidFill>
                  <a:srgbClr val="000000"/>
                </a:solidFill>
              </a:rPr>
              <a:t>covenant </a:t>
            </a:r>
            <a:r>
              <a:rPr lang="en-US" sz="2800" i="1" dirty="0">
                <a:solidFill>
                  <a:srgbClr val="000000"/>
                </a:solidFill>
              </a:rPr>
              <a:t>for ever: holy and </a:t>
            </a:r>
            <a:r>
              <a:rPr lang="en-US" sz="2800" b="1" i="1" u="sng" dirty="0">
                <a:solidFill>
                  <a:srgbClr val="000000"/>
                </a:solidFill>
              </a:rPr>
              <a:t>reverend</a:t>
            </a:r>
            <a:r>
              <a:rPr lang="en-US" sz="2800" i="1" dirty="0">
                <a:solidFill>
                  <a:srgbClr val="000000"/>
                </a:solidFill>
              </a:rPr>
              <a:t> is his name.” (Ps. 111:9) (KJV 1x!)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21785" y="2257584"/>
            <a:ext cx="3645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Bible Usage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9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5" y="973668"/>
            <a:ext cx="7413367" cy="706964"/>
          </a:xfrm>
        </p:spPr>
        <p:txBody>
          <a:bodyPr/>
          <a:lstStyle/>
          <a:p>
            <a:pPr algn="ctr"/>
            <a:r>
              <a:rPr lang="en-US" sz="4800" b="1" dirty="0" smtClean="0"/>
              <a:t>“</a:t>
            </a:r>
            <a:r>
              <a:rPr lang="en-US" sz="4800" b="1" u="sng" dirty="0" smtClean="0"/>
              <a:t>Reverend</a:t>
            </a:r>
            <a:r>
              <a:rPr lang="en-US" sz="4800" b="1" dirty="0" smtClean="0"/>
              <a:t>”</a:t>
            </a:r>
            <a:endParaRPr lang="en-US" sz="48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42827" y="2180193"/>
            <a:ext cx="8330707" cy="695639"/>
          </a:xfrm>
        </p:spPr>
        <p:txBody>
          <a:bodyPr/>
          <a:lstStyle/>
          <a:p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442827" y="2991627"/>
            <a:ext cx="8330709" cy="368706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It shouldn’t </a:t>
            </a:r>
            <a:r>
              <a:rPr lang="en-US" sz="2400" i="1" dirty="0"/>
              <a:t>be used for a preacher. God alone is </a:t>
            </a:r>
            <a:r>
              <a:rPr lang="en-US" sz="2400" i="1" dirty="0" smtClean="0"/>
              <a:t>worthy </a:t>
            </a:r>
            <a:r>
              <a:rPr lang="en-US" sz="2400" i="1" dirty="0"/>
              <a:t>of </a:t>
            </a:r>
            <a:r>
              <a:rPr lang="en-US" sz="2400" i="1" dirty="0" smtClean="0"/>
              <a:t>worship </a:t>
            </a:r>
            <a:r>
              <a:rPr lang="en-US" sz="2400" i="1" dirty="0"/>
              <a:t>(Is. 42:8; 43:11; 46:9; Mk. 12:30).</a:t>
            </a:r>
          </a:p>
          <a:p>
            <a:r>
              <a:rPr lang="en-US" sz="2400" i="1" dirty="0" smtClean="0"/>
              <a:t>Since “</a:t>
            </a:r>
            <a:r>
              <a:rPr lang="en-US" sz="2400" i="1" dirty="0"/>
              <a:t>reverend” is only used of God in </a:t>
            </a:r>
            <a:r>
              <a:rPr lang="en-US" sz="2400" i="1" dirty="0" smtClean="0"/>
              <a:t>Scripture, it </a:t>
            </a:r>
            <a:r>
              <a:rPr lang="en-US" sz="2400" i="1" dirty="0"/>
              <a:t>should be reserved for </a:t>
            </a:r>
            <a:r>
              <a:rPr lang="en-US" sz="2400" i="1" dirty="0" smtClean="0"/>
              <a:t>God.</a:t>
            </a:r>
          </a:p>
          <a:p>
            <a:r>
              <a:rPr lang="en-US" sz="2400" i="1" dirty="0" smtClean="0"/>
              <a:t>If </a:t>
            </a:r>
            <a:r>
              <a:rPr lang="en-US" sz="2400" i="1" dirty="0"/>
              <a:t>a person refers to another as reverend, they are taking the glory that </a:t>
            </a:r>
            <a:r>
              <a:rPr lang="en-US" sz="2400" i="1" dirty="0" smtClean="0"/>
              <a:t>belongs to </a:t>
            </a:r>
            <a:r>
              <a:rPr lang="en-US" sz="2400" i="1" dirty="0"/>
              <a:t>God and giving it to a man. If that person refers </a:t>
            </a:r>
            <a:r>
              <a:rPr lang="en-US" sz="2400" i="1" dirty="0" smtClean="0"/>
              <a:t>to self as </a:t>
            </a:r>
            <a:r>
              <a:rPr lang="en-US" sz="2400" i="1" dirty="0"/>
              <a:t>reverend, then they are blaspheming, taking </a:t>
            </a:r>
            <a:r>
              <a:rPr lang="en-US" sz="2400" i="1" dirty="0" smtClean="0"/>
              <a:t>the </a:t>
            </a:r>
            <a:r>
              <a:rPr lang="en-US" sz="2400" i="1" dirty="0"/>
              <a:t>authority &amp; glory that belongs to God </a:t>
            </a:r>
            <a:r>
              <a:rPr lang="en-US" sz="2400" i="1" dirty="0" smtClean="0"/>
              <a:t>for </a:t>
            </a:r>
            <a:r>
              <a:rPr lang="en-US" sz="2400" i="1" dirty="0"/>
              <a:t>themselves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0360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6" y="973668"/>
            <a:ext cx="7409188" cy="706964"/>
          </a:xfrm>
        </p:spPr>
        <p:txBody>
          <a:bodyPr/>
          <a:lstStyle/>
          <a:p>
            <a:pPr algn="ctr"/>
            <a:r>
              <a:rPr lang="en-US" sz="4800" b="1" dirty="0" smtClean="0"/>
              <a:t>“</a:t>
            </a:r>
            <a:r>
              <a:rPr lang="en-US" sz="4800" b="1" u="sng" dirty="0" smtClean="0"/>
              <a:t>Pastor</a:t>
            </a:r>
            <a:r>
              <a:rPr lang="en-US" sz="4800" b="1" dirty="0" smtClean="0"/>
              <a:t>”</a:t>
            </a:r>
            <a:endParaRPr lang="en-US" sz="48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78165" y="2156677"/>
            <a:ext cx="4167403" cy="576262"/>
          </a:xfrm>
        </p:spPr>
        <p:txBody>
          <a:bodyPr/>
          <a:lstStyle/>
          <a:p>
            <a:pPr algn="ctr"/>
            <a:r>
              <a:rPr lang="en-US" sz="2800" b="1" dirty="0" smtClean="0"/>
              <a:t>Definitions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278165" y="2732939"/>
            <a:ext cx="4167404" cy="352244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Hebrew</a:t>
            </a:r>
            <a:r>
              <a:rPr lang="en-US" sz="2400" dirty="0" smtClean="0"/>
              <a:t>:  </a:t>
            </a:r>
            <a:r>
              <a:rPr lang="he-IL" sz="2400" dirty="0">
                <a:solidFill>
                  <a:srgbClr val="EF53A5"/>
                </a:solidFill>
                <a:ea typeface="ＭＳ 明朝"/>
              </a:rPr>
              <a:t>רָעָה</a:t>
            </a:r>
            <a:r>
              <a:rPr lang="he-IL" sz="2400" dirty="0">
                <a:latin typeface="Times New Roman"/>
                <a:ea typeface="ＭＳ 明朝"/>
              </a:rPr>
              <a:t> </a:t>
            </a:r>
            <a:r>
              <a:rPr lang="en-US" sz="2400" dirty="0" smtClean="0"/>
              <a:t>“</a:t>
            </a:r>
            <a:r>
              <a:rPr lang="en-US" sz="2400" i="1" dirty="0" smtClean="0"/>
              <a:t>shepherd, rule, teach, feed, graze; associate with, be a special friend of”</a:t>
            </a:r>
          </a:p>
          <a:p>
            <a:r>
              <a:rPr lang="en-US" sz="2400" b="1" u="sng" dirty="0" smtClean="0"/>
              <a:t>Greek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EF53A5"/>
                </a:solidFill>
                <a:latin typeface="TekniaGreek"/>
                <a:ea typeface="ＭＳ 明朝"/>
                <a:cs typeface="Times New Roman"/>
              </a:rPr>
              <a:t>poimhvn</a:t>
            </a:r>
            <a:r>
              <a:rPr lang="en-US" sz="2400" dirty="0" smtClean="0"/>
              <a:t>  “</a:t>
            </a:r>
            <a:r>
              <a:rPr lang="en-US" sz="2400" i="1" dirty="0" smtClean="0"/>
              <a:t>one who tends herds or flocks”</a:t>
            </a:r>
          </a:p>
          <a:p>
            <a:r>
              <a:rPr lang="en-US" sz="2400" b="1" u="sng" dirty="0" smtClean="0"/>
              <a:t>English</a:t>
            </a:r>
            <a:r>
              <a:rPr lang="en-US" sz="2400" dirty="0" smtClean="0"/>
              <a:t>: “</a:t>
            </a:r>
            <a:r>
              <a:rPr lang="en-US" sz="2400" i="1" dirty="0" smtClean="0"/>
              <a:t>a spiritual overseer; clergyman; minister or priest in charge of a church”</a:t>
            </a:r>
            <a:endParaRPr lang="en-US" sz="2400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911094" y="2156678"/>
            <a:ext cx="3858264" cy="576262"/>
          </a:xfrm>
        </p:spPr>
        <p:txBody>
          <a:bodyPr/>
          <a:lstStyle/>
          <a:p>
            <a:pPr algn="ctr"/>
            <a:r>
              <a:rPr lang="en-US" sz="2800" b="1" dirty="0" smtClean="0"/>
              <a:t>Bible Usage</a:t>
            </a:r>
            <a:endParaRPr lang="en-US" sz="28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911093" y="2832935"/>
            <a:ext cx="3858264" cy="4025065"/>
          </a:xfrm>
        </p:spPr>
        <p:txBody>
          <a:bodyPr>
            <a:noAutofit/>
          </a:bodyPr>
          <a:lstStyle/>
          <a:p>
            <a:r>
              <a:rPr lang="en-US" sz="2400" i="1" dirty="0"/>
              <a:t>8x in Jeremiah </a:t>
            </a:r>
            <a:r>
              <a:rPr lang="en-US" sz="2400" i="1" dirty="0" smtClean="0"/>
              <a:t>(2</a:t>
            </a:r>
            <a:r>
              <a:rPr lang="en-US" sz="2400" i="1" dirty="0"/>
              <a:t>:8; </a:t>
            </a:r>
            <a:r>
              <a:rPr lang="en-US" sz="2400" i="1" dirty="0" smtClean="0"/>
              <a:t>3</a:t>
            </a:r>
            <a:r>
              <a:rPr lang="en-US" sz="2400" i="1" dirty="0"/>
              <a:t>:15; 10:21; 12:10; 17:16; 22:22; 23:1, </a:t>
            </a:r>
            <a:r>
              <a:rPr lang="en-US" sz="2400" i="1" dirty="0" smtClean="0"/>
              <a:t>2)</a:t>
            </a:r>
          </a:p>
          <a:p>
            <a:pPr>
              <a:spcBef>
                <a:spcPts val="2200"/>
              </a:spcBef>
            </a:pPr>
            <a:r>
              <a:rPr lang="en-US" sz="2400" i="1" dirty="0"/>
              <a:t>“And He Himself gave some to be apostles, some prophets, some </a:t>
            </a:r>
            <a:r>
              <a:rPr lang="en-US" sz="2400" i="1" dirty="0" smtClean="0"/>
              <a:t>evangelists</a:t>
            </a:r>
            <a:r>
              <a:rPr lang="en-US" sz="2400" i="1" dirty="0"/>
              <a:t>, and some </a:t>
            </a:r>
            <a:r>
              <a:rPr lang="en-US" sz="2400" b="1" i="1" u="sng" dirty="0"/>
              <a:t>pastors</a:t>
            </a:r>
            <a:r>
              <a:rPr lang="en-US" sz="2400" i="1" dirty="0"/>
              <a:t> and teachers...” </a:t>
            </a:r>
            <a:r>
              <a:rPr lang="en-US" sz="2400" dirty="0"/>
              <a:t>(Eph. 4:11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515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5" y="973668"/>
            <a:ext cx="7413367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Pastor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8737" y="2133159"/>
            <a:ext cx="8702969" cy="695639"/>
          </a:xfrm>
        </p:spPr>
        <p:txBody>
          <a:bodyPr/>
          <a:lstStyle/>
          <a:p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258737" y="2874042"/>
            <a:ext cx="8702971" cy="385168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The </a:t>
            </a:r>
            <a:r>
              <a:rPr lang="en-US" sz="2400" i="1" dirty="0"/>
              <a:t>Bible uses the terms pastor, elder, overseer, bishop, and shepherd </a:t>
            </a:r>
            <a:r>
              <a:rPr lang="en-US" sz="2400" i="1" dirty="0" smtClean="0"/>
              <a:t>synonymously </a:t>
            </a:r>
            <a:r>
              <a:rPr lang="en-US" sz="2400" i="1" dirty="0"/>
              <a:t>(Acts 20:17, 28; 1Pet. 5:2; 1Tim. 3:1-7; Titus 1:5-9; </a:t>
            </a:r>
            <a:r>
              <a:rPr lang="en-US" sz="2400" i="1" dirty="0" smtClean="0"/>
              <a:t>Phil</a:t>
            </a:r>
            <a:r>
              <a:rPr lang="en-US" sz="2400" i="1" dirty="0"/>
              <a:t>. 1:1). </a:t>
            </a:r>
            <a:endParaRPr lang="en-US" sz="2400" i="1" dirty="0" smtClean="0"/>
          </a:p>
          <a:p>
            <a:r>
              <a:rPr lang="en-US" sz="2400" i="1" dirty="0" smtClean="0"/>
              <a:t>“</a:t>
            </a:r>
            <a:r>
              <a:rPr lang="en-US" sz="2400" i="1" dirty="0"/>
              <a:t>Pastor” refers to the shepherds that oversee a local flock and are to be </a:t>
            </a:r>
            <a:r>
              <a:rPr lang="en-US" sz="2400" i="1" dirty="0" smtClean="0"/>
              <a:t>distinguished </a:t>
            </a:r>
            <a:r>
              <a:rPr lang="en-US" sz="2400" i="1" dirty="0"/>
              <a:t>from a preacher(s</a:t>
            </a:r>
            <a:r>
              <a:rPr lang="en-US" sz="2400" i="1" dirty="0" smtClean="0"/>
              <a:t>).</a:t>
            </a:r>
          </a:p>
          <a:p>
            <a:r>
              <a:rPr lang="en-US" sz="2400" i="1" dirty="0" smtClean="0"/>
              <a:t>These </a:t>
            </a:r>
            <a:r>
              <a:rPr lang="en-US" sz="2400" i="1" dirty="0"/>
              <a:t>truths </a:t>
            </a:r>
            <a:r>
              <a:rPr lang="en-US" sz="2400" i="1" dirty="0" smtClean="0"/>
              <a:t>serve </a:t>
            </a:r>
            <a:r>
              <a:rPr lang="en-US" sz="2400" i="1" dirty="0"/>
              <a:t>to correct the pervasive </a:t>
            </a:r>
            <a:r>
              <a:rPr lang="en-US" sz="2400" i="1" dirty="0" smtClean="0"/>
              <a:t>misuse of </a:t>
            </a:r>
            <a:r>
              <a:rPr lang="en-US" sz="2400" i="1" dirty="0"/>
              <a:t>this terminology. Preachers ARE NOT </a:t>
            </a:r>
            <a:r>
              <a:rPr lang="en-US" sz="2400" i="1" dirty="0" smtClean="0"/>
              <a:t>pastors</a:t>
            </a:r>
            <a:r>
              <a:rPr lang="en-US" sz="2400" i="1" dirty="0"/>
              <a:t>, unless they have also been appointed to serve in this role </a:t>
            </a:r>
            <a:r>
              <a:rPr lang="en-US" sz="2400" b="1" i="1" dirty="0" smtClean="0"/>
              <a:t>separate</a:t>
            </a:r>
            <a:r>
              <a:rPr lang="en-US" sz="2400" i="1" dirty="0" smtClean="0"/>
              <a:t> </a:t>
            </a:r>
            <a:r>
              <a:rPr lang="en-US" sz="2400" i="1" dirty="0"/>
              <a:t>from their role as evangelists. </a:t>
            </a:r>
          </a:p>
        </p:txBody>
      </p:sp>
    </p:spTree>
    <p:extLst>
      <p:ext uri="{BB962C8B-B14F-4D97-AF65-F5344CB8AC3E}">
        <p14:creationId xmlns:p14="http://schemas.microsoft.com/office/powerpoint/2010/main" val="239222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6" y="973668"/>
            <a:ext cx="7409188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Minister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78165" y="2156677"/>
            <a:ext cx="4167403" cy="576262"/>
          </a:xfrm>
        </p:spPr>
        <p:txBody>
          <a:bodyPr/>
          <a:lstStyle/>
          <a:p>
            <a:pPr algn="ctr"/>
            <a:r>
              <a:rPr lang="en-US" sz="2800" b="1" dirty="0" smtClean="0"/>
              <a:t>Definitions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278165" y="2732939"/>
            <a:ext cx="4332058" cy="3898715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sz="2400" b="1" u="sng" dirty="0" smtClean="0"/>
              <a:t>Hebrew</a:t>
            </a:r>
            <a:r>
              <a:rPr lang="en-US" sz="2400" dirty="0" smtClean="0"/>
              <a:t>:  </a:t>
            </a:r>
            <a:r>
              <a:rPr lang="en-US" sz="2400" dirty="0" err="1">
                <a:solidFill>
                  <a:srgbClr val="EF53A5"/>
                </a:solidFill>
                <a:latin typeface="Times New Roman"/>
                <a:ea typeface="ＭＳ 明朝"/>
              </a:rPr>
              <a:t>ש</a:t>
            </a:r>
            <a:r>
              <a:rPr lang="en-US" sz="2400" dirty="0">
                <a:solidFill>
                  <a:srgbClr val="EF53A5"/>
                </a:solidFill>
                <a:latin typeface="Times New Roman"/>
                <a:ea typeface="ＭＳ 明朝"/>
              </a:rPr>
              <a:t>ָׁ</a:t>
            </a:r>
            <a:r>
              <a:rPr lang="en-US" sz="2400" dirty="0" err="1">
                <a:solidFill>
                  <a:srgbClr val="EF53A5"/>
                </a:solidFill>
                <a:latin typeface="Times New Roman"/>
                <a:ea typeface="ＭＳ 明朝"/>
              </a:rPr>
              <a:t>רַת</a:t>
            </a:r>
            <a:r>
              <a:rPr lang="en-US" sz="2400" dirty="0">
                <a:solidFill>
                  <a:srgbClr val="EF53A5"/>
                </a:solidFill>
              </a:rPr>
              <a:t> </a:t>
            </a:r>
            <a:r>
              <a:rPr lang="en-US" sz="2400" dirty="0" smtClean="0">
                <a:solidFill>
                  <a:srgbClr val="EF53A5"/>
                </a:solidFill>
              </a:rPr>
              <a:t> </a:t>
            </a:r>
            <a:r>
              <a:rPr lang="en-US" sz="2400" dirty="0" smtClean="0"/>
              <a:t>“</a:t>
            </a:r>
            <a:r>
              <a:rPr lang="en-US" sz="2400" i="1" dirty="0" smtClean="0"/>
              <a:t>attend </a:t>
            </a:r>
            <a:r>
              <a:rPr lang="en-US" sz="2400" i="1" dirty="0"/>
              <a:t>as a menial or worshipper; to contribute to, </a:t>
            </a:r>
            <a:r>
              <a:rPr lang="en-US" sz="2400" i="1" dirty="0" smtClean="0"/>
              <a:t>minister </a:t>
            </a:r>
            <a:r>
              <a:rPr lang="en-US" sz="2400" i="1" dirty="0"/>
              <a:t>unto, do service, wait </a:t>
            </a:r>
            <a:r>
              <a:rPr lang="en-US" sz="2400" i="1" dirty="0" smtClean="0"/>
              <a:t>on”</a:t>
            </a:r>
            <a:endParaRPr lang="en-US" sz="2400" dirty="0" smtClean="0"/>
          </a:p>
          <a:p>
            <a:pPr>
              <a:spcBef>
                <a:spcPts val="1600"/>
              </a:spcBef>
            </a:pPr>
            <a:r>
              <a:rPr lang="en-US" sz="2400" b="1" u="sng" dirty="0" smtClean="0"/>
              <a:t>Greek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EF53A5"/>
                </a:solidFill>
                <a:latin typeface="TekniaGreek"/>
                <a:cs typeface="TekniaGreek"/>
              </a:rPr>
              <a:t>diavkonoV</a:t>
            </a:r>
            <a:r>
              <a:rPr lang="en-US" sz="2400" dirty="0" smtClean="0">
                <a:solidFill>
                  <a:srgbClr val="EF53A5"/>
                </a:solidFill>
              </a:rPr>
              <a:t> </a:t>
            </a:r>
            <a:r>
              <a:rPr lang="en-US" sz="2400" dirty="0" smtClean="0">
                <a:solidFill>
                  <a:srgbClr val="EF53A5"/>
                </a:solidFill>
                <a:latin typeface="TekniaGreek"/>
                <a:cs typeface="TekniaGreek"/>
              </a:rPr>
              <a:t>leitourgovV</a:t>
            </a:r>
            <a:r>
              <a:rPr lang="en-US" sz="2400" dirty="0" smtClean="0">
                <a:solidFill>
                  <a:srgbClr val="EF53A5"/>
                </a:solidFill>
              </a:rPr>
              <a:t> </a:t>
            </a:r>
            <a:r>
              <a:rPr lang="en-US" sz="2400" dirty="0" err="1" smtClean="0">
                <a:solidFill>
                  <a:srgbClr val="EF53A5"/>
                </a:solidFill>
                <a:latin typeface="TekniaGreek"/>
                <a:cs typeface="TekniaGreek"/>
              </a:rPr>
              <a:t>ujphrevthV</a:t>
            </a:r>
            <a:r>
              <a:rPr lang="en-US" sz="2400" dirty="0" smtClean="0">
                <a:solidFill>
                  <a:srgbClr val="EF53A5"/>
                </a:solidFill>
                <a:latin typeface="TekniaGreek"/>
                <a:cs typeface="TekniaGreek"/>
              </a:rPr>
              <a:t>    </a:t>
            </a:r>
            <a:r>
              <a:rPr lang="en-US" sz="2400" dirty="0" smtClean="0">
                <a:latin typeface="TekniaGreek"/>
                <a:cs typeface="TekniaGreek"/>
              </a:rPr>
              <a:t>“</a:t>
            </a:r>
            <a:r>
              <a:rPr lang="en-US" sz="2400" i="1" dirty="0" smtClean="0">
                <a:cs typeface="TekniaGreek"/>
              </a:rPr>
              <a:t>servant”</a:t>
            </a:r>
            <a:endParaRPr lang="en-US" sz="2400" i="1" dirty="0" smtClean="0">
              <a:latin typeface="TekniaGreek"/>
              <a:cs typeface="TekniaGreek"/>
            </a:endParaRPr>
          </a:p>
          <a:p>
            <a:pPr>
              <a:spcBef>
                <a:spcPts val="1600"/>
              </a:spcBef>
            </a:pPr>
            <a:r>
              <a:rPr lang="en-US" sz="2400" b="1" u="sng" dirty="0" smtClean="0"/>
              <a:t>English</a:t>
            </a:r>
            <a:r>
              <a:rPr lang="en-US" sz="2400" dirty="0" smtClean="0"/>
              <a:t>: “</a:t>
            </a:r>
            <a:r>
              <a:rPr lang="en-US" sz="2400" i="1" dirty="0" smtClean="0"/>
              <a:t>one officiating in church worship; clergy of a Protestant communion”</a:t>
            </a:r>
            <a:endParaRPr lang="en-US" sz="2400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911094" y="2156678"/>
            <a:ext cx="3858264" cy="576262"/>
          </a:xfrm>
        </p:spPr>
        <p:txBody>
          <a:bodyPr/>
          <a:lstStyle/>
          <a:p>
            <a:pPr algn="ctr"/>
            <a:r>
              <a:rPr lang="en-US" sz="2800" b="1" dirty="0" smtClean="0"/>
              <a:t>Bible Usage</a:t>
            </a:r>
            <a:endParaRPr lang="en-US" sz="28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727834" y="2832935"/>
            <a:ext cx="4327962" cy="4025065"/>
          </a:xfr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r>
              <a:rPr lang="en-US" sz="2400" i="1" dirty="0"/>
              <a:t>“Who then is Paul, and who is Apollos, but </a:t>
            </a:r>
            <a:r>
              <a:rPr lang="en-US" sz="2400" b="1" i="1" u="sng" dirty="0">
                <a:solidFill>
                  <a:srgbClr val="000000"/>
                </a:solidFill>
              </a:rPr>
              <a:t>ministers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/>
              <a:t>through whom you </a:t>
            </a:r>
            <a:r>
              <a:rPr lang="en-US" sz="2400" i="1" dirty="0" smtClean="0"/>
              <a:t>believed” (1Cor. 3:5)</a:t>
            </a:r>
          </a:p>
          <a:p>
            <a:pPr>
              <a:spcBef>
                <a:spcPts val="2200"/>
              </a:spcBef>
            </a:pPr>
            <a:r>
              <a:rPr lang="en-US" sz="2400" i="1" dirty="0"/>
              <a:t>“If you instruct the brethren in these things, you will be a good </a:t>
            </a:r>
            <a:r>
              <a:rPr lang="en-US" sz="2400" b="1" i="1" u="sng" dirty="0">
                <a:solidFill>
                  <a:srgbClr val="000000"/>
                </a:solidFill>
              </a:rPr>
              <a:t>minister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/>
              <a:t>of Jesus </a:t>
            </a:r>
            <a:r>
              <a:rPr lang="en-US" sz="2400" i="1" dirty="0" smtClean="0"/>
              <a:t>Christ” (1Tim. 4:6)</a:t>
            </a:r>
          </a:p>
        </p:txBody>
      </p:sp>
    </p:spTree>
    <p:extLst>
      <p:ext uri="{BB962C8B-B14F-4D97-AF65-F5344CB8AC3E}">
        <p14:creationId xmlns:p14="http://schemas.microsoft.com/office/powerpoint/2010/main" val="78921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5" y="973668"/>
            <a:ext cx="7413367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Minister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42827" y="2368329"/>
            <a:ext cx="8330707" cy="695639"/>
          </a:xfrm>
        </p:spPr>
        <p:txBody>
          <a:bodyPr/>
          <a:lstStyle/>
          <a:p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442827" y="3179763"/>
            <a:ext cx="8330709" cy="3428374"/>
          </a:xfrm>
        </p:spPr>
        <p:txBody>
          <a:bodyPr>
            <a:noAutofit/>
          </a:bodyPr>
          <a:lstStyle/>
          <a:p>
            <a:r>
              <a:rPr lang="en-US" sz="2600" dirty="0"/>
              <a:t>Minister is not </a:t>
            </a:r>
            <a:r>
              <a:rPr lang="en-US" sz="2600" b="1" i="1" dirty="0"/>
              <a:t>exclusively</a:t>
            </a:r>
            <a:r>
              <a:rPr lang="en-US" sz="2600" dirty="0"/>
              <a:t> used in the Bible of the one who delivers a </a:t>
            </a:r>
            <a:r>
              <a:rPr lang="en-US" sz="2600" dirty="0" smtClean="0"/>
              <a:t>sermon</a:t>
            </a:r>
            <a:r>
              <a:rPr lang="en-US" sz="2600" dirty="0"/>
              <a:t>, but it is used on numerous occasions in Scripture for that </a:t>
            </a:r>
            <a:r>
              <a:rPr lang="en-US" sz="2600" dirty="0" smtClean="0"/>
              <a:t>particular </a:t>
            </a:r>
            <a:r>
              <a:rPr lang="en-US" sz="2600" dirty="0"/>
              <a:t>person in that particular role.</a:t>
            </a:r>
          </a:p>
          <a:p>
            <a:pPr>
              <a:spcBef>
                <a:spcPts val="2200"/>
              </a:spcBef>
            </a:pPr>
            <a:r>
              <a:rPr lang="en-US" sz="2600" dirty="0"/>
              <a:t>Caution should be retained in using this term as society has often used it </a:t>
            </a:r>
            <a:r>
              <a:rPr lang="en-US" sz="2600" dirty="0" smtClean="0"/>
              <a:t>after </a:t>
            </a:r>
            <a:r>
              <a:rPr lang="en-US" sz="2600" dirty="0"/>
              <a:t>the fashion of a title and the distinction may be hard to establish. </a:t>
            </a:r>
          </a:p>
        </p:txBody>
      </p:sp>
    </p:spTree>
    <p:extLst>
      <p:ext uri="{BB962C8B-B14F-4D97-AF65-F5344CB8AC3E}">
        <p14:creationId xmlns:p14="http://schemas.microsoft.com/office/powerpoint/2010/main" val="239222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6" y="973668"/>
            <a:ext cx="7409188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Preacher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78165" y="2086126"/>
            <a:ext cx="4167403" cy="576262"/>
          </a:xfrm>
        </p:spPr>
        <p:txBody>
          <a:bodyPr/>
          <a:lstStyle/>
          <a:p>
            <a:pPr algn="ctr"/>
            <a:r>
              <a:rPr lang="en-US" sz="2800" b="1" dirty="0" smtClean="0"/>
              <a:t>Definitions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113510" y="2662388"/>
            <a:ext cx="5061230" cy="4125061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Hebrew</a:t>
            </a:r>
            <a:r>
              <a:rPr lang="en-US" sz="2400" dirty="0" smtClean="0"/>
              <a:t>:  </a:t>
            </a:r>
            <a:r>
              <a:rPr lang="en-US" sz="2400" dirty="0" err="1" smtClean="0">
                <a:solidFill>
                  <a:srgbClr val="EF53A5"/>
                </a:solidFill>
                <a:latin typeface="Times New Roman"/>
                <a:ea typeface="ＭＳ 明朝"/>
              </a:rPr>
              <a:t>קֹהֶלֶת</a:t>
            </a:r>
            <a:r>
              <a:rPr lang="en-US" sz="2400" dirty="0" smtClean="0">
                <a:latin typeface="Times New Roman"/>
                <a:ea typeface="ＭＳ 明朝"/>
              </a:rPr>
              <a:t>   “</a:t>
            </a:r>
            <a:r>
              <a:rPr lang="en-US" sz="2400" i="1" dirty="0" smtClean="0"/>
              <a:t>collector </a:t>
            </a:r>
            <a:r>
              <a:rPr lang="en-US" sz="2400" i="1" dirty="0"/>
              <a:t>(of sentences), preacher, </a:t>
            </a:r>
            <a:r>
              <a:rPr lang="en-US" sz="2400" i="1" dirty="0" smtClean="0"/>
              <a:t>public speaker</a:t>
            </a:r>
            <a:r>
              <a:rPr lang="en-US" sz="2400" i="1" dirty="0"/>
              <a:t>, speaker in an </a:t>
            </a:r>
            <a:r>
              <a:rPr lang="en-US" sz="2400" i="1" dirty="0" smtClean="0"/>
              <a:t>assembly</a:t>
            </a:r>
            <a:r>
              <a:rPr lang="en-US" sz="2400" dirty="0" smtClean="0"/>
              <a:t>”</a:t>
            </a:r>
          </a:p>
          <a:p>
            <a:r>
              <a:rPr lang="en-US" sz="2400" b="1" u="sng" dirty="0" smtClean="0"/>
              <a:t>Greek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EF53A5"/>
                </a:solidFill>
                <a:latin typeface="TekniaGreek"/>
                <a:ea typeface="ＭＳ 明朝"/>
                <a:cs typeface="Times New Roman"/>
              </a:rPr>
              <a:t>khruvssw</a:t>
            </a:r>
            <a:r>
              <a:rPr lang="en-US" sz="2400" dirty="0" smtClean="0">
                <a:latin typeface="Cambria"/>
                <a:ea typeface="ＭＳ 明朝"/>
                <a:cs typeface="Times New Roman"/>
              </a:rPr>
              <a:t>   “</a:t>
            </a:r>
            <a:r>
              <a:rPr lang="en-US" sz="2400" i="1" dirty="0" smtClean="0"/>
              <a:t>To </a:t>
            </a:r>
            <a:r>
              <a:rPr lang="en-US" sz="2400" i="1" dirty="0"/>
              <a:t>be a </a:t>
            </a:r>
            <a:r>
              <a:rPr lang="en-US" sz="2400" i="1" dirty="0" smtClean="0"/>
              <a:t>herald; </a:t>
            </a:r>
            <a:r>
              <a:rPr lang="en-US" sz="2400" i="1" dirty="0"/>
              <a:t>always </a:t>
            </a:r>
            <a:r>
              <a:rPr lang="en-US" sz="2400" i="1" dirty="0" smtClean="0"/>
              <a:t>suggests formality</a:t>
            </a:r>
            <a:r>
              <a:rPr lang="en-US" sz="2400" i="1" dirty="0"/>
              <a:t>, gravity and </a:t>
            </a:r>
            <a:r>
              <a:rPr lang="en-US" sz="2400" i="1" dirty="0" smtClean="0"/>
              <a:t>an </a:t>
            </a:r>
            <a:r>
              <a:rPr lang="en-US" sz="2400" i="1" dirty="0"/>
              <a:t>authority which must be listened </a:t>
            </a:r>
            <a:r>
              <a:rPr lang="en-US" sz="2400" i="1" dirty="0" smtClean="0"/>
              <a:t>to/obeyed”</a:t>
            </a:r>
            <a:r>
              <a:rPr lang="en-US" sz="2400" dirty="0" smtClean="0"/>
              <a:t>  </a:t>
            </a:r>
          </a:p>
          <a:p>
            <a:r>
              <a:rPr lang="en-US" sz="2400" b="1" u="sng" dirty="0" smtClean="0"/>
              <a:t>English</a:t>
            </a:r>
            <a:r>
              <a:rPr lang="en-US" sz="2400" dirty="0" smtClean="0"/>
              <a:t>: “advocate earnestly”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174740" y="2156678"/>
            <a:ext cx="3810489" cy="576262"/>
          </a:xfrm>
        </p:spPr>
        <p:txBody>
          <a:bodyPr/>
          <a:lstStyle/>
          <a:p>
            <a:pPr algn="ctr"/>
            <a:r>
              <a:rPr lang="en-US" sz="2800" b="1" dirty="0" smtClean="0"/>
              <a:t>Bible Usage</a:t>
            </a:r>
            <a:endParaRPr lang="en-US" sz="28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174740" y="2832935"/>
            <a:ext cx="3810489" cy="4025065"/>
          </a:xfr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r>
              <a:rPr lang="en-US" sz="2400" i="1" dirty="0" smtClean="0"/>
              <a:t>“</a:t>
            </a:r>
            <a:r>
              <a:rPr lang="en-US" sz="2400" i="1" dirty="0"/>
              <a:t>H</a:t>
            </a:r>
            <a:r>
              <a:rPr lang="en-US" sz="2400" i="1" dirty="0" smtClean="0"/>
              <a:t>ow </a:t>
            </a:r>
            <a:r>
              <a:rPr lang="en-US" sz="2400" i="1" dirty="0"/>
              <a:t>will they hear without a </a:t>
            </a:r>
            <a:r>
              <a:rPr lang="en-US" sz="2400" b="1" i="1" u="sng" dirty="0">
                <a:solidFill>
                  <a:schemeClr val="tx1"/>
                </a:solidFill>
              </a:rPr>
              <a:t>preacher</a:t>
            </a:r>
            <a:r>
              <a:rPr lang="en-US" sz="2400" i="1" dirty="0" smtClean="0"/>
              <a:t>? (Rom. 10:14)</a:t>
            </a:r>
          </a:p>
          <a:p>
            <a:pPr>
              <a:spcBef>
                <a:spcPts val="3400"/>
              </a:spcBef>
            </a:pPr>
            <a:r>
              <a:rPr lang="en-US" sz="2400" i="1" dirty="0"/>
              <a:t>“For this I was appointed a </a:t>
            </a:r>
            <a:r>
              <a:rPr lang="en-US" sz="2400" b="1" i="1" u="sng" dirty="0">
                <a:solidFill>
                  <a:srgbClr val="000000"/>
                </a:solidFill>
              </a:rPr>
              <a:t>preacher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/>
              <a:t>and an </a:t>
            </a:r>
            <a:r>
              <a:rPr lang="en-US" sz="2400" i="1" dirty="0" smtClean="0"/>
              <a:t>apostle” (1Tim. 2:7; compare 2Tim. 1:11)</a:t>
            </a:r>
          </a:p>
        </p:txBody>
      </p:sp>
    </p:spTree>
    <p:extLst>
      <p:ext uri="{BB962C8B-B14F-4D97-AF65-F5344CB8AC3E}">
        <p14:creationId xmlns:p14="http://schemas.microsoft.com/office/powerpoint/2010/main" val="208739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6215" y="973668"/>
            <a:ext cx="7413367" cy="706964"/>
          </a:xfrm>
        </p:spPr>
        <p:txBody>
          <a:bodyPr/>
          <a:lstStyle/>
          <a:p>
            <a:pPr algn="ctr"/>
            <a:r>
              <a:rPr lang="en-US" sz="4800" b="1" dirty="0"/>
              <a:t>“</a:t>
            </a:r>
            <a:r>
              <a:rPr lang="en-US" sz="4800" b="1" u="sng" dirty="0"/>
              <a:t>Preacher</a:t>
            </a:r>
            <a:r>
              <a:rPr lang="en-US" sz="4800" b="1" dirty="0"/>
              <a:t>”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42827" y="2368329"/>
            <a:ext cx="8330707" cy="695639"/>
          </a:xfrm>
        </p:spPr>
        <p:txBody>
          <a:bodyPr/>
          <a:lstStyle/>
          <a:p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sz="half" idx="2"/>
          </p:nvPr>
        </p:nvSpPr>
        <p:spPr>
          <a:xfrm>
            <a:off x="442827" y="3179763"/>
            <a:ext cx="8330709" cy="3428374"/>
          </a:xfrm>
        </p:spPr>
        <p:txBody>
          <a:bodyPr>
            <a:noAutofit/>
          </a:bodyPr>
          <a:lstStyle/>
          <a:p>
            <a:r>
              <a:rPr lang="en-US" sz="2600" i="1" dirty="0"/>
              <a:t>I, personally, like this term a great deal. It has abundant Scriptural </a:t>
            </a:r>
            <a:r>
              <a:rPr lang="en-US" sz="2600" i="1" dirty="0" smtClean="0"/>
              <a:t>precedence </a:t>
            </a:r>
            <a:r>
              <a:rPr lang="en-US" sz="2600" i="1" dirty="0"/>
              <a:t>in referring to the sermonizer and accurately conveys his </a:t>
            </a:r>
            <a:r>
              <a:rPr lang="en-US" sz="2600" i="1" dirty="0" smtClean="0"/>
              <a:t>role </a:t>
            </a:r>
            <a:r>
              <a:rPr lang="en-US" sz="2600" i="1" dirty="0"/>
              <a:t>in a way that limits modern English connotations.</a:t>
            </a:r>
          </a:p>
          <a:p>
            <a:pPr>
              <a:spcBef>
                <a:spcPts val="2200"/>
              </a:spcBef>
            </a:pPr>
            <a:r>
              <a:rPr lang="en-US" sz="2600" i="1" dirty="0"/>
              <a:t>While this term was used often in secular settings, to create a distinction </a:t>
            </a:r>
            <a:r>
              <a:rPr lang="en-US" sz="2600" i="1" dirty="0" smtClean="0"/>
              <a:t>between </a:t>
            </a:r>
            <a:r>
              <a:rPr lang="en-US" sz="2600" i="1" dirty="0"/>
              <a:t>the preacher and evangelist is biblically unfounded</a:t>
            </a:r>
            <a:r>
              <a:rPr lang="en-US" sz="2600" i="1" dirty="0" smtClean="0"/>
              <a:t>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39222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1026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 Boardroom</vt:lpstr>
      <vt:lpstr>More Than Semantics:</vt:lpstr>
      <vt:lpstr>“Reverend”</vt:lpstr>
      <vt:lpstr>“Reverend”</vt:lpstr>
      <vt:lpstr>“Pastor”</vt:lpstr>
      <vt:lpstr>“Pastor”</vt:lpstr>
      <vt:lpstr>“Minister”</vt:lpstr>
      <vt:lpstr>“Minister”</vt:lpstr>
      <vt:lpstr>“Preacher”</vt:lpstr>
      <vt:lpstr>“Preacher”</vt:lpstr>
      <vt:lpstr>“Evangelist”</vt:lpstr>
      <vt:lpstr>“Evangelist”</vt:lpstr>
      <vt:lpstr>1. No Man Should Be Called Reverend 2. Pastors Are Elders, Not Preachers 3. Preachers, Evangelists, And Ministers Are Biblical Terms Of Reference For Proclaimers Of The Gospel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Semantics:</dc:title>
  <dc:creator>Eric Parker</dc:creator>
  <cp:lastModifiedBy>Eric Parker</cp:lastModifiedBy>
  <cp:revision>15</cp:revision>
  <dcterms:created xsi:type="dcterms:W3CDTF">2017-06-09T17:53:06Z</dcterms:created>
  <dcterms:modified xsi:type="dcterms:W3CDTF">2017-06-09T23:20:58Z</dcterms:modified>
</cp:coreProperties>
</file>