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2" r:id="rId3"/>
    <p:sldId id="258" r:id="rId4"/>
    <p:sldId id="259" r:id="rId5"/>
    <p:sldId id="261" r:id="rId6"/>
    <p:sldId id="260" r:id="rId7"/>
    <p:sldId id="262" r:id="rId8"/>
    <p:sldId id="263"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8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27752BCA-AA7D-7F42-9B6E-B6F6A81937BB}"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B3E2-A823-F746-BC6F-BCB1EDB0D0CC}"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752BCA-AA7D-7F42-9B6E-B6F6A81937BB}" type="datetimeFigureOut">
              <a:rPr lang="en-US" smtClean="0"/>
              <a:t>6/5/18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52BCA-AA7D-7F42-9B6E-B6F6A81937BB}" type="datetimeFigureOut">
              <a:rPr lang="en-US" smtClean="0"/>
              <a:t>6/5/18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52BCA-AA7D-7F42-9B6E-B6F6A81937BB}"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752BCA-AA7D-7F42-9B6E-B6F6A81937BB}"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B3E2-A823-F746-BC6F-BCB1EDB0D0CC}"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752BCA-AA7D-7F42-9B6E-B6F6A81937BB}"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752BCA-AA7D-7F42-9B6E-B6F6A81937BB}"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752BCA-AA7D-7F42-9B6E-B6F6A81937BB}"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27752BCA-AA7D-7F42-9B6E-B6F6A81937BB}" type="datetimeFigureOut">
              <a:rPr lang="en-US" smtClean="0"/>
              <a:t>6/5/18</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7387B3E2-A823-F746-BC6F-BCB1EDB0D0CC}"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27752BCA-AA7D-7F42-9B6E-B6F6A81937BB}" type="datetimeFigureOut">
              <a:rPr lang="en-US" smtClean="0"/>
              <a:t>6/5/18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7387B3E2-A823-F746-BC6F-BCB1EDB0D0C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7752BCA-AA7D-7F42-9B6E-B6F6A81937BB}"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7752BCA-AA7D-7F42-9B6E-B6F6A81937BB}" type="datetimeFigureOut">
              <a:rPr lang="en-US" smtClean="0"/>
              <a:t>6/5/18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7B3E2-A823-F746-BC6F-BCB1EDB0D0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7752BCA-AA7D-7F42-9B6E-B6F6A81937BB}"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B3E2-A823-F746-BC6F-BCB1EDB0D0CC}"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7752BCA-AA7D-7F42-9B6E-B6F6A81937BB}"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B3E2-A823-F746-BC6F-BCB1EDB0D0CC}"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752BCA-AA7D-7F42-9B6E-B6F6A81937BB}" type="datetimeFigureOut">
              <a:rPr lang="en-US" smtClean="0"/>
              <a:t>6/5/18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7B3E2-A823-F746-BC6F-BCB1EDB0D0CC}"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27752BCA-AA7D-7F42-9B6E-B6F6A81937BB}" type="datetimeFigureOut">
              <a:rPr lang="en-US" smtClean="0"/>
              <a:t>6/5/18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7387B3E2-A823-F746-BC6F-BCB1EDB0D0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5" Type="http://schemas.openxmlformats.org/officeDocument/2006/relationships/image" Target="../media/image14.jpg"/><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019513"/>
            <a:ext cx="5724862" cy="1846961"/>
          </a:xfrm>
        </p:spPr>
        <p:txBody>
          <a:bodyPr/>
          <a:lstStyle/>
          <a:p>
            <a:r>
              <a:rPr lang="en-US" b="1" u="sng" dirty="0" smtClean="0"/>
              <a:t>Is Belief In God Reasonable?</a:t>
            </a:r>
            <a:endParaRPr lang="en-US" b="1" u="sng" dirty="0"/>
          </a:p>
        </p:txBody>
      </p:sp>
      <p:sp>
        <p:nvSpPr>
          <p:cNvPr id="4" name="Subtitle 3"/>
          <p:cNvSpPr>
            <a:spLocks noGrp="1"/>
          </p:cNvSpPr>
          <p:nvPr>
            <p:ph type="subTitle" idx="1"/>
          </p:nvPr>
        </p:nvSpPr>
        <p:spPr>
          <a:xfrm>
            <a:off x="1709569" y="3152981"/>
            <a:ext cx="5724862" cy="1007200"/>
          </a:xfrm>
        </p:spPr>
        <p:txBody>
          <a:bodyPr anchor="b">
            <a:noAutofit/>
          </a:bodyPr>
          <a:lstStyle/>
          <a:p>
            <a:r>
              <a:rPr lang="en-US" sz="3600" b="1" dirty="0" smtClean="0"/>
              <a:t>An Introduction To Intelligent Design</a:t>
            </a:r>
            <a:endParaRPr lang="en-US" sz="3600" dirty="0"/>
          </a:p>
        </p:txBody>
      </p:sp>
    </p:spTree>
    <p:extLst>
      <p:ext uri="{BB962C8B-B14F-4D97-AF65-F5344CB8AC3E}">
        <p14:creationId xmlns:p14="http://schemas.microsoft.com/office/powerpoint/2010/main" val="37931514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 Classic Example</a:t>
            </a:r>
            <a:endParaRPr lang="en-US" b="1" u="sng" dirty="0"/>
          </a:p>
        </p:txBody>
      </p:sp>
      <p:sp>
        <p:nvSpPr>
          <p:cNvPr id="3" name="Content Placeholder 2"/>
          <p:cNvSpPr>
            <a:spLocks noGrp="1"/>
          </p:cNvSpPr>
          <p:nvPr>
            <p:ph idx="1"/>
          </p:nvPr>
        </p:nvSpPr>
        <p:spPr/>
        <p:txBody>
          <a:bodyPr>
            <a:normAutofit/>
          </a:bodyPr>
          <a:lstStyle/>
          <a:p>
            <a:r>
              <a:rPr lang="en-US" sz="3200" dirty="0" smtClean="0"/>
              <a:t>William Paley </a:t>
            </a:r>
            <a:r>
              <a:rPr lang="mr-IN" sz="3200" dirty="0" smtClean="0"/>
              <a:t>–</a:t>
            </a:r>
            <a:r>
              <a:rPr lang="en-US" sz="3200" dirty="0" smtClean="0"/>
              <a:t> 1802</a:t>
            </a:r>
          </a:p>
          <a:p>
            <a:pPr lvl="1"/>
            <a:r>
              <a:rPr lang="en-US" sz="2800" u="sng" dirty="0" smtClean="0"/>
              <a:t>Natural Theology or Evidences of the Existence and Attributes of the Deity</a:t>
            </a:r>
          </a:p>
          <a:p>
            <a:pPr lvl="1"/>
            <a:r>
              <a:rPr lang="en-US" sz="2800" dirty="0" smtClean="0"/>
              <a:t>The Watchmaker Analogy</a:t>
            </a:r>
          </a:p>
        </p:txBody>
      </p:sp>
      <p:pic>
        <p:nvPicPr>
          <p:cNvPr id="5" name="Picture 4" descr="watch-inside-800x4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8031"/>
            <a:ext cx="9144000" cy="2729969"/>
          </a:xfrm>
          <a:prstGeom prst="rect">
            <a:avLst/>
          </a:prstGeom>
        </p:spPr>
      </p:pic>
    </p:spTree>
    <p:extLst>
      <p:ext uri="{BB962C8B-B14F-4D97-AF65-F5344CB8AC3E}">
        <p14:creationId xmlns:p14="http://schemas.microsoft.com/office/powerpoint/2010/main" val="11391950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76" y="526670"/>
            <a:ext cx="8537633" cy="6265173"/>
          </a:xfrm>
        </p:spPr>
        <p:txBody>
          <a:bodyPr anchor="ctr"/>
          <a:lstStyle/>
          <a:p>
            <a:r>
              <a:rPr lang="en-US" sz="3200" i="1" dirty="0"/>
              <a:t>“...when we come to inspect the watch, we </a:t>
            </a:r>
            <a:r>
              <a:rPr lang="en-US" sz="3200" i="1" dirty="0" smtClean="0"/>
              <a:t>perceive </a:t>
            </a:r>
            <a:r>
              <a:rPr lang="en-US" sz="3200" i="1" dirty="0"/>
              <a:t>(what we could not discover in the stone) that its several parts </a:t>
            </a:r>
            <a:r>
              <a:rPr lang="en-US" sz="3200" i="1" dirty="0" smtClean="0"/>
              <a:t>are </a:t>
            </a:r>
            <a:r>
              <a:rPr lang="en-US" sz="3200" i="1" dirty="0"/>
              <a:t>framed and put together for a purpose, e. g. that they are so formed </a:t>
            </a:r>
            <a:r>
              <a:rPr lang="en-US" sz="3200" i="1" dirty="0" smtClean="0"/>
              <a:t>and </a:t>
            </a:r>
            <a:r>
              <a:rPr lang="en-US" sz="3200" i="1" dirty="0"/>
              <a:t>adjusted as to produce motion, and that motion so regulated as to </a:t>
            </a:r>
            <a:r>
              <a:rPr lang="en-US" sz="3200" i="1" dirty="0" smtClean="0"/>
              <a:t>point </a:t>
            </a:r>
            <a:r>
              <a:rPr lang="en-US" sz="3200" i="1" dirty="0"/>
              <a:t>out the hour of the day; that, if the different parts had </a:t>
            </a:r>
            <a:r>
              <a:rPr lang="en-US" sz="3200" i="1" dirty="0" smtClean="0"/>
              <a:t>been differently </a:t>
            </a:r>
            <a:r>
              <a:rPr lang="en-US" sz="3200" i="1" dirty="0"/>
              <a:t>shaped from what they are, of a different size from what </a:t>
            </a:r>
            <a:r>
              <a:rPr lang="en-US" sz="3200" i="1" dirty="0" smtClean="0"/>
              <a:t>they are</a:t>
            </a:r>
            <a:r>
              <a:rPr lang="en-US" sz="3200" i="1" dirty="0"/>
              <a:t>, or placed after any other manner, or in any other order, than that </a:t>
            </a:r>
            <a:r>
              <a:rPr lang="en-US" sz="3200" i="1" dirty="0" smtClean="0"/>
              <a:t>in </a:t>
            </a:r>
            <a:r>
              <a:rPr lang="en-US" sz="3200" i="1" dirty="0"/>
              <a:t>which they are placed, either no motion at all would have been </a:t>
            </a:r>
            <a:r>
              <a:rPr lang="en-US" sz="3200" i="1" dirty="0" smtClean="0"/>
              <a:t>carried </a:t>
            </a:r>
            <a:r>
              <a:rPr lang="en-US" sz="3200" i="1" dirty="0"/>
              <a:t>on in the machine, or none which would have answered the use </a:t>
            </a:r>
            <a:r>
              <a:rPr lang="en-US" sz="3200" i="1" dirty="0" smtClean="0"/>
              <a:t>that </a:t>
            </a:r>
            <a:r>
              <a:rPr lang="en-US" sz="3200" i="1" dirty="0"/>
              <a:t>is now served by it.”</a:t>
            </a:r>
            <a:r>
              <a:rPr lang="en-US" sz="3200" dirty="0"/>
              <a:t/>
            </a:r>
            <a:br>
              <a:rPr lang="en-US" sz="3200" dirty="0"/>
            </a:br>
            <a:endParaRPr lang="en-US" sz="3200" b="1" u="sng" dirty="0"/>
          </a:p>
        </p:txBody>
      </p:sp>
    </p:spTree>
    <p:extLst>
      <p:ext uri="{BB962C8B-B14F-4D97-AF65-F5344CB8AC3E}">
        <p14:creationId xmlns:p14="http://schemas.microsoft.com/office/powerpoint/2010/main" val="22438379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77" y="314979"/>
            <a:ext cx="8555272" cy="6159326"/>
          </a:xfrm>
        </p:spPr>
        <p:txBody>
          <a:bodyPr/>
          <a:lstStyle/>
          <a:p>
            <a:r>
              <a:rPr lang="en-US" sz="2800" i="1" dirty="0"/>
              <a:t>“The conclusion </a:t>
            </a:r>
            <a:r>
              <a:rPr lang="en-US" sz="2800" i="1" dirty="0" smtClean="0"/>
              <a:t>which </a:t>
            </a:r>
            <a:r>
              <a:rPr lang="en-US" sz="2800" i="1" dirty="0"/>
              <a:t>the first examination of the watch, of its works, construction, and </a:t>
            </a:r>
            <a:r>
              <a:rPr lang="en-US" sz="2800" i="1" dirty="0" smtClean="0"/>
              <a:t>movement</a:t>
            </a:r>
            <a:r>
              <a:rPr lang="en-US" sz="2800" i="1" dirty="0"/>
              <a:t>, suggested, was, that it must have had, for the cause and </a:t>
            </a:r>
            <a:r>
              <a:rPr lang="en-US" sz="2800" i="1" dirty="0" smtClean="0"/>
              <a:t>author </a:t>
            </a:r>
            <a:r>
              <a:rPr lang="en-US" sz="2800" i="1" dirty="0"/>
              <a:t>of that construction, an artificer, who understood its mechanism</a:t>
            </a:r>
            <a:r>
              <a:rPr lang="en-US" sz="2800" i="1" dirty="0" smtClean="0"/>
              <a:t>, and </a:t>
            </a:r>
            <a:r>
              <a:rPr lang="en-US" sz="2800" i="1" dirty="0"/>
              <a:t>designed its use. This conclusion is invincible. A second examination </a:t>
            </a:r>
            <a:r>
              <a:rPr lang="en-US" sz="2800" i="1" dirty="0" smtClean="0"/>
              <a:t>presents </a:t>
            </a:r>
            <a:r>
              <a:rPr lang="en-US" sz="2800" i="1" dirty="0"/>
              <a:t>us with a new discovery. The watch is found, in the course of its </a:t>
            </a:r>
            <a:r>
              <a:rPr lang="en-US" sz="2800" i="1" dirty="0" smtClean="0"/>
              <a:t>movement</a:t>
            </a:r>
            <a:r>
              <a:rPr lang="en-US" sz="2800" i="1" dirty="0"/>
              <a:t>, to produce another </a:t>
            </a:r>
            <a:r>
              <a:rPr lang="en-US" sz="2800" i="1" dirty="0" smtClean="0"/>
              <a:t>watch, similar </a:t>
            </a:r>
            <a:r>
              <a:rPr lang="en-US" sz="2800" i="1" dirty="0"/>
              <a:t>to itself; and not only so</a:t>
            </a:r>
            <a:r>
              <a:rPr lang="en-US" sz="2800" i="1" dirty="0" smtClean="0"/>
              <a:t>, but </a:t>
            </a:r>
            <a:r>
              <a:rPr lang="en-US" sz="2800" i="1" dirty="0"/>
              <a:t>we perceive in it a system or </a:t>
            </a:r>
            <a:r>
              <a:rPr lang="en-US" sz="2800" i="1" dirty="0" err="1"/>
              <a:t>organisation</a:t>
            </a:r>
            <a:r>
              <a:rPr lang="en-US" sz="2800" i="1" dirty="0"/>
              <a:t>, separately calculated for </a:t>
            </a:r>
            <a:r>
              <a:rPr lang="en-US" sz="2800" i="1" dirty="0" smtClean="0"/>
              <a:t>that </a:t>
            </a:r>
            <a:r>
              <a:rPr lang="en-US" sz="2800" i="1" dirty="0"/>
              <a:t>purpose. What effect would this discovery have, or ought it to have, </a:t>
            </a:r>
            <a:r>
              <a:rPr lang="en-US" sz="2800" i="1" dirty="0" smtClean="0"/>
              <a:t>upon </a:t>
            </a:r>
            <a:r>
              <a:rPr lang="en-US" sz="2800" i="1" dirty="0"/>
              <a:t>our former inference? What, as </a:t>
            </a:r>
            <a:r>
              <a:rPr lang="en-US" sz="2800" i="1" dirty="0" smtClean="0"/>
              <a:t>hath already </a:t>
            </a:r>
            <a:r>
              <a:rPr lang="en-US" sz="2800" i="1" dirty="0"/>
              <a:t>been said, but to </a:t>
            </a:r>
            <a:r>
              <a:rPr lang="en-US" sz="2800" i="1" dirty="0" smtClean="0"/>
              <a:t>increase</a:t>
            </a:r>
            <a:r>
              <a:rPr lang="en-US" sz="2800" i="1" dirty="0"/>
              <a:t>, beyond measure, our admiration of the skill, which had been </a:t>
            </a:r>
            <a:r>
              <a:rPr lang="en-US" sz="2800" i="1" dirty="0" smtClean="0"/>
              <a:t>employed </a:t>
            </a:r>
            <a:r>
              <a:rPr lang="en-US" sz="2800" i="1" dirty="0"/>
              <a:t>in the formation of such a machine? </a:t>
            </a:r>
            <a:r>
              <a:rPr lang="en-US" sz="2800" i="1" dirty="0" smtClean="0"/>
              <a:t>...</a:t>
            </a:r>
            <a:endParaRPr lang="en-US" sz="2800" dirty="0"/>
          </a:p>
        </p:txBody>
      </p:sp>
    </p:spTree>
    <p:extLst>
      <p:ext uri="{BB962C8B-B14F-4D97-AF65-F5344CB8AC3E}">
        <p14:creationId xmlns:p14="http://schemas.microsoft.com/office/powerpoint/2010/main" val="34555914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15" y="617441"/>
            <a:ext cx="8519995" cy="5962710"/>
          </a:xfrm>
        </p:spPr>
        <p:txBody>
          <a:bodyPr anchor="ctr"/>
          <a:lstStyle/>
          <a:p>
            <a:r>
              <a:rPr lang="en-US" sz="2400" b="1" i="1" dirty="0" smtClean="0"/>
              <a:t>...Or </a:t>
            </a:r>
            <a:r>
              <a:rPr lang="en-US" sz="2400" b="1" i="1" dirty="0"/>
              <a:t>shall it, instead of this, </a:t>
            </a:r>
            <a:r>
              <a:rPr lang="en-US" sz="2400" b="1" i="1" dirty="0" smtClean="0"/>
              <a:t>all </a:t>
            </a:r>
            <a:r>
              <a:rPr lang="en-US" sz="2400" b="1" i="1" dirty="0"/>
              <a:t>at once turn us round to an opposite conclusion, viz. that no art or </a:t>
            </a:r>
            <a:r>
              <a:rPr lang="en-US" sz="2400" b="1" i="1" dirty="0" smtClean="0"/>
              <a:t>skill </a:t>
            </a:r>
            <a:r>
              <a:rPr lang="en-US" sz="2400" b="1" i="1" dirty="0"/>
              <a:t>whatever has been concerned in the business, although all </a:t>
            </a:r>
            <a:r>
              <a:rPr lang="en-US" sz="2400" b="1" i="1" dirty="0" smtClean="0"/>
              <a:t>other evidences </a:t>
            </a:r>
            <a:r>
              <a:rPr lang="en-US" sz="2400" b="1" i="1" dirty="0"/>
              <a:t>of art and skill remain as they were, and this last and supreme </a:t>
            </a:r>
            <a:r>
              <a:rPr lang="en-US" sz="2400" b="1" i="1" dirty="0" smtClean="0"/>
              <a:t>piece </a:t>
            </a:r>
            <a:r>
              <a:rPr lang="en-US" sz="2400" b="1" i="1" dirty="0"/>
              <a:t>of art be now added to the rest? Can this be maintained without </a:t>
            </a:r>
            <a:r>
              <a:rPr lang="en-US" sz="2400" b="1" i="1" dirty="0" smtClean="0"/>
              <a:t>absurdity</a:t>
            </a:r>
            <a:r>
              <a:rPr lang="en-US" sz="2400" b="1" i="1" dirty="0"/>
              <a:t>? Yet this is atheism. This is atheism; for every indication of </a:t>
            </a:r>
            <a:r>
              <a:rPr lang="en-US" sz="2400" b="1" i="1" dirty="0" smtClean="0"/>
              <a:t>contrivance</a:t>
            </a:r>
            <a:r>
              <a:rPr lang="en-US" sz="2400" b="1" i="1" dirty="0"/>
              <a:t>, every manifestation of design, which existed in the watch, </a:t>
            </a:r>
            <a:r>
              <a:rPr lang="en-US" sz="2400" b="1" i="1" dirty="0" smtClean="0"/>
              <a:t>exists </a:t>
            </a:r>
            <a:r>
              <a:rPr lang="en-US" sz="2400" b="1" i="1" dirty="0"/>
              <a:t>in the works of nature; with the difference, on the side of nature, </a:t>
            </a:r>
            <a:r>
              <a:rPr lang="en-US" sz="2400" b="1" i="1" dirty="0" smtClean="0"/>
              <a:t>of </a:t>
            </a:r>
            <a:r>
              <a:rPr lang="en-US" sz="2400" b="1" i="1" dirty="0"/>
              <a:t>being greater and more, and that in a degree which exceeds all </a:t>
            </a:r>
            <a:r>
              <a:rPr lang="en-US" sz="2400" b="1" i="1" dirty="0" smtClean="0"/>
              <a:t>computation</a:t>
            </a:r>
            <a:r>
              <a:rPr lang="en-US" sz="2400" b="1" i="1" dirty="0"/>
              <a:t>. I mean that the contrivances of nature surpass the </a:t>
            </a:r>
            <a:r>
              <a:rPr lang="en-US" sz="2400" b="1" i="1" dirty="0" smtClean="0"/>
              <a:t>contrivances </a:t>
            </a:r>
            <a:r>
              <a:rPr lang="en-US" sz="2400" b="1" i="1" dirty="0"/>
              <a:t>of art, in the complexity, subtlety, and curiosity, of the </a:t>
            </a:r>
            <a:r>
              <a:rPr lang="en-US" sz="2400" b="1" i="1" dirty="0" smtClean="0"/>
              <a:t>mechanism</a:t>
            </a:r>
            <a:r>
              <a:rPr lang="en-US" sz="2400" b="1" i="1" dirty="0"/>
              <a:t>; and still more, if possible, do they go beyond them in </a:t>
            </a:r>
            <a:r>
              <a:rPr lang="en-US" sz="2400" b="1" i="1" dirty="0" smtClean="0"/>
              <a:t>number </a:t>
            </a:r>
            <a:r>
              <a:rPr lang="en-US" sz="2400" b="1" i="1" dirty="0"/>
              <a:t>and variety: yet, in a multitude of cases, are not less </a:t>
            </a:r>
            <a:r>
              <a:rPr lang="en-US" sz="2400" b="1" i="1" dirty="0" smtClean="0"/>
              <a:t>evidently mechanical</a:t>
            </a:r>
            <a:r>
              <a:rPr lang="en-US" sz="2400" b="1" i="1" dirty="0"/>
              <a:t>, not less evidently contrivances, not less evidently </a:t>
            </a:r>
            <a:r>
              <a:rPr lang="en-US" sz="2400" b="1" i="1" dirty="0" smtClean="0"/>
              <a:t>accommodated </a:t>
            </a:r>
            <a:r>
              <a:rPr lang="en-US" sz="2400" b="1" i="1" dirty="0"/>
              <a:t>to their end, or suited to their office, than are the most </a:t>
            </a:r>
            <a:r>
              <a:rPr lang="en-US" sz="2400" b="1" i="1" dirty="0" smtClean="0"/>
              <a:t>perfect </a:t>
            </a:r>
            <a:r>
              <a:rPr lang="en-US" sz="2400" b="1" i="1" dirty="0"/>
              <a:t>productions of human ingenuity.”</a:t>
            </a:r>
            <a:r>
              <a:rPr lang="en-US" sz="2400" b="1" dirty="0"/>
              <a:t>	</a:t>
            </a:r>
            <a:br>
              <a:rPr lang="en-US" sz="2400" b="1" dirty="0"/>
            </a:br>
            <a:endParaRPr lang="en-US" sz="2400" b="1" dirty="0"/>
          </a:p>
        </p:txBody>
      </p:sp>
    </p:spTree>
    <p:extLst>
      <p:ext uri="{BB962C8B-B14F-4D97-AF65-F5344CB8AC3E}">
        <p14:creationId xmlns:p14="http://schemas.microsoft.com/office/powerpoint/2010/main" val="6133381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795" y="314979"/>
            <a:ext cx="8449435" cy="1143000"/>
          </a:xfrm>
        </p:spPr>
        <p:txBody>
          <a:bodyPr/>
          <a:lstStyle/>
          <a:p>
            <a:r>
              <a:rPr lang="en-US" b="1" u="sng" dirty="0" smtClean="0"/>
              <a:t>Do Scientists Believe This?</a:t>
            </a:r>
            <a:endParaRPr lang="en-US" b="1" u="sng" dirty="0"/>
          </a:p>
        </p:txBody>
      </p:sp>
      <p:sp>
        <p:nvSpPr>
          <p:cNvPr id="4" name="Content Placeholder 3"/>
          <p:cNvSpPr>
            <a:spLocks noGrp="1"/>
          </p:cNvSpPr>
          <p:nvPr>
            <p:ph idx="1"/>
          </p:nvPr>
        </p:nvSpPr>
        <p:spPr>
          <a:xfrm>
            <a:off x="352795" y="1586753"/>
            <a:ext cx="8449435" cy="5099245"/>
          </a:xfrm>
        </p:spPr>
        <p:txBody>
          <a:bodyPr/>
          <a:lstStyle/>
          <a:p>
            <a:r>
              <a:rPr lang="en-US" dirty="0" smtClean="0"/>
              <a:t>ABSOLUTELY! Many Do!</a:t>
            </a:r>
          </a:p>
          <a:p>
            <a:r>
              <a:rPr lang="en-US" b="1" u="sng" dirty="0" smtClean="0"/>
              <a:t>Example Organizations</a:t>
            </a:r>
            <a:r>
              <a:rPr lang="en-US" dirty="0"/>
              <a:t>: Intelligent Design, International Society for </a:t>
            </a:r>
            <a:r>
              <a:rPr lang="en-US" dirty="0" smtClean="0"/>
              <a:t>Complexity</a:t>
            </a:r>
            <a:r>
              <a:rPr lang="en-US" dirty="0"/>
              <a:t>, Information, and Design (ISCID), Physicians and Surgeons for </a:t>
            </a:r>
            <a:r>
              <a:rPr lang="en-US" dirty="0" smtClean="0"/>
              <a:t>Scientific </a:t>
            </a:r>
            <a:r>
              <a:rPr lang="en-US" dirty="0"/>
              <a:t>Integrity, Truth In Science </a:t>
            </a:r>
            <a:endParaRPr lang="en-US" dirty="0" smtClean="0"/>
          </a:p>
          <a:p>
            <a:r>
              <a:rPr lang="en-US" b="1" u="sng" dirty="0" smtClean="0"/>
              <a:t>Example Scientists</a:t>
            </a:r>
            <a:r>
              <a:rPr lang="en-US" dirty="0" smtClean="0"/>
              <a:t>: </a:t>
            </a:r>
          </a:p>
          <a:p>
            <a:pPr lvl="1"/>
            <a:r>
              <a:rPr lang="en-US" sz="2400" dirty="0" smtClean="0"/>
              <a:t>Michael </a:t>
            </a:r>
            <a:r>
              <a:rPr lang="en-US" sz="2400" dirty="0" err="1" smtClean="0"/>
              <a:t>Behe</a:t>
            </a:r>
            <a:r>
              <a:rPr lang="en-US" sz="2400" dirty="0" smtClean="0"/>
              <a:t> </a:t>
            </a:r>
          </a:p>
          <a:p>
            <a:pPr lvl="1"/>
            <a:r>
              <a:rPr lang="en-US" sz="2400" dirty="0" smtClean="0"/>
              <a:t>Stephen C. Meyer</a:t>
            </a:r>
            <a:endParaRPr lang="en-US" sz="2400" dirty="0"/>
          </a:p>
        </p:txBody>
      </p:sp>
      <p:pic>
        <p:nvPicPr>
          <p:cNvPr id="7" name="Picture 6" descr="Beh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662" y="3768172"/>
            <a:ext cx="2381361" cy="2721330"/>
          </a:xfrm>
          <a:prstGeom prst="rect">
            <a:avLst/>
          </a:prstGeom>
        </p:spPr>
      </p:pic>
      <p:pic>
        <p:nvPicPr>
          <p:cNvPr id="8" name="Picture 7" descr="mey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505" y="3768172"/>
            <a:ext cx="2535905" cy="2721330"/>
          </a:xfrm>
          <a:prstGeom prst="rect">
            <a:avLst/>
          </a:prstGeom>
        </p:spPr>
      </p:pic>
    </p:spTree>
    <p:extLst>
      <p:ext uri="{BB962C8B-B14F-4D97-AF65-F5344CB8AC3E}">
        <p14:creationId xmlns:p14="http://schemas.microsoft.com/office/powerpoint/2010/main" val="850082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Application</a:t>
            </a:r>
            <a:endParaRPr lang="en-US" b="1" u="sng" dirty="0"/>
          </a:p>
        </p:txBody>
      </p:sp>
      <p:sp>
        <p:nvSpPr>
          <p:cNvPr id="3" name="Content Placeholder 2"/>
          <p:cNvSpPr>
            <a:spLocks noGrp="1"/>
          </p:cNvSpPr>
          <p:nvPr>
            <p:ph idx="1"/>
          </p:nvPr>
        </p:nvSpPr>
        <p:spPr>
          <a:xfrm>
            <a:off x="299877" y="1586753"/>
            <a:ext cx="8555272" cy="4571999"/>
          </a:xfrm>
        </p:spPr>
        <p:txBody>
          <a:bodyPr>
            <a:noAutofit/>
          </a:bodyPr>
          <a:lstStyle/>
          <a:p>
            <a:r>
              <a:rPr lang="en-US" sz="2800" b="1" i="1" dirty="0" smtClean="0"/>
              <a:t>We all by nature know there is a God (Romans 1:18-23)</a:t>
            </a:r>
          </a:p>
          <a:p>
            <a:r>
              <a:rPr lang="en-US" sz="2800" b="1" i="1" dirty="0" smtClean="0"/>
              <a:t>If we are reasonable, the evidence leads us to humble adoration (Psalm 8)</a:t>
            </a:r>
          </a:p>
          <a:p>
            <a:r>
              <a:rPr lang="en-US" sz="2800" b="1" i="1" dirty="0" smtClean="0"/>
              <a:t>This revelation in nature also leads us to special revelation in God’s Word (Psalm 19)</a:t>
            </a:r>
          </a:p>
          <a:p>
            <a:r>
              <a:rPr lang="en-US" sz="2800" b="1" i="1" dirty="0" smtClean="0"/>
              <a:t>God’s Word leads us to Jesus of Nazareth and shows us the pathway to reuniting with our Creator (John 1:14)</a:t>
            </a:r>
            <a:endParaRPr lang="en-US" sz="2800" b="1" i="1" dirty="0"/>
          </a:p>
        </p:txBody>
      </p:sp>
    </p:spTree>
    <p:extLst>
      <p:ext uri="{BB962C8B-B14F-4D97-AF65-F5344CB8AC3E}">
        <p14:creationId xmlns:p14="http://schemas.microsoft.com/office/powerpoint/2010/main" val="154656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7577" y="416578"/>
            <a:ext cx="5962232" cy="387022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0818" y="5531237"/>
            <a:ext cx="8162365" cy="914400"/>
          </a:xfrm>
        </p:spPr>
        <p:txBody>
          <a:bodyPr/>
          <a:lstStyle/>
          <a:p>
            <a:r>
              <a:rPr lang="en-US" sz="3200" b="1" i="1" dirty="0"/>
              <a:t>“Only a rookie who knows nothing about science would say science takes away from faith. If you really study science, it will bring you closer to God.” </a:t>
            </a:r>
            <a:r>
              <a:rPr lang="en-US" sz="3200" b="1" dirty="0"/>
              <a:t>(James Tour, </a:t>
            </a:r>
            <a:r>
              <a:rPr lang="en-US" sz="3200" b="1" dirty="0" err="1"/>
              <a:t>Nanoscientist</a:t>
            </a:r>
            <a:r>
              <a:rPr lang="en-US" sz="3200" b="1" dirty="0"/>
              <a:t>)</a:t>
            </a:r>
          </a:p>
        </p:txBody>
      </p:sp>
      <p:pic>
        <p:nvPicPr>
          <p:cNvPr id="10" name="Picture Placeholder 9" descr="James-Tour.jp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9531" r="9531"/>
          <a:stretch>
            <a:fillRect/>
          </a:stretch>
        </p:blipFill>
        <p:spPr>
          <a:xfrm>
            <a:off x="1741226" y="522424"/>
            <a:ext cx="5638800" cy="3657600"/>
          </a:xfrm>
        </p:spPr>
      </p:pic>
    </p:spTree>
    <p:extLst>
      <p:ext uri="{BB962C8B-B14F-4D97-AF65-F5344CB8AC3E}">
        <p14:creationId xmlns:p14="http://schemas.microsoft.com/office/powerpoint/2010/main" val="97512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91492"/>
            <a:ext cx="7691719" cy="1143000"/>
          </a:xfrm>
        </p:spPr>
        <p:txBody>
          <a:bodyPr/>
          <a:lstStyle/>
          <a:p>
            <a:r>
              <a:rPr lang="en-US" b="1" u="sng" dirty="0" smtClean="0"/>
              <a:t>Our Next Approach</a:t>
            </a:r>
            <a:endParaRPr lang="en-US" b="1" u="sng" dirty="0"/>
          </a:p>
        </p:txBody>
      </p:sp>
      <p:sp>
        <p:nvSpPr>
          <p:cNvPr id="3" name="Content Placeholder 2"/>
          <p:cNvSpPr>
            <a:spLocks noGrp="1"/>
          </p:cNvSpPr>
          <p:nvPr>
            <p:ph idx="1"/>
          </p:nvPr>
        </p:nvSpPr>
        <p:spPr>
          <a:xfrm>
            <a:off x="264597" y="1516189"/>
            <a:ext cx="8153264" cy="4571999"/>
          </a:xfrm>
        </p:spPr>
        <p:txBody>
          <a:bodyPr>
            <a:normAutofit/>
          </a:bodyPr>
          <a:lstStyle/>
          <a:p>
            <a:pPr>
              <a:spcBef>
                <a:spcPts val="3000"/>
              </a:spcBef>
            </a:pPr>
            <a:r>
              <a:rPr lang="en-US" sz="2800" b="1" dirty="0" smtClean="0"/>
              <a:t>Natural Theology</a:t>
            </a:r>
          </a:p>
          <a:p>
            <a:pPr>
              <a:spcBef>
                <a:spcPts val="3000"/>
              </a:spcBef>
            </a:pPr>
            <a:r>
              <a:rPr lang="en-US" sz="2800" b="1" dirty="0" smtClean="0"/>
              <a:t>Teleological Argument</a:t>
            </a:r>
          </a:p>
          <a:p>
            <a:pPr>
              <a:spcBef>
                <a:spcPts val="3000"/>
              </a:spcBef>
            </a:pPr>
            <a:r>
              <a:rPr lang="en-US" sz="2800" b="1" dirty="0" smtClean="0"/>
              <a:t>Intelligent Design</a:t>
            </a:r>
            <a:endParaRPr lang="en-US" sz="2600" b="1" dirty="0" smtClean="0"/>
          </a:p>
          <a:p>
            <a:pPr>
              <a:spcBef>
                <a:spcPts val="3000"/>
              </a:spcBef>
            </a:pPr>
            <a:r>
              <a:rPr lang="en-US" sz="2800" b="1" i="1" dirty="0" smtClean="0"/>
              <a:t>“Every house has a builder; the Builder of all things is God.” </a:t>
            </a:r>
            <a:r>
              <a:rPr lang="en-US" sz="2600" dirty="0" smtClean="0"/>
              <a:t>(Hebrews 3:4)</a:t>
            </a:r>
          </a:p>
          <a:p>
            <a:pPr>
              <a:spcBef>
                <a:spcPts val="3000"/>
              </a:spcBef>
            </a:pPr>
            <a:r>
              <a:rPr lang="en-US" sz="2600" b="1" dirty="0" smtClean="0"/>
              <a:t>Compare: </a:t>
            </a:r>
            <a:r>
              <a:rPr lang="en-US" sz="2800" dirty="0"/>
              <a:t>John 1:3; Is. 48:13; Ps. 139:14f; Gen. 1; Ps. 8; 19; 33:6-9; Rom. 1:20 </a:t>
            </a:r>
            <a:endParaRPr lang="en-US" sz="2800" dirty="0" smtClean="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568" y="1587705"/>
            <a:ext cx="3796702" cy="2028731"/>
          </a:xfrm>
          <a:prstGeom prst="rect">
            <a:avLst/>
          </a:prstGeom>
        </p:spPr>
      </p:pic>
    </p:spTree>
    <p:extLst>
      <p:ext uri="{BB962C8B-B14F-4D97-AF65-F5344CB8AC3E}">
        <p14:creationId xmlns:p14="http://schemas.microsoft.com/office/powerpoint/2010/main" val="4180211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Foundational Concepts</a:t>
            </a:r>
            <a:endParaRPr lang="en-US" b="1" u="sng" dirty="0"/>
          </a:p>
        </p:txBody>
      </p:sp>
      <p:sp>
        <p:nvSpPr>
          <p:cNvPr id="3" name="Content Placeholder 2"/>
          <p:cNvSpPr>
            <a:spLocks noGrp="1"/>
          </p:cNvSpPr>
          <p:nvPr>
            <p:ph idx="1"/>
          </p:nvPr>
        </p:nvSpPr>
        <p:spPr/>
        <p:txBody>
          <a:bodyPr>
            <a:normAutofit/>
          </a:bodyPr>
          <a:lstStyle/>
          <a:p>
            <a:r>
              <a:rPr lang="en-US" sz="2800" b="1" dirty="0" smtClean="0"/>
              <a:t>The “Signature” Of Design</a:t>
            </a:r>
            <a:endParaRPr lang="en-US" sz="2800" b="1" dirty="0"/>
          </a:p>
        </p:txBody>
      </p:sp>
      <p:pic>
        <p:nvPicPr>
          <p:cNvPr id="4" name="Picture 3" descr="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43108" y="1032009"/>
            <a:ext cx="3664950" cy="6858000"/>
          </a:xfrm>
          <a:prstGeom prst="rect">
            <a:avLst/>
          </a:prstGeom>
        </p:spPr>
      </p:pic>
    </p:spTree>
    <p:extLst>
      <p:ext uri="{BB962C8B-B14F-4D97-AF65-F5344CB8AC3E}">
        <p14:creationId xmlns:p14="http://schemas.microsoft.com/office/powerpoint/2010/main" val="3631413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e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8693" cy="3422385"/>
          </a:xfrm>
          <a:prstGeom prst="rect">
            <a:avLst/>
          </a:prstGeom>
        </p:spPr>
      </p:pic>
      <p:pic>
        <p:nvPicPr>
          <p:cNvPr id="5" name="Picture 4" descr="pal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693" y="0"/>
            <a:ext cx="4575306" cy="3422385"/>
          </a:xfrm>
          <a:prstGeom prst="rect">
            <a:avLst/>
          </a:prstGeom>
        </p:spPr>
      </p:pic>
      <p:pic>
        <p:nvPicPr>
          <p:cNvPr id="6" name="Picture 5" descr="nautilu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2384"/>
            <a:ext cx="4568694" cy="3435615"/>
          </a:xfrm>
          <a:prstGeom prst="rect">
            <a:avLst/>
          </a:prstGeom>
        </p:spPr>
      </p:pic>
      <p:pic>
        <p:nvPicPr>
          <p:cNvPr id="7" name="Picture 6" descr="water cyc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8693" y="3422384"/>
            <a:ext cx="4575306" cy="3435615"/>
          </a:xfrm>
          <a:prstGeom prst="rect">
            <a:avLst/>
          </a:prstGeom>
        </p:spPr>
      </p:pic>
    </p:spTree>
    <p:extLst>
      <p:ext uri="{BB962C8B-B14F-4D97-AF65-F5344CB8AC3E}">
        <p14:creationId xmlns:p14="http://schemas.microsoft.com/office/powerpoint/2010/main" val="16744097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smtClean="0"/>
              <a:t>Foundational Concepts</a:t>
            </a:r>
            <a:endParaRPr lang="en-US" sz="4800" b="1" u="sng" dirty="0"/>
          </a:p>
        </p:txBody>
      </p:sp>
      <p:sp>
        <p:nvSpPr>
          <p:cNvPr id="3" name="Content Placeholder 2"/>
          <p:cNvSpPr>
            <a:spLocks noGrp="1"/>
          </p:cNvSpPr>
          <p:nvPr>
            <p:ph idx="1"/>
          </p:nvPr>
        </p:nvSpPr>
        <p:spPr>
          <a:xfrm>
            <a:off x="373342" y="1586753"/>
            <a:ext cx="4371744" cy="4571999"/>
          </a:xfrm>
        </p:spPr>
        <p:txBody>
          <a:bodyPr>
            <a:normAutofit/>
          </a:bodyPr>
          <a:lstStyle/>
          <a:p>
            <a:r>
              <a:rPr lang="en-US" sz="2800" b="1" dirty="0" smtClean="0"/>
              <a:t>Irreducible Complexity</a:t>
            </a:r>
          </a:p>
          <a:p>
            <a:pPr lvl="1"/>
            <a:r>
              <a:rPr lang="en-US" sz="2800" i="1" dirty="0"/>
              <a:t>“A single system which is composed of several interacting parts and where </a:t>
            </a:r>
            <a:r>
              <a:rPr lang="en-US" sz="2800" i="1" dirty="0" smtClean="0"/>
              <a:t>the </a:t>
            </a:r>
            <a:r>
              <a:rPr lang="en-US" sz="2800" i="1" dirty="0"/>
              <a:t>removal of any of the parts causes the system to stop functioning.”</a:t>
            </a:r>
            <a:r>
              <a:rPr lang="en-US" sz="2800" dirty="0"/>
              <a:t> </a:t>
            </a:r>
            <a:r>
              <a:rPr lang="en-US" sz="2400" dirty="0" smtClean="0"/>
              <a:t>(</a:t>
            </a:r>
            <a:r>
              <a:rPr lang="en-US" sz="2400" dirty="0"/>
              <a:t>Michael </a:t>
            </a:r>
            <a:r>
              <a:rPr lang="en-US" sz="2400" dirty="0" err="1"/>
              <a:t>Behe</a:t>
            </a:r>
            <a:r>
              <a:rPr lang="en-US" sz="2400" dirty="0"/>
              <a:t>, 1996, speech at the Discovery Institute) </a:t>
            </a:r>
            <a:endParaRPr lang="en-US" sz="2400" b="1" dirty="0"/>
          </a:p>
        </p:txBody>
      </p:sp>
      <p:pic>
        <p:nvPicPr>
          <p:cNvPr id="8" name="Content Placeholder 7" descr="mousetrap.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t="-47700" b="-47700"/>
          <a:stretch>
            <a:fillRect/>
          </a:stretch>
        </p:blipFill>
        <p:spPr>
          <a:xfrm>
            <a:off x="5049823" y="1217036"/>
            <a:ext cx="3776662" cy="4583113"/>
          </a:xfrm>
          <a:prstGeom prst="rect">
            <a:avLst/>
          </a:prstGeom>
        </p:spPr>
      </p:pic>
    </p:spTree>
    <p:extLst>
      <p:ext uri="{BB962C8B-B14F-4D97-AF65-F5344CB8AC3E}">
        <p14:creationId xmlns:p14="http://schemas.microsoft.com/office/powerpoint/2010/main" val="1560796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Foundational Concepts</a:t>
            </a:r>
            <a:endParaRPr lang="en-US" dirty="0"/>
          </a:p>
        </p:txBody>
      </p:sp>
      <p:sp>
        <p:nvSpPr>
          <p:cNvPr id="3" name="Content Placeholder 2"/>
          <p:cNvSpPr>
            <a:spLocks noGrp="1"/>
          </p:cNvSpPr>
          <p:nvPr>
            <p:ph sz="half" idx="1"/>
          </p:nvPr>
        </p:nvSpPr>
        <p:spPr>
          <a:xfrm>
            <a:off x="302392" y="1586753"/>
            <a:ext cx="4723180" cy="4583860"/>
          </a:xfrm>
        </p:spPr>
        <p:txBody>
          <a:bodyPr>
            <a:normAutofit/>
          </a:bodyPr>
          <a:lstStyle/>
          <a:p>
            <a:r>
              <a:rPr lang="en-US" sz="2800" b="1" dirty="0" smtClean="0"/>
              <a:t>Specified Complexity</a:t>
            </a:r>
          </a:p>
          <a:p>
            <a:pPr lvl="1">
              <a:spcBef>
                <a:spcPts val="2400"/>
              </a:spcBef>
            </a:pPr>
            <a:r>
              <a:rPr lang="en-US" sz="2600" i="1" dirty="0" smtClean="0"/>
              <a:t>Not simply random or unlikely, but intentional and purposeful</a:t>
            </a:r>
          </a:p>
          <a:p>
            <a:pPr lvl="1">
              <a:spcBef>
                <a:spcPts val="2400"/>
              </a:spcBef>
            </a:pPr>
            <a:r>
              <a:rPr lang="en-US" sz="2600" i="1" u="sng" dirty="0" smtClean="0"/>
              <a:t>ENGINEERING</a:t>
            </a:r>
          </a:p>
          <a:p>
            <a:pPr lvl="1">
              <a:spcBef>
                <a:spcPts val="2400"/>
              </a:spcBef>
            </a:pPr>
            <a:r>
              <a:rPr lang="en-US" sz="2600" i="1" dirty="0" smtClean="0"/>
              <a:t>Mathematician </a:t>
            </a:r>
            <a:r>
              <a:rPr lang="en-US" sz="2600" i="1" dirty="0" err="1" smtClean="0"/>
              <a:t>Cressy</a:t>
            </a:r>
            <a:r>
              <a:rPr lang="en-US" sz="2600" i="1" dirty="0" smtClean="0"/>
              <a:t> Morrison figured the chances of this being random are 1 in 1x10^340 million.</a:t>
            </a:r>
            <a:endParaRPr lang="en-US" sz="2600" i="1" dirty="0"/>
          </a:p>
        </p:txBody>
      </p:sp>
      <p:pic>
        <p:nvPicPr>
          <p:cNvPr id="5" name="Content Placeholder 4" descr="flagellar_motor.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98" t="-1" r="59768" b="-2809"/>
          <a:stretch/>
        </p:blipFill>
        <p:spPr>
          <a:xfrm>
            <a:off x="5410201" y="1603123"/>
            <a:ext cx="3243942" cy="5037164"/>
          </a:xfrm>
        </p:spPr>
      </p:pic>
    </p:spTree>
    <p:extLst>
      <p:ext uri="{BB962C8B-B14F-4D97-AF65-F5344CB8AC3E}">
        <p14:creationId xmlns:p14="http://schemas.microsoft.com/office/powerpoint/2010/main" val="3754589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61953"/>
            <a:ext cx="7691719" cy="1143000"/>
          </a:xfrm>
        </p:spPr>
        <p:txBody>
          <a:bodyPr/>
          <a:lstStyle/>
          <a:p>
            <a:r>
              <a:rPr lang="en-US" b="1" u="sng" dirty="0"/>
              <a:t>Foundational Concepts</a:t>
            </a:r>
            <a:endParaRPr lang="en-US" dirty="0"/>
          </a:p>
        </p:txBody>
      </p:sp>
      <p:sp>
        <p:nvSpPr>
          <p:cNvPr id="5" name="Content Placeholder 4"/>
          <p:cNvSpPr>
            <a:spLocks noGrp="1"/>
          </p:cNvSpPr>
          <p:nvPr>
            <p:ph idx="1"/>
          </p:nvPr>
        </p:nvSpPr>
        <p:spPr>
          <a:xfrm>
            <a:off x="726141" y="1833728"/>
            <a:ext cx="7691719" cy="2100248"/>
          </a:xfrm>
        </p:spPr>
        <p:txBody>
          <a:bodyPr>
            <a:normAutofit/>
          </a:bodyPr>
          <a:lstStyle/>
          <a:p>
            <a:r>
              <a:rPr lang="en-US" sz="2800" b="1" dirty="0" smtClean="0"/>
              <a:t>Fine-Tuning</a:t>
            </a:r>
          </a:p>
          <a:p>
            <a:pPr lvl="1"/>
            <a:r>
              <a:rPr lang="en-US" sz="2600" i="1" dirty="0" smtClean="0"/>
              <a:t>Doesn’t just serve a purpose, but serves that purpose effectively and exceptionally well</a:t>
            </a:r>
          </a:p>
          <a:p>
            <a:pPr lvl="1"/>
            <a:r>
              <a:rPr lang="en-US" sz="2600" i="1" dirty="0" smtClean="0"/>
              <a:t>Illustrated in God’s reproof of Job (Job 38-42)</a:t>
            </a:r>
          </a:p>
        </p:txBody>
      </p:sp>
      <p:pic>
        <p:nvPicPr>
          <p:cNvPr id="7" name="Picture 6" descr="ferrari-488-gtb-rt-2016-web-00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16135"/>
            <a:ext cx="2804719" cy="2341863"/>
          </a:xfrm>
          <a:prstGeom prst="rect">
            <a:avLst/>
          </a:prstGeom>
        </p:spPr>
      </p:pic>
      <p:pic>
        <p:nvPicPr>
          <p:cNvPr id="8" name="Picture 7" descr="ford-f-150-by-roush-4_800x0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719" y="4516135"/>
            <a:ext cx="3369190" cy="2341863"/>
          </a:xfrm>
          <a:prstGeom prst="rect">
            <a:avLst/>
          </a:prstGeom>
        </p:spPr>
      </p:pic>
      <p:pic>
        <p:nvPicPr>
          <p:cNvPr id="9" name="Picture 8" descr="ha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909" y="4516136"/>
            <a:ext cx="2970090" cy="2341864"/>
          </a:xfrm>
          <a:prstGeom prst="rect">
            <a:avLst/>
          </a:prstGeom>
        </p:spPr>
      </p:pic>
    </p:spTree>
    <p:extLst>
      <p:ext uri="{BB962C8B-B14F-4D97-AF65-F5344CB8AC3E}">
        <p14:creationId xmlns:p14="http://schemas.microsoft.com/office/powerpoint/2010/main" val="1615934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linds(horizontal)">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Foundational Concepts</a:t>
            </a:r>
            <a:endParaRPr lang="en-US" dirty="0"/>
          </a:p>
        </p:txBody>
      </p:sp>
      <p:sp>
        <p:nvSpPr>
          <p:cNvPr id="5" name="Content Placeholder 4"/>
          <p:cNvSpPr>
            <a:spLocks noGrp="1"/>
          </p:cNvSpPr>
          <p:nvPr>
            <p:ph idx="1"/>
          </p:nvPr>
        </p:nvSpPr>
        <p:spPr>
          <a:xfrm>
            <a:off x="726141" y="1586754"/>
            <a:ext cx="7691719" cy="865368"/>
          </a:xfrm>
        </p:spPr>
        <p:txBody>
          <a:bodyPr>
            <a:normAutofit/>
          </a:bodyPr>
          <a:lstStyle/>
          <a:p>
            <a:r>
              <a:rPr lang="en-US" sz="2800" b="1" dirty="0" smtClean="0"/>
              <a:t>Fine-Tuning</a:t>
            </a:r>
            <a:endParaRPr lang="en-US" sz="2800" b="1" dirty="0"/>
          </a:p>
        </p:txBody>
      </p:sp>
      <p:pic>
        <p:nvPicPr>
          <p:cNvPr id="6" name="Picture 5" descr="fine tuning.jpg"/>
          <p:cNvPicPr>
            <a:picLocks noChangeAspect="1"/>
          </p:cNvPicPr>
          <p:nvPr/>
        </p:nvPicPr>
        <p:blipFill rotWithShape="1">
          <a:blip r:embed="rId2">
            <a:extLst>
              <a:ext uri="{28A0092B-C50C-407E-A947-70E740481C1C}">
                <a14:useLocalDpi xmlns:a14="http://schemas.microsoft.com/office/drawing/2010/main" val="0"/>
              </a:ext>
            </a:extLst>
          </a:blip>
          <a:srcRect t="15859"/>
          <a:stretch/>
        </p:blipFill>
        <p:spPr>
          <a:xfrm>
            <a:off x="0" y="2379914"/>
            <a:ext cx="9144000" cy="4478086"/>
          </a:xfrm>
          <a:prstGeom prst="rect">
            <a:avLst/>
          </a:prstGeom>
        </p:spPr>
      </p:pic>
    </p:spTree>
    <p:extLst>
      <p:ext uri="{BB962C8B-B14F-4D97-AF65-F5344CB8AC3E}">
        <p14:creationId xmlns:p14="http://schemas.microsoft.com/office/powerpoint/2010/main" val="3231081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4344</TotalTime>
  <Words>911</Words>
  <Application>Microsoft Macintosh PowerPoint</Application>
  <PresentationFormat>On-screen Show (4:3)</PresentationFormat>
  <Paragraphs>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Venture</vt:lpstr>
      <vt:lpstr>Is Belief In God Reasonable?</vt:lpstr>
      <vt:lpstr>“Only a rookie who knows nothing about science would say science takes away from faith. If you really study science, it will bring you closer to God.” (James Tour, Nanoscientist)</vt:lpstr>
      <vt:lpstr>Our Next Approach</vt:lpstr>
      <vt:lpstr>Foundational Concepts</vt:lpstr>
      <vt:lpstr>PowerPoint Presentation</vt:lpstr>
      <vt:lpstr>Foundational Concepts</vt:lpstr>
      <vt:lpstr>Foundational Concepts</vt:lpstr>
      <vt:lpstr>Foundational Concepts</vt:lpstr>
      <vt:lpstr>Foundational Concepts</vt:lpstr>
      <vt:lpstr>A Classic Example</vt:lpstr>
      <vt:lpstr>“...when we come to inspect the watch, we perceive (what we could not discover in the stone) that its several parts are framed and put together for a purpose, e. g. that they are so formed and adjusted as to produce motion, and that motion so regulated as to point out the hour of the day; that, if the different parts had been differently shaped from what they are, of a different size from what they are, or placed after any other manner, or in any other order, than that in which they are placed, either no motion at all would have been carried on in the machine, or none which would have answered the use that is now served by it.” </vt:lpstr>
      <vt:lpstr>“The conclusion which the first examination of the watch, of its works, construction, and movement, suggested, was, that it must have had, for the cause and author of that construction, an artificer, who understood its mechanism, and designed its use. This conclusion is invincible. A second examination presents us with a new discovery. The watch is found, in the course of its movement, to produce another watch, similar to itself; and not only so, but we perceive in it a system or organisation, separately calculated for that purpose. What effect would this discovery have, or ought it to have, upon our former inference? What, as hath already been said, but to increase, beyond measure, our admiration of the skill, which had been employed in the formation of such a machine? ...</vt:lpstr>
      <vt:lpstr>...Or shall it, instead of this, all at once turn us round to an opposite conclusion, viz. that no art or skill whatever has been concerned in the business, although all other evidences of art and skill remain as they were, and this last and supreme piece of art be now added to the rest? Can this be maintained without absurdity? Yet this is atheism. This is atheism; for every indication of contrivance, every manifestation of design, which existed in the watch, exists in the works of nature; with the difference, on the side of nature, of being greater and more, and that in a degree which exceeds all computation. I mean that the contrivances of nature surpass the contrivances of art, in the complexity, subtlety, and curiosity, of the mechanism; and still more, if possible, do they go beyond them in number and variety: yet, in a multitude of cases, are not less evidently mechanical, not less evidently contrivances, not less evidently accommodated to their end, or suited to their office, than are the most perfect productions of human ingenuity.”  </vt:lpstr>
      <vt:lpstr>Do Scientists Believe This?</vt:lpstr>
      <vt:lpstr>The Application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Belief In God Reasonable?</dc:title>
  <dc:creator>Eric Parker</dc:creator>
  <cp:lastModifiedBy>Eric Parker</cp:lastModifiedBy>
  <cp:revision>13</cp:revision>
  <dcterms:created xsi:type="dcterms:W3CDTF">2018-06-05T16:19:53Z</dcterms:created>
  <dcterms:modified xsi:type="dcterms:W3CDTF">2018-06-08T19:50:57Z</dcterms:modified>
</cp:coreProperties>
</file>