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65" r:id="rId8"/>
    <p:sldId id="261" r:id="rId9"/>
    <p:sldId id="266" r:id="rId10"/>
    <p:sldId id="262" r:id="rId11"/>
    <p:sldId id="267" r:id="rId12"/>
    <p:sldId id="26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9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A6BE1EF4-31ED-45C2-AC47-F2718A41336B}" type="datetimeFigureOut">
              <a:rPr lang="en-US" smtClean="0"/>
              <a:t>7/8/18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t>7/8/18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E1EF4-31ED-45C2-AC47-F2718A41336B}" type="datetimeFigureOut">
              <a:rPr lang="en-US" smtClean="0"/>
              <a:t>7/8/18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E1EF4-31ED-45C2-AC47-F2718A41336B}" type="datetimeFigureOut">
              <a:rPr lang="en-US" smtClean="0"/>
              <a:t>7/8/18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BE1EF4-31ED-45C2-AC47-F2718A41336B}" type="datetimeFigureOut">
              <a:rPr lang="en-US" smtClean="0"/>
              <a:t>7/8/18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7/8/18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7/8/18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7/8/18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A6BE1EF4-31ED-45C2-AC47-F2718A41336B}" type="datetimeFigureOut">
              <a:rPr lang="en-US" smtClean="0"/>
              <a:t>7/8/18</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51EACD6-A525-4B49-8009-7F09B4461B46}"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A6BE1EF4-31ED-45C2-AC47-F2718A41336B}" type="datetimeFigureOut">
              <a:rPr lang="en-US" smtClean="0"/>
              <a:t>7/8/18</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B51EACD6-A525-4B49-8009-7F09B4461B4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7/8/18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6BE1EF4-31ED-45C2-AC47-F2718A41336B}" type="datetimeFigureOut">
              <a:rPr lang="en-US" smtClean="0"/>
              <a:t>7/8/18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7/8/18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7/8/18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t>7/8/18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A6BE1EF4-31ED-45C2-AC47-F2718A41336B}" type="datetimeFigureOut">
              <a:rPr lang="en-US" smtClean="0"/>
              <a:t>7/8/18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B51EACD6-A525-4B49-8009-7F09B4461B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smtClean="0"/>
              <a:t>Is Belief In God Reasonable?</a:t>
            </a:r>
            <a:endParaRPr lang="en-US" b="1" u="sng" dirty="0"/>
          </a:p>
        </p:txBody>
      </p:sp>
      <p:sp>
        <p:nvSpPr>
          <p:cNvPr id="3" name="Subtitle 2"/>
          <p:cNvSpPr>
            <a:spLocks noGrp="1"/>
          </p:cNvSpPr>
          <p:nvPr>
            <p:ph type="subTitle" idx="1"/>
          </p:nvPr>
        </p:nvSpPr>
        <p:spPr/>
        <p:txBody>
          <a:bodyPr anchor="ctr">
            <a:normAutofit/>
          </a:bodyPr>
          <a:lstStyle/>
          <a:p>
            <a:r>
              <a:rPr lang="en-US" sz="3600" dirty="0" smtClean="0"/>
              <a:t>Anthropic Constants</a:t>
            </a:r>
            <a:endParaRPr lang="en-US" sz="3600" dirty="0"/>
          </a:p>
        </p:txBody>
      </p:sp>
    </p:spTree>
    <p:extLst>
      <p:ext uri="{BB962C8B-B14F-4D97-AF65-F5344CB8AC3E}">
        <p14:creationId xmlns:p14="http://schemas.microsoft.com/office/powerpoint/2010/main" val="272832628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18" y="256530"/>
            <a:ext cx="8872789" cy="914400"/>
          </a:xfrm>
        </p:spPr>
        <p:txBody>
          <a:bodyPr/>
          <a:lstStyle/>
          <a:p>
            <a:r>
              <a:rPr lang="en-US" b="1" u="sng" dirty="0" smtClean="0"/>
              <a:t>Our Designed Atmosphere</a:t>
            </a:r>
            <a:endParaRPr lang="en-US" b="1" u="sng" dirty="0"/>
          </a:p>
        </p:txBody>
      </p:sp>
      <p:sp>
        <p:nvSpPr>
          <p:cNvPr id="3" name="Text Placeholder 2"/>
          <p:cNvSpPr>
            <a:spLocks noGrp="1"/>
          </p:cNvSpPr>
          <p:nvPr>
            <p:ph type="body" idx="1"/>
          </p:nvPr>
        </p:nvSpPr>
        <p:spPr>
          <a:xfrm>
            <a:off x="141118" y="1170930"/>
            <a:ext cx="8872789" cy="701000"/>
          </a:xfrm>
        </p:spPr>
        <p:txBody>
          <a:bodyPr>
            <a:normAutofit/>
          </a:bodyPr>
          <a:lstStyle/>
          <a:p>
            <a:r>
              <a:rPr lang="en-US" sz="2800" b="1" dirty="0" smtClean="0"/>
              <a:t>Key Passage: Genesis 1:6-8</a:t>
            </a:r>
            <a:endParaRPr lang="en-US" sz="2800" b="1" dirty="0"/>
          </a:p>
        </p:txBody>
      </p:sp>
      <p:pic>
        <p:nvPicPr>
          <p:cNvPr id="6" name="Picture 5" descr="MIT-RapidOxygen-1_0.jpg"/>
          <p:cNvPicPr>
            <a:picLocks noChangeAspect="1"/>
          </p:cNvPicPr>
          <p:nvPr/>
        </p:nvPicPr>
        <p:blipFill rotWithShape="1">
          <a:blip r:embed="rId2">
            <a:extLst>
              <a:ext uri="{28A0092B-C50C-407E-A947-70E740481C1C}">
                <a14:useLocalDpi xmlns:a14="http://schemas.microsoft.com/office/drawing/2010/main" val="0"/>
              </a:ext>
            </a:extLst>
          </a:blip>
          <a:srcRect t="10738"/>
          <a:stretch/>
        </p:blipFill>
        <p:spPr>
          <a:xfrm>
            <a:off x="0" y="2028732"/>
            <a:ext cx="9144000" cy="4829267"/>
          </a:xfrm>
          <a:prstGeom prst="rect">
            <a:avLst/>
          </a:prstGeom>
        </p:spPr>
      </p:pic>
    </p:spTree>
    <p:extLst>
      <p:ext uri="{BB962C8B-B14F-4D97-AF65-F5344CB8AC3E}">
        <p14:creationId xmlns:p14="http://schemas.microsoft.com/office/powerpoint/2010/main" val="412759800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818" y="238891"/>
            <a:ext cx="8162365" cy="914400"/>
          </a:xfrm>
        </p:spPr>
        <p:txBody>
          <a:bodyPr/>
          <a:lstStyle/>
          <a:p>
            <a:r>
              <a:rPr lang="en-US" b="1" u="sng" dirty="0" smtClean="0"/>
              <a:t>Illustrations:</a:t>
            </a:r>
            <a:endParaRPr lang="en-US" b="1" u="sng" dirty="0"/>
          </a:p>
        </p:txBody>
      </p:sp>
      <p:sp>
        <p:nvSpPr>
          <p:cNvPr id="6" name="Text Placeholder 5"/>
          <p:cNvSpPr>
            <a:spLocks noGrp="1"/>
          </p:cNvSpPr>
          <p:nvPr>
            <p:ph type="body" idx="1"/>
          </p:nvPr>
        </p:nvSpPr>
        <p:spPr>
          <a:xfrm>
            <a:off x="229318" y="1400267"/>
            <a:ext cx="8696390" cy="4950550"/>
          </a:xfrm>
        </p:spPr>
        <p:txBody>
          <a:bodyPr>
            <a:noAutofit/>
          </a:bodyPr>
          <a:lstStyle/>
          <a:p>
            <a:pPr marL="285750" indent="-285750" algn="l">
              <a:spcBef>
                <a:spcPts val="1800"/>
              </a:spcBef>
              <a:buFont typeface="Arial"/>
              <a:buChar char="•"/>
            </a:pPr>
            <a:r>
              <a:rPr lang="en-US" sz="2800" dirty="0" smtClean="0">
                <a:effectLst/>
              </a:rPr>
              <a:t>Atmospheric Transparency (Ps</a:t>
            </a:r>
            <a:r>
              <a:rPr lang="en-US" sz="2800" dirty="0">
                <a:effectLst/>
              </a:rPr>
              <a:t>. 104:2; Is. 40:22) </a:t>
            </a:r>
            <a:endParaRPr lang="en-US" sz="2800" dirty="0" smtClean="0">
              <a:effectLst/>
            </a:endParaRPr>
          </a:p>
          <a:p>
            <a:pPr marL="285750" indent="-285750" algn="l">
              <a:spcBef>
                <a:spcPts val="1800"/>
              </a:spcBef>
              <a:buFont typeface="Arial"/>
              <a:buChar char="•"/>
            </a:pPr>
            <a:r>
              <a:rPr lang="en-US" sz="2800" dirty="0">
                <a:effectLst/>
              </a:rPr>
              <a:t>Atmospheric </a:t>
            </a:r>
            <a:r>
              <a:rPr lang="en-US" sz="2800" dirty="0" smtClean="0">
                <a:effectLst/>
              </a:rPr>
              <a:t>Composition (Gen</a:t>
            </a:r>
            <a:r>
              <a:rPr lang="en-US" sz="2800" dirty="0">
                <a:effectLst/>
              </a:rPr>
              <a:t>. 2:7; Ps. 150:</a:t>
            </a:r>
            <a:r>
              <a:rPr lang="en-US" sz="2800" dirty="0" smtClean="0">
                <a:effectLst/>
              </a:rPr>
              <a:t>6) </a:t>
            </a:r>
          </a:p>
          <a:p>
            <a:pPr marL="285750" indent="-285750" algn="l">
              <a:spcBef>
                <a:spcPts val="1800"/>
              </a:spcBef>
              <a:buFont typeface="Arial"/>
              <a:buChar char="•"/>
            </a:pPr>
            <a:r>
              <a:rPr lang="en-US" sz="2800" dirty="0">
                <a:effectLst/>
              </a:rPr>
              <a:t>Atmospheric </a:t>
            </a:r>
            <a:r>
              <a:rPr lang="en-US" sz="2800" dirty="0" smtClean="0">
                <a:effectLst/>
              </a:rPr>
              <a:t>Water </a:t>
            </a:r>
            <a:r>
              <a:rPr lang="en-US" sz="2800" dirty="0">
                <a:effectLst/>
              </a:rPr>
              <a:t>Vapor Levels (Gen. 1:6-8; Job 36:29; 2Pet. 3:5) </a:t>
            </a:r>
            <a:endParaRPr lang="en-US" sz="2800" dirty="0" smtClean="0">
              <a:effectLst/>
            </a:endParaRPr>
          </a:p>
          <a:p>
            <a:pPr marL="285750" indent="-285750" algn="l">
              <a:spcBef>
                <a:spcPts val="1800"/>
              </a:spcBef>
              <a:buFont typeface="Arial"/>
              <a:buChar char="•"/>
            </a:pPr>
            <a:r>
              <a:rPr lang="en-US" sz="2800" dirty="0">
                <a:effectLst/>
              </a:rPr>
              <a:t>Atmospheric </a:t>
            </a:r>
            <a:r>
              <a:rPr lang="en-US" sz="2800" dirty="0" smtClean="0">
                <a:effectLst/>
              </a:rPr>
              <a:t>Discharge </a:t>
            </a:r>
            <a:r>
              <a:rPr lang="en-US" sz="2800" dirty="0">
                <a:effectLst/>
              </a:rPr>
              <a:t>Rate </a:t>
            </a:r>
            <a:r>
              <a:rPr lang="en-US" sz="2800" dirty="0" smtClean="0">
                <a:effectLst/>
              </a:rPr>
              <a:t>(Ps</a:t>
            </a:r>
            <a:r>
              <a:rPr lang="en-US" sz="2800" dirty="0">
                <a:effectLst/>
              </a:rPr>
              <a:t>. 135:7//Jer. 10:13; </a:t>
            </a:r>
            <a:r>
              <a:rPr lang="en-US" sz="2800" dirty="0" smtClean="0">
                <a:effectLst/>
              </a:rPr>
              <a:t>51</a:t>
            </a:r>
            <a:r>
              <a:rPr lang="en-US" sz="2800" dirty="0">
                <a:effectLst/>
              </a:rPr>
              <a:t>:</a:t>
            </a:r>
            <a:r>
              <a:rPr lang="en-US" sz="2800" dirty="0" smtClean="0">
                <a:effectLst/>
              </a:rPr>
              <a:t>16; Job </a:t>
            </a:r>
            <a:r>
              <a:rPr lang="en-US" sz="2800" dirty="0">
                <a:effectLst/>
              </a:rPr>
              <a:t>28:26; 36:30, 32; 37:3f, 11, 15; 38:35</a:t>
            </a:r>
            <a:r>
              <a:rPr lang="en-US" sz="2800" dirty="0" smtClean="0">
                <a:effectLst/>
              </a:rPr>
              <a:t>)</a:t>
            </a:r>
            <a:endParaRPr lang="en-US" sz="2800" b="1" i="1" dirty="0"/>
          </a:p>
        </p:txBody>
      </p:sp>
      <p:pic>
        <p:nvPicPr>
          <p:cNvPr id="7" name="Picture 6" descr="MIT-RapidOxygen-1_0.jpg"/>
          <p:cNvPicPr>
            <a:picLocks noChangeAspect="1"/>
          </p:cNvPicPr>
          <p:nvPr/>
        </p:nvPicPr>
        <p:blipFill rotWithShape="1">
          <a:blip r:embed="rId2">
            <a:extLst>
              <a:ext uri="{28A0092B-C50C-407E-A947-70E740481C1C}">
                <a14:useLocalDpi xmlns:a14="http://schemas.microsoft.com/office/drawing/2010/main" val="0"/>
              </a:ext>
            </a:extLst>
          </a:blip>
          <a:srcRect t="10738"/>
          <a:stretch/>
        </p:blipFill>
        <p:spPr>
          <a:xfrm>
            <a:off x="0" y="5063012"/>
            <a:ext cx="9144000" cy="1794988"/>
          </a:xfrm>
          <a:prstGeom prst="rect">
            <a:avLst/>
          </a:prstGeom>
        </p:spPr>
      </p:pic>
    </p:spTree>
    <p:extLst>
      <p:ext uri="{BB962C8B-B14F-4D97-AF65-F5344CB8AC3E}">
        <p14:creationId xmlns:p14="http://schemas.microsoft.com/office/powerpoint/2010/main" val="417762792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4596" y="5710713"/>
            <a:ext cx="8608193" cy="857250"/>
          </a:xfrm>
        </p:spPr>
        <p:txBody>
          <a:bodyPr/>
          <a:lstStyle/>
          <a:p>
            <a:r>
              <a:rPr lang="en-US" sz="2800" i="1" dirty="0">
                <a:effectLst/>
              </a:rPr>
              <a:t>“Here is cosmological proof for the existence of God—the design argument of Paley—updated and refurbished. The fine-tuning of the universe provides prima facie evidence of deistic design.”</a:t>
            </a:r>
            <a:r>
              <a:rPr lang="en-US" sz="2800" dirty="0">
                <a:effectLst/>
              </a:rPr>
              <a:t> (Cosmologist Ed Harrison) </a:t>
            </a:r>
            <a:endParaRPr lang="en-US" sz="2800" dirty="0"/>
          </a:p>
        </p:txBody>
      </p:sp>
      <p:pic>
        <p:nvPicPr>
          <p:cNvPr id="7" name="Picture Placeholder 6" descr="atmospher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757" b="6757"/>
          <a:stretch>
            <a:fillRect/>
          </a:stretch>
        </p:blipFill>
        <p:spPr/>
      </p:pic>
    </p:spTree>
    <p:extLst>
      <p:ext uri="{BB962C8B-B14F-4D97-AF65-F5344CB8AC3E}">
        <p14:creationId xmlns:p14="http://schemas.microsoft.com/office/powerpoint/2010/main" val="145073587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3478" y="5265150"/>
            <a:ext cx="8890429" cy="914400"/>
          </a:xfrm>
        </p:spPr>
        <p:txBody>
          <a:bodyPr/>
          <a:lstStyle/>
          <a:p>
            <a:r>
              <a:rPr lang="en-US" sz="3000" b="1" i="1" dirty="0" smtClean="0"/>
              <a:t>“Although Jesus Christ existed </a:t>
            </a:r>
            <a:r>
              <a:rPr lang="en-US" sz="3000" b="1" i="1" dirty="0"/>
              <a:t>in the form of God, </a:t>
            </a:r>
            <a:r>
              <a:rPr lang="en-US" sz="3000" b="1" i="1" dirty="0" smtClean="0"/>
              <a:t>He did </a:t>
            </a:r>
            <a:r>
              <a:rPr lang="en-US" sz="3000" b="1" i="1" dirty="0"/>
              <a:t>not regard equality with God a thing to be grasped</a:t>
            </a:r>
            <a:r>
              <a:rPr lang="en-US" sz="3000" b="1" i="1" dirty="0" smtClean="0"/>
              <a:t>, </a:t>
            </a:r>
            <a:r>
              <a:rPr lang="en-US" sz="3000" b="1" i="1" dirty="0"/>
              <a:t>but emptied Himself, taking the form of a bond-servant, and being made in the likeness of men</a:t>
            </a:r>
            <a:r>
              <a:rPr lang="en-US" sz="3000" b="1" i="1" dirty="0" smtClean="0"/>
              <a:t>. </a:t>
            </a:r>
            <a:r>
              <a:rPr lang="en-US" sz="3000" b="1" i="1" dirty="0"/>
              <a:t>Being found in appearance as a man, He humbled Himself by becoming obedient to the point of death, even death on a cross</a:t>
            </a:r>
            <a:r>
              <a:rPr lang="en-US" sz="3000" b="1" i="1" dirty="0" smtClean="0"/>
              <a:t>. </a:t>
            </a:r>
            <a:r>
              <a:rPr lang="en-US" sz="3000" b="1" i="1" dirty="0"/>
              <a:t>For this reason also, God highly exalted Him, and bestowed on Him the name which is above every name</a:t>
            </a:r>
            <a:r>
              <a:rPr lang="en-US" sz="3000" b="1" i="1" dirty="0" smtClean="0"/>
              <a:t>, </a:t>
            </a:r>
            <a:r>
              <a:rPr lang="en-US" sz="3000" b="1" i="1" dirty="0"/>
              <a:t>so that at the name of Jesus every knee will bow, of those who are in heaven and on earth and under the earth</a:t>
            </a:r>
            <a:r>
              <a:rPr lang="en-US" sz="3000" b="1" i="1" dirty="0" smtClean="0"/>
              <a:t>, </a:t>
            </a:r>
            <a:r>
              <a:rPr lang="en-US" sz="3000" b="1" i="1" dirty="0"/>
              <a:t>and that every tongue will confess that Jesus Christ is Lord, to the glory of God the Father</a:t>
            </a:r>
            <a:r>
              <a:rPr lang="en-US" sz="3000" b="1" i="1" dirty="0" smtClean="0"/>
              <a:t>.” </a:t>
            </a:r>
            <a:r>
              <a:rPr lang="en-US" sz="3000" b="1" dirty="0" smtClean="0"/>
              <a:t>(Phil. 2:6-11)</a:t>
            </a:r>
            <a:endParaRPr lang="en-US" sz="3000" b="1" i="1" dirty="0"/>
          </a:p>
        </p:txBody>
      </p:sp>
    </p:spTree>
    <p:extLst>
      <p:ext uri="{BB962C8B-B14F-4D97-AF65-F5344CB8AC3E}">
        <p14:creationId xmlns:p14="http://schemas.microsoft.com/office/powerpoint/2010/main" val="70997857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758" y="4392649"/>
            <a:ext cx="8837509" cy="2275706"/>
          </a:xfrm>
        </p:spPr>
        <p:txBody>
          <a:bodyPr anchor="b"/>
          <a:lstStyle/>
          <a:p>
            <a:r>
              <a:rPr lang="en-US" sz="2800" i="1" dirty="0" smtClean="0"/>
              <a:t>“For </a:t>
            </a:r>
            <a:r>
              <a:rPr lang="en-US" sz="2800" i="1" dirty="0"/>
              <a:t>thus says the Lord, who created the heavens (He is the God who formed the earth and made it, He established it and did not create it a waste place, but formed it to be inhabited)</a:t>
            </a:r>
            <a:r>
              <a:rPr lang="en-US" sz="2800" i="1" dirty="0" smtClean="0"/>
              <a:t>, ‘I </a:t>
            </a:r>
            <a:r>
              <a:rPr lang="en-US" sz="2800" i="1" dirty="0"/>
              <a:t>am the Lord, and there is none </a:t>
            </a:r>
            <a:r>
              <a:rPr lang="en-US" sz="2800" i="1" dirty="0" smtClean="0"/>
              <a:t>else. I </a:t>
            </a:r>
            <a:r>
              <a:rPr lang="en-US" sz="2800" i="1" dirty="0"/>
              <a:t>have not spoken in secret</a:t>
            </a:r>
            <a:r>
              <a:rPr lang="en-US" sz="2800" i="1" dirty="0" smtClean="0"/>
              <a:t>, in </a:t>
            </a:r>
            <a:r>
              <a:rPr lang="en-US" sz="2800" i="1" dirty="0"/>
              <a:t>some dark </a:t>
            </a:r>
            <a:r>
              <a:rPr lang="en-US" sz="2800" i="1" dirty="0" smtClean="0"/>
              <a:t>land...’” </a:t>
            </a:r>
            <a:r>
              <a:rPr lang="en-US" sz="2800" dirty="0" smtClean="0"/>
              <a:t>(Isaiah 45:18-19)</a:t>
            </a:r>
            <a:endParaRPr lang="en-US" sz="2800" dirty="0"/>
          </a:p>
        </p:txBody>
      </p:sp>
      <p:pic>
        <p:nvPicPr>
          <p:cNvPr id="7" name="Picture 6" descr="Getting-to-World-Unity-A-Bluepr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4251519"/>
          </a:xfrm>
          <a:prstGeom prst="rect">
            <a:avLst/>
          </a:prstGeom>
        </p:spPr>
      </p:pic>
    </p:spTree>
    <p:extLst>
      <p:ext uri="{BB962C8B-B14F-4D97-AF65-F5344CB8AC3E}">
        <p14:creationId xmlns:p14="http://schemas.microsoft.com/office/powerpoint/2010/main" val="98954934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l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171902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ivers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924793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4036" y="5552799"/>
            <a:ext cx="8749311" cy="857250"/>
          </a:xfrm>
        </p:spPr>
        <p:txBody>
          <a:bodyPr/>
          <a:lstStyle/>
          <a:p>
            <a:r>
              <a:rPr lang="en-US" sz="3200" b="1" dirty="0" smtClean="0"/>
              <a:t>Anthropic constants are HIGHLY PRECISE and INTERDEPENDENT environmental conditions that make life possible.</a:t>
            </a:r>
            <a:endParaRPr lang="en-US" sz="3200" b="1" dirty="0"/>
          </a:p>
        </p:txBody>
      </p:sp>
      <p:pic>
        <p:nvPicPr>
          <p:cNvPr id="7" name="Picture Placeholder 6" descr="constants.jpe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121" b="5121"/>
          <a:stretch>
            <a:fillRect/>
          </a:stretch>
        </p:blipFill>
        <p:spPr/>
      </p:pic>
    </p:spTree>
    <p:extLst>
      <p:ext uri="{BB962C8B-B14F-4D97-AF65-F5344CB8AC3E}">
        <p14:creationId xmlns:p14="http://schemas.microsoft.com/office/powerpoint/2010/main" val="23410592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18" y="256530"/>
            <a:ext cx="8872789" cy="914400"/>
          </a:xfrm>
        </p:spPr>
        <p:txBody>
          <a:bodyPr/>
          <a:lstStyle/>
          <a:p>
            <a:r>
              <a:rPr lang="en-US" b="1" u="sng" dirty="0" smtClean="0"/>
              <a:t>Our Designed Solar System</a:t>
            </a:r>
            <a:endParaRPr lang="en-US" b="1" u="sng" dirty="0"/>
          </a:p>
        </p:txBody>
      </p:sp>
      <p:sp>
        <p:nvSpPr>
          <p:cNvPr id="3" name="Text Placeholder 2"/>
          <p:cNvSpPr>
            <a:spLocks noGrp="1"/>
          </p:cNvSpPr>
          <p:nvPr>
            <p:ph type="body" idx="1"/>
          </p:nvPr>
        </p:nvSpPr>
        <p:spPr>
          <a:xfrm>
            <a:off x="141118" y="1170930"/>
            <a:ext cx="8872789" cy="701000"/>
          </a:xfrm>
        </p:spPr>
        <p:txBody>
          <a:bodyPr>
            <a:normAutofit/>
          </a:bodyPr>
          <a:lstStyle/>
          <a:p>
            <a:r>
              <a:rPr lang="en-US" sz="2800" b="1" dirty="0" smtClean="0"/>
              <a:t>Key Passages: Genesis 1:14-19; Colossians 1:16-17</a:t>
            </a:r>
            <a:endParaRPr lang="en-US" sz="2800" b="1" dirty="0"/>
          </a:p>
        </p:txBody>
      </p:sp>
      <p:pic>
        <p:nvPicPr>
          <p:cNvPr id="4" name="Picture 3" descr="solar syste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015"/>
            <a:ext cx="9144000" cy="4793985"/>
          </a:xfrm>
          <a:prstGeom prst="rect">
            <a:avLst/>
          </a:prstGeom>
        </p:spPr>
      </p:pic>
    </p:spTree>
    <p:extLst>
      <p:ext uri="{BB962C8B-B14F-4D97-AF65-F5344CB8AC3E}">
        <p14:creationId xmlns:p14="http://schemas.microsoft.com/office/powerpoint/2010/main" val="282919869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818" y="238891"/>
            <a:ext cx="8162365" cy="914400"/>
          </a:xfrm>
        </p:spPr>
        <p:txBody>
          <a:bodyPr/>
          <a:lstStyle/>
          <a:p>
            <a:r>
              <a:rPr lang="en-US" b="1" u="sng" dirty="0" smtClean="0"/>
              <a:t>Illustrations (Job 26:7)</a:t>
            </a:r>
            <a:endParaRPr lang="en-US" b="1" u="sng" dirty="0"/>
          </a:p>
        </p:txBody>
      </p:sp>
      <p:sp>
        <p:nvSpPr>
          <p:cNvPr id="6" name="Text Placeholder 5"/>
          <p:cNvSpPr>
            <a:spLocks noGrp="1"/>
          </p:cNvSpPr>
          <p:nvPr>
            <p:ph type="body" idx="1"/>
          </p:nvPr>
        </p:nvSpPr>
        <p:spPr>
          <a:xfrm>
            <a:off x="230885" y="1400267"/>
            <a:ext cx="8677419" cy="4950550"/>
          </a:xfrm>
        </p:spPr>
        <p:txBody>
          <a:bodyPr>
            <a:noAutofit/>
          </a:bodyPr>
          <a:lstStyle/>
          <a:p>
            <a:pPr marL="285750" indent="-285750" algn="l">
              <a:spcBef>
                <a:spcPts val="1800"/>
              </a:spcBef>
              <a:buFont typeface="Arial"/>
              <a:buChar char="•"/>
            </a:pPr>
            <a:r>
              <a:rPr lang="en-US" sz="2400" dirty="0" smtClean="0">
                <a:effectLst/>
              </a:rPr>
              <a:t>If gravitational force were different by </a:t>
            </a:r>
            <a:r>
              <a:rPr lang="en-US" sz="2400" dirty="0" smtClean="0">
                <a:effectLst/>
              </a:rPr>
              <a:t>0.000000000000000000- 00000000000000000001</a:t>
            </a:r>
            <a:r>
              <a:rPr lang="en-US" sz="2400" dirty="0">
                <a:effectLst/>
              </a:rPr>
              <a:t>% </a:t>
            </a:r>
            <a:r>
              <a:rPr lang="en-US" sz="2400" dirty="0" smtClean="0">
                <a:effectLst/>
              </a:rPr>
              <a:t>then our sun would not exist.</a:t>
            </a:r>
            <a:endParaRPr lang="en-US" sz="2400" dirty="0" smtClean="0">
              <a:effectLst/>
            </a:endParaRPr>
          </a:p>
          <a:p>
            <a:pPr marL="285750" indent="-285750" algn="l">
              <a:spcBef>
                <a:spcPts val="1800"/>
              </a:spcBef>
              <a:buFont typeface="Arial"/>
              <a:buChar char="•"/>
            </a:pPr>
            <a:r>
              <a:rPr lang="en-US" sz="2400" dirty="0" smtClean="0">
                <a:effectLst/>
              </a:rPr>
              <a:t>Position </a:t>
            </a:r>
            <a:r>
              <a:rPr lang="en-US" sz="2400" dirty="0">
                <a:effectLst/>
              </a:rPr>
              <a:t>Of The Celestial Bodies &amp; Their Gravity </a:t>
            </a:r>
            <a:endParaRPr lang="en-US" sz="2400" dirty="0" smtClean="0">
              <a:effectLst/>
            </a:endParaRPr>
          </a:p>
          <a:p>
            <a:pPr marL="285750" indent="-285750" algn="l">
              <a:spcBef>
                <a:spcPts val="1800"/>
              </a:spcBef>
              <a:buFont typeface="Arial"/>
              <a:buChar char="•"/>
            </a:pPr>
            <a:r>
              <a:rPr lang="en-US" sz="2400" dirty="0" smtClean="0">
                <a:effectLst/>
              </a:rPr>
              <a:t>Interplay </a:t>
            </a:r>
            <a:r>
              <a:rPr lang="en-US" sz="2400" dirty="0">
                <a:effectLst/>
              </a:rPr>
              <a:t>Between Planetary Centrifugal Force &amp; Planetary Gravitational Force</a:t>
            </a:r>
          </a:p>
          <a:p>
            <a:pPr marL="285750" indent="-285750" algn="l">
              <a:spcBef>
                <a:spcPts val="1800"/>
              </a:spcBef>
              <a:buFont typeface="Arial"/>
              <a:buChar char="•"/>
            </a:pPr>
            <a:r>
              <a:rPr lang="en-US" sz="2400" dirty="0">
                <a:effectLst/>
              </a:rPr>
              <a:t>The Speed Of </a:t>
            </a:r>
            <a:r>
              <a:rPr lang="en-US" sz="2400" dirty="0" smtClean="0">
                <a:effectLst/>
              </a:rPr>
              <a:t>Light</a:t>
            </a:r>
          </a:p>
          <a:p>
            <a:pPr marL="285750" indent="-285750" algn="l">
              <a:spcBef>
                <a:spcPts val="1800"/>
              </a:spcBef>
              <a:buFont typeface="Arial"/>
              <a:buChar char="•"/>
            </a:pPr>
            <a:r>
              <a:rPr lang="en-US" sz="2400" dirty="0">
                <a:effectLst/>
              </a:rPr>
              <a:t>Strong And Weak Nuclear Forces </a:t>
            </a:r>
            <a:endParaRPr lang="en-US" sz="2400" dirty="0"/>
          </a:p>
        </p:txBody>
      </p:sp>
      <p:pic>
        <p:nvPicPr>
          <p:cNvPr id="7" name="Picture 6" descr="solar syste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5064"/>
            <a:ext cx="9144000" cy="1642936"/>
          </a:xfrm>
          <a:prstGeom prst="rect">
            <a:avLst/>
          </a:prstGeom>
        </p:spPr>
      </p:pic>
    </p:spTree>
    <p:extLst>
      <p:ext uri="{BB962C8B-B14F-4D97-AF65-F5344CB8AC3E}">
        <p14:creationId xmlns:p14="http://schemas.microsoft.com/office/powerpoint/2010/main" val="99852687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18" y="203607"/>
            <a:ext cx="8872789" cy="914400"/>
          </a:xfrm>
        </p:spPr>
        <p:txBody>
          <a:bodyPr/>
          <a:lstStyle/>
          <a:p>
            <a:r>
              <a:rPr lang="en-US" b="1" u="sng" dirty="0" smtClean="0"/>
              <a:t>Our Designed Earth</a:t>
            </a:r>
            <a:endParaRPr lang="en-US" b="1" u="sng" dirty="0"/>
          </a:p>
        </p:txBody>
      </p:sp>
      <p:sp>
        <p:nvSpPr>
          <p:cNvPr id="3" name="Text Placeholder 2"/>
          <p:cNvSpPr>
            <a:spLocks noGrp="1"/>
          </p:cNvSpPr>
          <p:nvPr>
            <p:ph type="body" idx="1"/>
          </p:nvPr>
        </p:nvSpPr>
        <p:spPr>
          <a:xfrm>
            <a:off x="141118" y="1118007"/>
            <a:ext cx="8872789" cy="701000"/>
          </a:xfrm>
        </p:spPr>
        <p:txBody>
          <a:bodyPr>
            <a:normAutofit/>
          </a:bodyPr>
          <a:lstStyle/>
          <a:p>
            <a:r>
              <a:rPr lang="en-US" sz="2800" b="1" i="1" dirty="0"/>
              <a:t>“The heavens are the heavens of the Lord</a:t>
            </a:r>
            <a:r>
              <a:rPr lang="en-US" sz="2800" b="1" i="1" dirty="0" smtClean="0"/>
              <a:t>, but </a:t>
            </a:r>
            <a:r>
              <a:rPr lang="en-US" sz="2800" b="1" i="1" dirty="0"/>
              <a:t>the earth He has given to the sons of men</a:t>
            </a:r>
            <a:r>
              <a:rPr lang="en-US" sz="2800" b="1" i="1" dirty="0" smtClean="0"/>
              <a:t>.” </a:t>
            </a:r>
            <a:r>
              <a:rPr lang="en-US" sz="2800" b="1" dirty="0" smtClean="0"/>
              <a:t>(Ps. 115:16)</a:t>
            </a:r>
            <a:endParaRPr lang="en-US" sz="2800" b="1" dirty="0"/>
          </a:p>
        </p:txBody>
      </p:sp>
      <p:pic>
        <p:nvPicPr>
          <p:cNvPr id="5" name="Picture 4" descr="4_ear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6838"/>
            <a:ext cx="9144000" cy="4441162"/>
          </a:xfrm>
          <a:prstGeom prst="rect">
            <a:avLst/>
          </a:prstGeom>
        </p:spPr>
      </p:pic>
    </p:spTree>
    <p:extLst>
      <p:ext uri="{BB962C8B-B14F-4D97-AF65-F5344CB8AC3E}">
        <p14:creationId xmlns:p14="http://schemas.microsoft.com/office/powerpoint/2010/main" val="246968371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818" y="238891"/>
            <a:ext cx="8162365" cy="914400"/>
          </a:xfrm>
        </p:spPr>
        <p:txBody>
          <a:bodyPr/>
          <a:lstStyle/>
          <a:p>
            <a:r>
              <a:rPr lang="en-US" b="1" u="sng" dirty="0" smtClean="0"/>
              <a:t>Illustrations:</a:t>
            </a:r>
            <a:endParaRPr lang="en-US" b="1" u="sng" dirty="0"/>
          </a:p>
        </p:txBody>
      </p:sp>
      <p:sp>
        <p:nvSpPr>
          <p:cNvPr id="6" name="Text Placeholder 5"/>
          <p:cNvSpPr>
            <a:spLocks noGrp="1"/>
          </p:cNvSpPr>
          <p:nvPr>
            <p:ph type="body" idx="1"/>
          </p:nvPr>
        </p:nvSpPr>
        <p:spPr>
          <a:xfrm>
            <a:off x="264596" y="1400267"/>
            <a:ext cx="8643472" cy="4950550"/>
          </a:xfrm>
        </p:spPr>
        <p:txBody>
          <a:bodyPr>
            <a:noAutofit/>
          </a:bodyPr>
          <a:lstStyle/>
          <a:p>
            <a:pPr marL="285750" indent="-285750" algn="l">
              <a:spcBef>
                <a:spcPts val="1800"/>
              </a:spcBef>
              <a:buFont typeface="Arial"/>
              <a:buChar char="•"/>
            </a:pPr>
            <a:r>
              <a:rPr lang="en-US" sz="2800" dirty="0">
                <a:effectLst/>
              </a:rPr>
              <a:t>Time Of Earth’s </a:t>
            </a:r>
            <a:r>
              <a:rPr lang="en-US" sz="2800" dirty="0" smtClean="0">
                <a:effectLst/>
              </a:rPr>
              <a:t>Rotation (</a:t>
            </a:r>
            <a:r>
              <a:rPr lang="en-US" sz="2800" dirty="0">
                <a:effectLst/>
              </a:rPr>
              <a:t>Ps. 19:4-6; Eccl. 1:</a:t>
            </a:r>
            <a:r>
              <a:rPr lang="en-US" sz="2800" dirty="0" smtClean="0">
                <a:effectLst/>
              </a:rPr>
              <a:t>5) </a:t>
            </a:r>
          </a:p>
          <a:p>
            <a:pPr marL="285750" indent="-285750" algn="l">
              <a:spcBef>
                <a:spcPts val="1800"/>
              </a:spcBef>
              <a:buFont typeface="Arial"/>
              <a:buChar char="•"/>
            </a:pPr>
            <a:r>
              <a:rPr lang="en-US" sz="2800" dirty="0">
                <a:effectLst/>
              </a:rPr>
              <a:t>Tilt Of The </a:t>
            </a:r>
            <a:r>
              <a:rPr lang="en-US" sz="2800" dirty="0" smtClean="0">
                <a:effectLst/>
              </a:rPr>
              <a:t>Earth (</a:t>
            </a:r>
            <a:r>
              <a:rPr lang="en-US" sz="2800" dirty="0">
                <a:effectLst/>
              </a:rPr>
              <a:t>Ps. 104:5; Prov. 8:29; Is. 40:</a:t>
            </a:r>
            <a:r>
              <a:rPr lang="en-US" sz="2800" dirty="0" smtClean="0">
                <a:effectLst/>
              </a:rPr>
              <a:t>21) </a:t>
            </a:r>
          </a:p>
          <a:p>
            <a:pPr marL="285750" indent="-285750" algn="l">
              <a:spcBef>
                <a:spcPts val="1800"/>
              </a:spcBef>
              <a:buFont typeface="Arial"/>
              <a:buChar char="•"/>
            </a:pPr>
            <a:r>
              <a:rPr lang="en-US" sz="2800" dirty="0">
                <a:effectLst/>
              </a:rPr>
              <a:t>The Thickness Of Earth’s Crust </a:t>
            </a:r>
            <a:r>
              <a:rPr lang="en-US" sz="2800" dirty="0" smtClean="0">
                <a:effectLst/>
              </a:rPr>
              <a:t>(</a:t>
            </a:r>
            <a:r>
              <a:rPr lang="en-US" sz="2800" dirty="0">
                <a:effectLst/>
              </a:rPr>
              <a:t>Job 38:4; Ps. 18:</a:t>
            </a:r>
            <a:r>
              <a:rPr lang="en-US" sz="2800" dirty="0" smtClean="0">
                <a:effectLst/>
              </a:rPr>
              <a:t>7) </a:t>
            </a:r>
          </a:p>
          <a:p>
            <a:pPr marL="285750" indent="-285750" algn="l">
              <a:spcBef>
                <a:spcPts val="1800"/>
              </a:spcBef>
              <a:buFont typeface="Arial"/>
              <a:buChar char="•"/>
            </a:pPr>
            <a:r>
              <a:rPr lang="en-US" sz="2800" dirty="0">
                <a:effectLst/>
              </a:rPr>
              <a:t>Seismic Activity </a:t>
            </a:r>
            <a:r>
              <a:rPr lang="en-US" sz="2800" dirty="0" smtClean="0">
                <a:effectLst/>
              </a:rPr>
              <a:t>(Job </a:t>
            </a:r>
            <a:r>
              <a:rPr lang="en-US" sz="2800" dirty="0">
                <a:effectLst/>
              </a:rPr>
              <a:t>9:5f; Ps. 60:2; Nah. 1:</a:t>
            </a:r>
            <a:r>
              <a:rPr lang="en-US" sz="2800" dirty="0" smtClean="0">
                <a:effectLst/>
              </a:rPr>
              <a:t>5) </a:t>
            </a:r>
            <a:endParaRPr lang="en-US" sz="2800" b="1" i="1" dirty="0"/>
          </a:p>
        </p:txBody>
      </p:sp>
      <p:pic>
        <p:nvPicPr>
          <p:cNvPr id="5" name="Picture 4" descr="4_ear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5672"/>
            <a:ext cx="9144000" cy="2712328"/>
          </a:xfrm>
          <a:prstGeom prst="rect">
            <a:avLst/>
          </a:prstGeom>
        </p:spPr>
      </p:pic>
    </p:spTree>
    <p:extLst>
      <p:ext uri="{BB962C8B-B14F-4D97-AF65-F5344CB8AC3E}">
        <p14:creationId xmlns:p14="http://schemas.microsoft.com/office/powerpoint/2010/main" val="55419720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166</TotalTime>
  <Words>590</Words>
  <Application>Microsoft Macintosh PowerPoint</Application>
  <PresentationFormat>On-screen Show (4:3)</PresentationFormat>
  <Paragraphs>28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Venture</vt:lpstr>
      <vt:lpstr>Is Belief In God Reasonable?</vt:lpstr>
      <vt:lpstr>“For thus says the Lord, who created the heavens (He is the God who formed the earth and made it, He established it and did not create it a waste place, but formed it to be inhabited), ‘I am the Lord, and there is none else. I have not spoken in secret, in some dark land...’” (Isaiah 45:18-19)</vt:lpstr>
      <vt:lpstr>PowerPoint Presentation</vt:lpstr>
      <vt:lpstr>PowerPoint Presentation</vt:lpstr>
      <vt:lpstr>Anthropic constants are HIGHLY PRECISE and INTERDEPENDENT environmental conditions that make life possible.</vt:lpstr>
      <vt:lpstr>Our Designed Solar System</vt:lpstr>
      <vt:lpstr>Illustrations (Job 26:7)</vt:lpstr>
      <vt:lpstr>Our Designed Earth</vt:lpstr>
      <vt:lpstr>Illustrations:</vt:lpstr>
      <vt:lpstr>Our Designed Atmosphere</vt:lpstr>
      <vt:lpstr>Illustrations:</vt:lpstr>
      <vt:lpstr>“Here is cosmological proof for the existence of God—the design argument of Paley—updated and refurbished. The fine-tuning of the universe provides prima facie evidence of deistic design.” (Cosmologist Ed Harrison) </vt:lpstr>
      <vt:lpstr>“Although Jesus Christ existed in the form of God, He did not regard equality with God a thing to be grasped, but emptied Himself, taking the form of a bond-servant, and being made in the likeness of men. Being found in appearance as a man, He humbled Himself by becoming obedient to the point of death, even death on a cross. For this reason also, God highly exalted Him, and bestowed on Him the name which is above every name, so that at the name of Jesus every knee will bow, of those who are in heaven and on earth and under the earth, and that every tongue will confess that Jesus Christ is Lord, to the glory of God the Father.” (Phil. 2:6-11)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Belief In God Reasonable?</dc:title>
  <dc:creator>Eric Parker</dc:creator>
  <cp:lastModifiedBy>Eric Parker</cp:lastModifiedBy>
  <cp:revision>10</cp:revision>
  <dcterms:created xsi:type="dcterms:W3CDTF">2018-07-05T17:21:01Z</dcterms:created>
  <dcterms:modified xsi:type="dcterms:W3CDTF">2018-07-08T19:23:49Z</dcterms:modified>
</cp:coreProperties>
</file>