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259" r:id="rId4"/>
    <p:sldId id="270" r:id="rId5"/>
    <p:sldId id="271" r:id="rId6"/>
    <p:sldId id="272" r:id="rId7"/>
    <p:sldId id="273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9" d="100"/>
          <a:sy n="59" d="100"/>
        </p:scale>
        <p:origin x="-2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054C0-FC3A-0946-971E-44C201629BE8}" type="datetimeFigureOut">
              <a:rPr lang="en-US" smtClean="0"/>
              <a:t>7/20/18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843B5-4D35-3F46-833C-930920FEB8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807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843B5-4D35-3F46-833C-930920FEB8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227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paperBackingColor.jpg"/>
          <p:cNvPicPr>
            <a:picLocks noChangeAspect="1"/>
          </p:cNvPicPr>
          <p:nvPr/>
        </p:nvPicPr>
        <p:blipFill>
          <a:blip r:embed="rId2"/>
          <a:srcRect l="469" t="13915"/>
          <a:stretch>
            <a:fillRect/>
          </a:stretch>
        </p:blipFill>
        <p:spPr>
          <a:xfrm>
            <a:off x="1613903" y="699248"/>
            <a:ext cx="5916194" cy="3837694"/>
          </a:xfrm>
          <a:prstGeom prst="rect">
            <a:avLst/>
          </a:prstGeom>
          <a:solidFill>
            <a:srgbClr val="FFFFFF">
              <a:shade val="85000"/>
            </a:srgbClr>
          </a:solidFill>
          <a:ln w="22225" cap="sq">
            <a:solidFill>
              <a:srgbClr val="FDFDFD"/>
            </a:solidFill>
            <a:miter lim="800000"/>
          </a:ln>
          <a:effectLst>
            <a:outerShdw blurRad="57150" dist="37500" dir="7560000" sy="98000" kx="80000" ky="63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  <a:latin typeface="Calisto MT"/>
              </a:rPr>
              <a:pPr/>
              <a:t>7/20/18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white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white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9569" y="1143000"/>
            <a:ext cx="5724862" cy="1846961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69" y="2994212"/>
            <a:ext cx="5724862" cy="10072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0"/>
              </a:spcBef>
              <a:buSzPct val="90000"/>
              <a:buFont typeface="Wingdings" pitchFamily="2" charset="2"/>
              <a:buNone/>
              <a:defRPr sz="2000" kern="1200">
                <a:solidFill>
                  <a:schemeClr val="bg2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8596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7/20/18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050598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7/20/18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4002564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363" y="1143000"/>
            <a:ext cx="3807662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199" y="605118"/>
            <a:ext cx="3776472" cy="556549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0363" y="2618815"/>
            <a:ext cx="3807662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7/20/18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3534845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7/20/18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pic>
        <p:nvPicPr>
          <p:cNvPr id="10" name="Picture 9" descr="pictureCaptionBacking.png"/>
          <p:cNvPicPr>
            <a:picLocks noChangeAspect="1"/>
          </p:cNvPicPr>
          <p:nvPr/>
        </p:nvPicPr>
        <p:blipFill>
          <a:blip r:embed="rId2"/>
          <a:srcRect l="52272" t="8889" r="5152" b="16566"/>
          <a:stretch>
            <a:fillRect/>
          </a:stretch>
        </p:blipFill>
        <p:spPr>
          <a:xfrm>
            <a:off x="4594412" y="663388"/>
            <a:ext cx="3893127" cy="5112327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25487" y="1143000"/>
            <a:ext cx="3792537" cy="1341344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725487" y="2618815"/>
            <a:ext cx="3792537" cy="313316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29938" y="864971"/>
            <a:ext cx="3422075" cy="47091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371023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487" y="462896"/>
            <a:ext cx="7718425" cy="828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9" y="1598613"/>
            <a:ext cx="7718424" cy="45720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7/20/18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42939140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685801"/>
            <a:ext cx="1066800" cy="54848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5488" y="685757"/>
            <a:ext cx="6437312" cy="548222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7/20/18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103194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7/20/18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5938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itlePhotoBacking-r.png"/>
          <p:cNvPicPr>
            <a:picLocks noChangeAspect="1"/>
          </p:cNvPicPr>
          <p:nvPr/>
        </p:nvPicPr>
        <p:blipFill>
          <a:blip r:embed="rId2"/>
          <a:srcRect l="17353" t="9412" r="17500" b="32353"/>
          <a:stretch>
            <a:fillRect/>
          </a:stretch>
        </p:blipFill>
        <p:spPr>
          <a:xfrm>
            <a:off x="1586753" y="645459"/>
            <a:ext cx="5957047" cy="399377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A6BE1EF4-31ED-45C2-AC47-F2718A41336B}" type="datetimeFigureOut">
              <a:rPr lang="en-US" smtClean="0">
                <a:solidFill>
                  <a:srgbClr val="E8E9D1">
                    <a:lumMod val="75000"/>
                  </a:srgbClr>
                </a:solidFill>
                <a:latin typeface="Calisto MT"/>
              </a:rPr>
              <a:pPr/>
              <a:t>7/20/18</a:t>
            </a:fld>
            <a:endParaRPr lang="en-US">
              <a:solidFill>
                <a:srgbClr val="E8E9D1">
                  <a:lumMod val="75000"/>
                </a:srgb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en-US">
              <a:solidFill>
                <a:srgbClr val="E8E9D1">
                  <a:lumMod val="75000"/>
                </a:srgb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273050"/>
          </a:xfrm>
        </p:spPr>
        <p:txBody>
          <a:bodyPr/>
          <a:lstStyle>
            <a:lvl1pPr>
              <a:defRPr sz="14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B51EACD6-A525-4B49-8009-7F09B4461B46}" type="slidenum">
              <a:rPr lang="en-US" smtClean="0">
                <a:solidFill>
                  <a:srgbClr val="E8E9D1">
                    <a:lumMod val="75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E8E9D1">
                  <a:lumMod val="75000"/>
                </a:srgbClr>
              </a:solidFill>
              <a:latin typeface="Calisto M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4435" y="4953000"/>
            <a:ext cx="8095130" cy="857250"/>
          </a:xfrm>
        </p:spPr>
        <p:txBody>
          <a:bodyPr anchor="b" anchorCtr="0">
            <a:noAutofit/>
          </a:bodyPr>
          <a:lstStyle>
            <a:lvl1pPr>
              <a:defRPr sz="54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4435" y="5791200"/>
            <a:ext cx="8095130" cy="5072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764792" y="804672"/>
            <a:ext cx="5638800" cy="3657600"/>
          </a:xfrm>
        </p:spPr>
        <p:txBody>
          <a:bodyPr/>
          <a:lstStyle>
            <a:lvl1pPr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0524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18" y="2514600"/>
            <a:ext cx="8162365" cy="914400"/>
          </a:xfrm>
        </p:spPr>
        <p:txBody>
          <a:bodyPr anchor="b" anchorCtr="0"/>
          <a:lstStyle>
            <a:lvl1pPr algn="ctr">
              <a:defRPr sz="5400" b="0" cap="none" baseline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0818" y="3429000"/>
            <a:ext cx="8162365" cy="70100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A6BE1EF4-31ED-45C2-AC47-F2718A41336B}" type="datetimeFigureOut">
              <a:rPr lang="en-US" smtClean="0">
                <a:solidFill>
                  <a:srgbClr val="E8E9D1">
                    <a:lumMod val="75000"/>
                  </a:srgbClr>
                </a:solidFill>
                <a:latin typeface="Calisto MT"/>
              </a:rPr>
              <a:pPr/>
              <a:t>7/20/18</a:t>
            </a:fld>
            <a:endParaRPr lang="en-US">
              <a:solidFill>
                <a:srgbClr val="E8E9D1">
                  <a:lumMod val="75000"/>
                </a:srgb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>
              <a:solidFill>
                <a:srgbClr val="E8E9D1">
                  <a:lumMod val="75000"/>
                </a:srgb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400" kern="12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51EACD6-A525-4B49-8009-7F09B4461B46}" type="slidenum">
              <a:rPr lang="en-US" smtClean="0">
                <a:solidFill>
                  <a:srgbClr val="E8E9D1">
                    <a:lumMod val="75000"/>
                  </a:srgbClr>
                </a:solidFill>
                <a:latin typeface="Calisto MT"/>
              </a:rPr>
              <a:pPr/>
              <a:t>‹#›</a:t>
            </a:fld>
            <a:endParaRPr lang="en-US">
              <a:solidFill>
                <a:srgbClr val="E8E9D1">
                  <a:lumMod val="75000"/>
                </a:srgb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10616925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7/20/18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3771373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3900" y="1598613"/>
            <a:ext cx="3773488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3900" y="2174875"/>
            <a:ext cx="3773488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98613"/>
            <a:ext cx="3776472" cy="427877"/>
          </a:xfrm>
        </p:spPr>
        <p:txBody>
          <a:bodyPr anchor="b">
            <a:normAutofit/>
          </a:bodyPr>
          <a:lstStyle>
            <a:lvl1pPr marL="0" indent="0" algn="ctr">
              <a:spcBef>
                <a:spcPts val="0"/>
              </a:spcBef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776472" cy="3997325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7/20/18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59917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7/20/18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4170"/>
            <a:ext cx="7707406" cy="2231136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4412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458386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7/20/18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77724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7/20/18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7239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86753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7239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913094"/>
            <a:ext cx="3776472" cy="22322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5601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6141" y="314979"/>
            <a:ext cx="769171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/>
              <a:t>Click to edit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6141" y="1586753"/>
            <a:ext cx="7691719" cy="4571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fld id="{A6BE1EF4-31ED-45C2-AC47-F2718A41336B}" type="datetimeFigureOut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 defTabSz="914400"/>
              <a:t>7/20/18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defTabSz="914400"/>
            <a:fld id="{B51EACD6-A525-4B49-8009-7F09B4461B46}" type="slidenum">
              <a:rPr lang="en-US" smtClean="0">
                <a:solidFill>
                  <a:prstClr val="black">
                    <a:lumMod val="65000"/>
                    <a:lumOff val="35000"/>
                  </a:prstClr>
                </a:solidFill>
                <a:latin typeface="Calisto MT"/>
              </a:rPr>
              <a:pPr defTabSz="914400"/>
              <a:t>‹#›</a:t>
            </a:fld>
            <a:endParaRPr lang="en-US">
              <a:solidFill>
                <a:prstClr val="black">
                  <a:lumMod val="65000"/>
                  <a:lumOff val="35000"/>
                </a:prstClr>
              </a:solidFill>
              <a:latin typeface="Calisto MT"/>
            </a:endParaRPr>
          </a:p>
        </p:txBody>
      </p:sp>
    </p:spTree>
    <p:extLst>
      <p:ext uri="{BB962C8B-B14F-4D97-AF65-F5344CB8AC3E}">
        <p14:creationId xmlns:p14="http://schemas.microsoft.com/office/powerpoint/2010/main" val="2350234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400"/>
        </a:spcBef>
        <a:buSzPct val="90000"/>
        <a:buFont typeface="Wingdings" pitchFamily="2" charset="2"/>
        <a:buChar char="v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263650" indent="-349250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336550" algn="l" defTabSz="914400" rtl="0" eaLnBrk="1" latinLnBrk="0" hangingPunct="1">
        <a:spcBef>
          <a:spcPts val="12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946275" indent="-346075" algn="l" defTabSz="914400" rtl="0" eaLnBrk="1" latinLnBrk="0" hangingPunct="1">
        <a:spcBef>
          <a:spcPts val="1200"/>
        </a:spcBef>
        <a:buSzPct val="90000"/>
        <a:buFont typeface="Wingdings" pitchFamily="2" charset="2"/>
        <a:buChar char="v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v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 typeface="Wingdings" pitchFamily="2" charset="2"/>
        <a:buChar char="v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u="sng" dirty="0" smtClean="0"/>
              <a:t>Is Belief In God Reasonable?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US" sz="3600" dirty="0" smtClean="0"/>
              <a:t>The Designed Man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93807439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63" y="314979"/>
            <a:ext cx="8568128" cy="1143000"/>
          </a:xfrm>
        </p:spPr>
        <p:txBody>
          <a:bodyPr/>
          <a:lstStyle/>
          <a:p>
            <a:r>
              <a:rPr lang="en-US" b="1" u="sng" dirty="0" smtClean="0"/>
              <a:t>Further Considerations: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i="1" dirty="0" smtClean="0"/>
              <a:t>Appendages (</a:t>
            </a:r>
            <a:r>
              <a:rPr lang="nb-NO" sz="2800" i="1" dirty="0" smtClean="0"/>
              <a:t>Gen</a:t>
            </a:r>
            <a:r>
              <a:rPr lang="nb-NO" sz="2800" i="1" dirty="0"/>
              <a:t>. 1; 1Cor. 12) </a:t>
            </a:r>
            <a:endParaRPr lang="en-US" sz="2800" i="1" dirty="0" smtClean="0"/>
          </a:p>
        </p:txBody>
      </p:sp>
      <p:pic>
        <p:nvPicPr>
          <p:cNvPr id="4" name="Picture 3" descr="foo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6753"/>
            <a:ext cx="9144000" cy="43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4025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63" y="314979"/>
            <a:ext cx="8568128" cy="1143000"/>
          </a:xfrm>
        </p:spPr>
        <p:txBody>
          <a:bodyPr/>
          <a:lstStyle/>
          <a:p>
            <a:r>
              <a:rPr lang="en-US" b="1" u="sng" dirty="0" smtClean="0"/>
              <a:t>Further Considerations: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i="1" dirty="0" smtClean="0"/>
              <a:t>The Blood </a:t>
            </a:r>
            <a:r>
              <a:rPr lang="hr-HR" sz="2800" i="1" dirty="0"/>
              <a:t>(Lev. 17:11//Deut. 12:23) </a:t>
            </a:r>
            <a:endParaRPr lang="en-US" sz="2800" i="1" dirty="0" smtClean="0"/>
          </a:p>
        </p:txBody>
      </p:sp>
      <p:pic>
        <p:nvPicPr>
          <p:cNvPr id="3" name="Picture 2" descr="bloo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0" b="18654"/>
          <a:stretch/>
        </p:blipFill>
        <p:spPr>
          <a:xfrm>
            <a:off x="0" y="2453706"/>
            <a:ext cx="9144000" cy="4425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4025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63" y="314979"/>
            <a:ext cx="8568128" cy="1143000"/>
          </a:xfrm>
        </p:spPr>
        <p:txBody>
          <a:bodyPr/>
          <a:lstStyle/>
          <a:p>
            <a:r>
              <a:rPr lang="en-US" b="1" u="sng" dirty="0" smtClean="0"/>
              <a:t>Further Considerations: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i="1" dirty="0" smtClean="0"/>
              <a:t>The Cell (Col. 1:15-17; John 1:3)</a:t>
            </a:r>
          </a:p>
        </p:txBody>
      </p:sp>
      <p:pic>
        <p:nvPicPr>
          <p:cNvPr id="3" name="Picture 2" descr="ce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75990"/>
            <a:ext cx="9144001" cy="43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4025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63" y="314979"/>
            <a:ext cx="8568128" cy="1143000"/>
          </a:xfrm>
        </p:spPr>
        <p:txBody>
          <a:bodyPr/>
          <a:lstStyle/>
          <a:p>
            <a:r>
              <a:rPr lang="en-US" b="1" u="sng" dirty="0" smtClean="0"/>
              <a:t>Further Considerations: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i="1" dirty="0" smtClean="0"/>
              <a:t>Bacteria </a:t>
            </a:r>
            <a:r>
              <a:rPr lang="en-US" sz="2800" i="1" dirty="0"/>
              <a:t>(Col. 1:15-17; John 1:3)</a:t>
            </a:r>
            <a:endParaRPr lang="en-US" sz="2800" i="1" dirty="0" smtClean="0"/>
          </a:p>
        </p:txBody>
      </p:sp>
      <p:pic>
        <p:nvPicPr>
          <p:cNvPr id="3" name="Picture 2" descr="flagell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6753"/>
            <a:ext cx="9144000" cy="4361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95449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752" y="314979"/>
            <a:ext cx="8761877" cy="1143000"/>
          </a:xfrm>
        </p:spPr>
        <p:txBody>
          <a:bodyPr/>
          <a:lstStyle/>
          <a:p>
            <a:r>
              <a:rPr lang="en-US" b="1" u="sng" dirty="0" smtClean="0"/>
              <a:t>What About “Bad Design”?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3750" y="1651325"/>
            <a:ext cx="6027829" cy="4583860"/>
          </a:xfrm>
        </p:spPr>
        <p:txBody>
          <a:bodyPr/>
          <a:lstStyle/>
          <a:p>
            <a:r>
              <a:rPr lang="en-US" sz="3200" dirty="0" smtClean="0"/>
              <a:t>“</a:t>
            </a:r>
            <a:r>
              <a:rPr lang="en-US" sz="3200" i="1" dirty="0" smtClean="0"/>
              <a:t>What About Imperfection?”</a:t>
            </a:r>
          </a:p>
          <a:p>
            <a:r>
              <a:rPr lang="en-US" sz="3200" i="1" dirty="0" smtClean="0"/>
              <a:t>“What About Vestigial Organs?”</a:t>
            </a:r>
          </a:p>
          <a:p>
            <a:r>
              <a:rPr lang="en-US" sz="3200" i="1" dirty="0" smtClean="0"/>
              <a:t>“What About “Junk DNA”?”</a:t>
            </a:r>
          </a:p>
          <a:p>
            <a:r>
              <a:rPr lang="en-US" sz="3200" i="1" dirty="0"/>
              <a:t>Overlooks A Biblical </a:t>
            </a:r>
            <a:r>
              <a:rPr lang="en-US" sz="3200" i="1" dirty="0" smtClean="0"/>
              <a:t>Answer</a:t>
            </a:r>
          </a:p>
          <a:p>
            <a:r>
              <a:rPr lang="en-US" sz="3200" i="1" dirty="0" smtClean="0"/>
              <a:t>To Question God’s Design Is Dangerous And Ignorant! </a:t>
            </a:r>
            <a:r>
              <a:rPr lang="en-US" sz="3200" i="1" dirty="0"/>
              <a:t>(Is. 29:16; 45:9-10; Rom. 9:</a:t>
            </a:r>
            <a:r>
              <a:rPr lang="en-US" sz="3200" i="1" dirty="0" smtClean="0"/>
              <a:t>20-21)</a:t>
            </a:r>
            <a:r>
              <a:rPr lang="en-US" sz="3200" i="1" dirty="0"/>
              <a:t>. </a:t>
            </a:r>
            <a:endParaRPr lang="en-US" sz="3200" i="1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Bad_design_increases_the_likelihood_of_human_error_node_full_image_2.jpg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74" r="8388"/>
          <a:stretch/>
        </p:blipFill>
        <p:spPr>
          <a:xfrm>
            <a:off x="6156995" y="1672849"/>
            <a:ext cx="2719763" cy="477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39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5975" y="314979"/>
            <a:ext cx="8417432" cy="1143000"/>
          </a:xfrm>
        </p:spPr>
        <p:txBody>
          <a:bodyPr/>
          <a:lstStyle/>
          <a:p>
            <a:r>
              <a:rPr lang="en-US" b="1" i="1" u="sng" dirty="0" smtClean="0"/>
              <a:t>“My soul knows it very well.”</a:t>
            </a:r>
            <a:endParaRPr lang="en-US" b="1" i="1" u="sng" dirty="0"/>
          </a:p>
        </p:txBody>
      </p:sp>
      <p:pic>
        <p:nvPicPr>
          <p:cNvPr id="6" name="Picture 5" descr="human-bod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677" y="1627619"/>
            <a:ext cx="6566028" cy="38114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54049" y="5525191"/>
            <a:ext cx="460605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i="1" u="sng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j-ea"/>
                <a:cs typeface="+mj-cs"/>
              </a:rPr>
              <a:t>There is a God!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9810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758" y="1336288"/>
            <a:ext cx="8837509" cy="2275706"/>
          </a:xfrm>
        </p:spPr>
        <p:txBody>
          <a:bodyPr anchor="b"/>
          <a:lstStyle/>
          <a:p>
            <a:r>
              <a:rPr lang="en-US" sz="2800" i="1" dirty="0"/>
              <a:t>“For You formed my inward parts; You wove me in my mother’s womb. I will give thanks to You, for I am fearfully and wonderfully made; wonderful are Your works, and my soul knows it very well. My frame was not hidden from You, when I was made in secret, and skillfully wrought in the depths of the earth; Your eyes have seen my unformed substance; and in Your book were all written the days that were ordained for me, when as yet there was not one of them.”</a:t>
            </a:r>
            <a:r>
              <a:rPr lang="en-US" sz="2800" dirty="0"/>
              <a:t> (Ps. 139:13</a:t>
            </a:r>
            <a:r>
              <a:rPr lang="en-US" sz="2800"/>
              <a:t>-</a:t>
            </a:r>
            <a:r>
              <a:rPr lang="en-US" sz="2800" smtClean="0"/>
              <a:t>16)</a:t>
            </a:r>
            <a:endParaRPr lang="en-US" sz="2800" dirty="0"/>
          </a:p>
        </p:txBody>
      </p:sp>
      <p:pic>
        <p:nvPicPr>
          <p:cNvPr id="3" name="Picture 2" descr="The-Most-Beautifully-Captu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0106"/>
            <a:ext cx="9144000" cy="3077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94994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80" y="314979"/>
            <a:ext cx="8697293" cy="1143000"/>
          </a:xfrm>
        </p:spPr>
        <p:txBody>
          <a:bodyPr/>
          <a:lstStyle/>
          <a:p>
            <a:r>
              <a:rPr lang="en-US" b="1" u="sng" dirty="0" smtClean="0"/>
              <a:t>Appreciation For The Body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5280" y="1672849"/>
            <a:ext cx="4527986" cy="45838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i="1" dirty="0"/>
              <a:t>“The information content of the human brain...would fill some twenty million </a:t>
            </a:r>
            <a:r>
              <a:rPr lang="en-US" sz="2600" i="1" dirty="0" smtClean="0"/>
              <a:t>volumes</a:t>
            </a:r>
            <a:r>
              <a:rPr lang="en-US" sz="2600" i="1" dirty="0"/>
              <a:t>, as many as in the world’s largest libraries. The equivalent of </a:t>
            </a:r>
            <a:r>
              <a:rPr lang="en-US" sz="2600" i="1" dirty="0" smtClean="0"/>
              <a:t>twenty million </a:t>
            </a:r>
            <a:r>
              <a:rPr lang="en-US" sz="2600" i="1" dirty="0"/>
              <a:t>books is inside the heads of every one of us. The brain is a very big place </a:t>
            </a:r>
            <a:r>
              <a:rPr lang="en-US" sz="2600" i="1" dirty="0" smtClean="0"/>
              <a:t>in </a:t>
            </a:r>
            <a:r>
              <a:rPr lang="en-US" sz="2600" i="1" dirty="0"/>
              <a:t>a very small space...The circuitry of a machine more wonderful than any </a:t>
            </a:r>
            <a:r>
              <a:rPr lang="en-US" sz="2600" i="1" dirty="0" smtClean="0"/>
              <a:t>devised </a:t>
            </a:r>
            <a:r>
              <a:rPr lang="en-US" sz="2600" i="1" dirty="0"/>
              <a:t>by humans.”</a:t>
            </a:r>
            <a:r>
              <a:rPr lang="en-US" sz="2600" dirty="0"/>
              <a:t> (Carl </a:t>
            </a:r>
            <a:r>
              <a:rPr lang="en-US" sz="2600" dirty="0" smtClean="0"/>
              <a:t>Sagan</a:t>
            </a:r>
            <a:r>
              <a:rPr lang="en-US" sz="2600" dirty="0"/>
              <a:t>)</a:t>
            </a:r>
          </a:p>
        </p:txBody>
      </p:sp>
      <p:pic>
        <p:nvPicPr>
          <p:cNvPr id="6" name="Content Placeholder 5" descr="brain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04" r="15104"/>
          <a:stretch>
            <a:fillRect/>
          </a:stretch>
        </p:blipFill>
        <p:spPr>
          <a:xfrm>
            <a:off x="4956950" y="1673225"/>
            <a:ext cx="3847986" cy="4583113"/>
          </a:xfrm>
        </p:spPr>
      </p:pic>
    </p:spTree>
    <p:extLst>
      <p:ext uri="{BB962C8B-B14F-4D97-AF65-F5344CB8AC3E}">
        <p14:creationId xmlns:p14="http://schemas.microsoft.com/office/powerpoint/2010/main" val="1110251832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35" y="314979"/>
            <a:ext cx="8611184" cy="1143000"/>
          </a:xfrm>
        </p:spPr>
        <p:txBody>
          <a:bodyPr/>
          <a:lstStyle/>
          <a:p>
            <a:r>
              <a:rPr lang="en-US" b="1" u="sng" dirty="0" smtClean="0"/>
              <a:t>Appreciation For The Body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/>
              <a:t>Rudolf Virchow, M.D.</a:t>
            </a:r>
            <a:r>
              <a:rPr lang="en-US" sz="2800" dirty="0" smtClean="0"/>
              <a:t>, called </a:t>
            </a:r>
            <a:r>
              <a:rPr lang="en-US" sz="2800" dirty="0"/>
              <a:t>the human body </a:t>
            </a:r>
            <a:r>
              <a:rPr lang="en-US" sz="2800" i="1" dirty="0"/>
              <a:t>“the most miraculous masterpiece </a:t>
            </a:r>
            <a:r>
              <a:rPr lang="en-US" sz="2800" i="1" dirty="0" smtClean="0"/>
              <a:t>of nature</a:t>
            </a:r>
            <a:r>
              <a:rPr lang="en-US" sz="2800" i="1" dirty="0"/>
              <a:t>”</a:t>
            </a:r>
            <a:r>
              <a:rPr lang="en-US" sz="2800" dirty="0"/>
              <a:t> and called it “</a:t>
            </a:r>
            <a:r>
              <a:rPr lang="en-US" sz="2800" i="1" dirty="0"/>
              <a:t>a</a:t>
            </a:r>
            <a:r>
              <a:rPr lang="en-US" sz="2800" dirty="0"/>
              <a:t> </a:t>
            </a:r>
            <a:r>
              <a:rPr lang="en-US" sz="2800" i="1" dirty="0"/>
              <a:t>pleasure to study...and to learn about the smallest </a:t>
            </a:r>
            <a:r>
              <a:rPr lang="en-US" sz="2800" i="1" dirty="0" smtClean="0"/>
              <a:t>vessel </a:t>
            </a:r>
            <a:r>
              <a:rPr lang="en-US" sz="2800" i="1" dirty="0"/>
              <a:t>and the smallest fiber.”</a:t>
            </a:r>
            <a:r>
              <a:rPr lang="en-US" sz="2800" dirty="0"/>
              <a:t> </a:t>
            </a:r>
            <a:endParaRPr lang="en-US" sz="2600" dirty="0"/>
          </a:p>
        </p:txBody>
      </p:sp>
      <p:pic>
        <p:nvPicPr>
          <p:cNvPr id="5" name="Picture 4" descr="cropped-masterpiece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3607"/>
            <a:ext cx="9144000" cy="3134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03563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335" y="314979"/>
            <a:ext cx="8611184" cy="1143000"/>
          </a:xfrm>
        </p:spPr>
        <p:txBody>
          <a:bodyPr/>
          <a:lstStyle/>
          <a:p>
            <a:r>
              <a:rPr lang="en-US" b="1" u="sng" dirty="0" smtClean="0"/>
              <a:t>Appreciation For The Body</a:t>
            </a:r>
            <a:endParaRPr lang="en-US" b="1" u="sng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/>
              <a:t>“Your body is a complete marvel. The more you study its anatomy and how each </a:t>
            </a:r>
            <a:r>
              <a:rPr lang="en-US" sz="2800" i="1" dirty="0" smtClean="0"/>
              <a:t>part </a:t>
            </a:r>
            <a:r>
              <a:rPr lang="en-US" sz="2800" i="1" dirty="0"/>
              <a:t>works in harmony, the more you will be convinced that you didn't just </a:t>
            </a:r>
            <a:r>
              <a:rPr lang="en-US" sz="2800" i="1" dirty="0" smtClean="0"/>
              <a:t>evolve</a:t>
            </a:r>
            <a:r>
              <a:rPr lang="en-US" sz="2800" i="1" dirty="0"/>
              <a:t>. You were designed from the beginning by the hand of a Master.”</a:t>
            </a:r>
            <a:r>
              <a:rPr lang="en-US" sz="2800" dirty="0"/>
              <a:t> (Toni </a:t>
            </a:r>
            <a:r>
              <a:rPr lang="en-US" sz="2800" dirty="0" smtClean="0"/>
              <a:t>Sorenson Brown) </a:t>
            </a:r>
            <a:endParaRPr lang="en-US" sz="2600" dirty="0"/>
          </a:p>
        </p:txBody>
      </p:sp>
      <p:pic>
        <p:nvPicPr>
          <p:cNvPr id="3" name="Picture 2" descr="pulmonary-and-systemic-circulation-feature-imag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5605"/>
            <a:ext cx="9144000" cy="268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0745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800735" y="723935"/>
            <a:ext cx="4154896" cy="1143000"/>
          </a:xfrm>
        </p:spPr>
        <p:txBody>
          <a:bodyPr/>
          <a:lstStyle/>
          <a:p>
            <a:r>
              <a:rPr lang="en-US" b="1" u="sng" dirty="0" smtClean="0"/>
              <a:t>Darwin’s Challenge</a:t>
            </a:r>
            <a:endParaRPr lang="en-US" b="1" u="sng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800734" y="2361615"/>
            <a:ext cx="4154896" cy="45838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i="1" dirty="0"/>
              <a:t>“If it could be demonstrated that any complex organ existed which could not </a:t>
            </a:r>
            <a:r>
              <a:rPr lang="en-US" sz="2800" i="1" dirty="0" smtClean="0"/>
              <a:t>possibly </a:t>
            </a:r>
            <a:r>
              <a:rPr lang="en-US" sz="2800" i="1" dirty="0"/>
              <a:t>have been formed by numerous, successive, slight modifications, my </a:t>
            </a:r>
            <a:r>
              <a:rPr lang="en-US" sz="2800" i="1" dirty="0" smtClean="0"/>
              <a:t>theory </a:t>
            </a:r>
            <a:r>
              <a:rPr lang="en-US" sz="2800" i="1" dirty="0"/>
              <a:t>would absolutely break down.”</a:t>
            </a:r>
            <a:r>
              <a:rPr lang="en-US" sz="2800" dirty="0"/>
              <a:t> (Charles Darwin, </a:t>
            </a:r>
            <a:r>
              <a:rPr lang="en-US" sz="2800" i="1" dirty="0"/>
              <a:t>Origin of Species</a:t>
            </a:r>
            <a:r>
              <a:rPr lang="en-US" sz="2800" dirty="0"/>
              <a:t>, 154)</a:t>
            </a:r>
            <a:r>
              <a:rPr lang="en-US" sz="2800" dirty="0"/>
              <a:t> </a:t>
            </a:r>
          </a:p>
        </p:txBody>
      </p:sp>
      <p:pic>
        <p:nvPicPr>
          <p:cNvPr id="12" name="Content Placeholder 11" descr="darwin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4" r="3854"/>
          <a:stretch>
            <a:fillRect/>
          </a:stretch>
        </p:blipFill>
        <p:spPr>
          <a:xfrm>
            <a:off x="5382" y="0"/>
            <a:ext cx="4580073" cy="6858000"/>
          </a:xfrm>
        </p:spPr>
      </p:pic>
    </p:spTree>
    <p:extLst>
      <p:ext uri="{BB962C8B-B14F-4D97-AF65-F5344CB8AC3E}">
        <p14:creationId xmlns:p14="http://schemas.microsoft.com/office/powerpoint/2010/main" val="763533937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63" y="314979"/>
            <a:ext cx="8568128" cy="1143000"/>
          </a:xfrm>
        </p:spPr>
        <p:txBody>
          <a:bodyPr/>
          <a:lstStyle/>
          <a:p>
            <a:r>
              <a:rPr lang="en-US" b="1" u="sng" dirty="0" smtClean="0"/>
              <a:t>Starting Considerations: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i="1" dirty="0" smtClean="0"/>
              <a:t>We are made of 7 octillion atoms!</a:t>
            </a:r>
          </a:p>
          <a:p>
            <a:pPr>
              <a:spcBef>
                <a:spcPts val="1200"/>
              </a:spcBef>
            </a:pPr>
            <a:r>
              <a:rPr lang="en-US" sz="2800" i="1" dirty="0" smtClean="0"/>
              <a:t>We are made of 100s of trillions of cells!</a:t>
            </a:r>
          </a:p>
          <a:p>
            <a:pPr>
              <a:spcBef>
                <a:spcPts val="1200"/>
              </a:spcBef>
            </a:pPr>
            <a:r>
              <a:rPr lang="en-US" sz="2800" i="1" dirty="0" smtClean="0"/>
              <a:t>There are a trillion nerves powering our memory!</a:t>
            </a:r>
          </a:p>
          <a:p>
            <a:pPr>
              <a:spcBef>
                <a:spcPts val="1200"/>
              </a:spcBef>
            </a:pPr>
            <a:r>
              <a:rPr lang="en-US" sz="2800" i="1" dirty="0" smtClean="0"/>
              <a:t>If uncoiled, our DNA would stretch 10 billion miles!</a:t>
            </a:r>
          </a:p>
          <a:p>
            <a:pPr>
              <a:spcBef>
                <a:spcPts val="1200"/>
              </a:spcBef>
            </a:pPr>
            <a:r>
              <a:rPr lang="en-US" sz="2800" i="1" dirty="0" smtClean="0"/>
              <a:t>DNA contains a 6 billion letter code!</a:t>
            </a:r>
          </a:p>
        </p:txBody>
      </p:sp>
      <p:pic>
        <p:nvPicPr>
          <p:cNvPr id="7" name="Picture 6" descr="D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0650"/>
            <a:ext cx="9144000" cy="2187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84126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63" y="314979"/>
            <a:ext cx="8568128" cy="1143000"/>
          </a:xfrm>
        </p:spPr>
        <p:txBody>
          <a:bodyPr/>
          <a:lstStyle/>
          <a:p>
            <a:r>
              <a:rPr lang="en-US" b="1" u="sng" dirty="0" smtClean="0"/>
              <a:t>Further Considerations: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i="1" dirty="0" smtClean="0"/>
              <a:t>The Ear </a:t>
            </a:r>
            <a:r>
              <a:rPr lang="en-US" sz="2800" i="1" dirty="0"/>
              <a:t>(</a:t>
            </a:r>
            <a:r>
              <a:rPr lang="en-US" sz="2800" i="1" dirty="0" smtClean="0"/>
              <a:t>Prov. </a:t>
            </a:r>
            <a:r>
              <a:rPr lang="en-US" sz="2800" i="1" dirty="0"/>
              <a:t>20:12; Ps. 94:</a:t>
            </a:r>
            <a:r>
              <a:rPr lang="en-US" sz="2800" i="1" dirty="0" smtClean="0"/>
              <a:t>9; 1Cor. 12) </a:t>
            </a:r>
          </a:p>
        </p:txBody>
      </p:sp>
      <p:pic>
        <p:nvPicPr>
          <p:cNvPr id="4" name="Picture 3" descr="anatomy-of-e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3706"/>
            <a:ext cx="9144000" cy="440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4025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863" y="314979"/>
            <a:ext cx="8568128" cy="1143000"/>
          </a:xfrm>
        </p:spPr>
        <p:txBody>
          <a:bodyPr/>
          <a:lstStyle/>
          <a:p>
            <a:r>
              <a:rPr lang="en-US" b="1" u="sng" dirty="0" smtClean="0"/>
              <a:t>Further Considerations:</a:t>
            </a:r>
            <a:endParaRPr lang="en-US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800" i="1" dirty="0" smtClean="0"/>
              <a:t>The Eye </a:t>
            </a:r>
            <a:r>
              <a:rPr lang="en-US" sz="2800" i="1" dirty="0"/>
              <a:t>(Prov. 20:12; Ps. 94:</a:t>
            </a:r>
            <a:r>
              <a:rPr lang="en-US" sz="2800" i="1" dirty="0" smtClean="0"/>
              <a:t>9; </a:t>
            </a:r>
            <a:r>
              <a:rPr lang="en-US" sz="2800" i="1" dirty="0"/>
              <a:t>1Cor. </a:t>
            </a:r>
            <a:r>
              <a:rPr lang="en-US" sz="2800" i="1" dirty="0" smtClean="0"/>
              <a:t>12) </a:t>
            </a:r>
          </a:p>
        </p:txBody>
      </p:sp>
      <p:pic>
        <p:nvPicPr>
          <p:cNvPr id="3" name="Picture 2" descr="eye-anatomy-700x6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9801"/>
            <a:ext cx="9144000" cy="431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040250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Venture">
  <a:themeElements>
    <a:clrScheme name="Venture">
      <a:dk1>
        <a:sysClr val="windowText" lastClr="000000"/>
      </a:dk1>
      <a:lt1>
        <a:sysClr val="window" lastClr="FFFFFF"/>
      </a:lt1>
      <a:dk2>
        <a:srgbClr val="738450"/>
      </a:dk2>
      <a:lt2>
        <a:srgbClr val="E8E9D1"/>
      </a:lt2>
      <a:accent1>
        <a:srgbClr val="9EB060"/>
      </a:accent1>
      <a:accent2>
        <a:srgbClr val="D09A08"/>
      </a:accent2>
      <a:accent3>
        <a:srgbClr val="F2EC86"/>
      </a:accent3>
      <a:accent4>
        <a:srgbClr val="824F1C"/>
      </a:accent4>
      <a:accent5>
        <a:srgbClr val="511818"/>
      </a:accent5>
      <a:accent6>
        <a:srgbClr val="553876"/>
      </a:accent6>
      <a:hlink>
        <a:srgbClr val="929547"/>
      </a:hlink>
      <a:folHlink>
        <a:srgbClr val="56633C"/>
      </a:folHlink>
    </a:clrScheme>
    <a:fontScheme name="Venture">
      <a:maj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Ｐ明朝"/>
        <a:font script="Hans" typeface="宋体"/>
        <a:font script="Hant" typeface="新細明體"/>
      </a:minorFont>
    </a:fontScheme>
    <a:fmtScheme name="Ven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fillStyleLst>
      <a:lnStyleLst>
        <a:ln w="1905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76200" dist="25400" dir="13500000">
              <a:srgbClr val="4B4B4B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3">
            <a:duotone>
              <a:schemeClr val="phClr">
                <a:shade val="10000"/>
                <a:alpha val="30000"/>
                <a:satMod val="60000"/>
              </a:schemeClr>
              <a:schemeClr val="phClr">
                <a:tint val="20000"/>
                <a:alpha val="5000"/>
                <a:satMod val="30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30000"/>
                <a:alpha val="50000"/>
                <a:satMod val="150000"/>
              </a:schemeClr>
              <a:schemeClr val="phClr">
                <a:tint val="50000"/>
                <a:alpha val="10000"/>
                <a:satMod val="15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591</Words>
  <Application>Microsoft Macintosh PowerPoint</Application>
  <PresentationFormat>On-screen Show (4:3)</PresentationFormat>
  <Paragraphs>38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Venture</vt:lpstr>
      <vt:lpstr>Is Belief In God Reasonable?</vt:lpstr>
      <vt:lpstr>“For You formed my inward parts; You wove me in my mother’s womb. I will give thanks to You, for I am fearfully and wonderfully made; wonderful are Your works, and my soul knows it very well. My frame was not hidden from You, when I was made in secret, and skillfully wrought in the depths of the earth; Your eyes have seen my unformed substance; and in Your book were all written the days that were ordained for me, when as yet there was not one of them.” (Ps. 139:13-16)</vt:lpstr>
      <vt:lpstr>Appreciation For The Body</vt:lpstr>
      <vt:lpstr>Appreciation For The Body</vt:lpstr>
      <vt:lpstr>Appreciation For The Body</vt:lpstr>
      <vt:lpstr>Darwin’s Challenge</vt:lpstr>
      <vt:lpstr>Starting Considerations:</vt:lpstr>
      <vt:lpstr>Further Considerations:</vt:lpstr>
      <vt:lpstr>Further Considerations:</vt:lpstr>
      <vt:lpstr>Further Considerations:</vt:lpstr>
      <vt:lpstr>Further Considerations:</vt:lpstr>
      <vt:lpstr>Further Considerations:</vt:lpstr>
      <vt:lpstr>Further Considerations:</vt:lpstr>
      <vt:lpstr>What About “Bad Design”?</vt:lpstr>
      <vt:lpstr>“My soul knows it very well.”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 Belief In God Reasonable?</dc:title>
  <dc:creator>Eric Parker</dc:creator>
  <cp:lastModifiedBy>Eric Parker</cp:lastModifiedBy>
  <cp:revision>13</cp:revision>
  <dcterms:created xsi:type="dcterms:W3CDTF">2018-07-20T14:26:26Z</dcterms:created>
  <dcterms:modified xsi:type="dcterms:W3CDTF">2018-07-20T22:34:33Z</dcterms:modified>
</cp:coreProperties>
</file>