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258" r:id="rId3"/>
    <p:sldId id="286" r:id="rId4"/>
    <p:sldId id="264" r:id="rId5"/>
    <p:sldId id="270" r:id="rId6"/>
    <p:sldId id="289" r:id="rId7"/>
    <p:sldId id="271" r:id="rId8"/>
    <p:sldId id="274" r:id="rId9"/>
    <p:sldId id="272" r:id="rId10"/>
    <p:sldId id="277" r:id="rId11"/>
    <p:sldId id="290" r:id="rId12"/>
    <p:sldId id="291" r:id="rId13"/>
    <p:sldId id="282" r:id="rId14"/>
    <p:sldId id="292" r:id="rId15"/>
    <p:sldId id="293" r:id="rId16"/>
    <p:sldId id="294" r:id="rId17"/>
    <p:sldId id="276" r:id="rId18"/>
    <p:sldId id="295" r:id="rId19"/>
    <p:sldId id="296" r:id="rId20"/>
    <p:sldId id="278" r:id="rId21"/>
    <p:sldId id="297" r:id="rId22"/>
    <p:sldId id="283" r:id="rId23"/>
    <p:sldId id="259" r:id="rId24"/>
    <p:sldId id="261" r:id="rId25"/>
    <p:sldId id="298" r:id="rId26"/>
    <p:sldId id="288" r:id="rId27"/>
    <p:sldId id="268" r:id="rId28"/>
    <p:sldId id="262" r:id="rId29"/>
    <p:sldId id="279" r:id="rId30"/>
    <p:sldId id="287" r:id="rId31"/>
    <p:sldId id="284" r:id="rId32"/>
    <p:sldId id="257" r:id="rId33"/>
    <p:sldId id="285" r:id="rId34"/>
    <p:sldId id="280" r:id="rId35"/>
    <p:sldId id="281" r:id="rId36"/>
    <p:sldId id="29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1080"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BB0EBC-4962-7B48-8B8B-F19A371D6337}" type="datetimeFigureOut">
              <a:rPr lang="en-US" smtClean="0"/>
              <a:t>8/9/18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441735-3134-CA4A-8453-A279AC7BA887}" type="slidenum">
              <a:rPr lang="en-US" smtClean="0"/>
              <a:t>‹#›</a:t>
            </a:fld>
            <a:endParaRPr lang="en-US"/>
          </a:p>
        </p:txBody>
      </p:sp>
    </p:spTree>
    <p:extLst>
      <p:ext uri="{BB962C8B-B14F-4D97-AF65-F5344CB8AC3E}">
        <p14:creationId xmlns:p14="http://schemas.microsoft.com/office/powerpoint/2010/main" val="2754572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9AADA-F4BE-2A47-B568-3F50146A48AD}" type="datetimeFigureOut">
              <a:rPr lang="en-US" smtClean="0"/>
              <a:t>8/9/18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87DA8-63CC-3547-A4F7-E3430879C9E4}" type="slidenum">
              <a:rPr lang="en-US" smtClean="0"/>
              <a:t>‹#›</a:t>
            </a:fld>
            <a:endParaRPr lang="en-US"/>
          </a:p>
        </p:txBody>
      </p:sp>
    </p:spTree>
    <p:extLst>
      <p:ext uri="{BB962C8B-B14F-4D97-AF65-F5344CB8AC3E}">
        <p14:creationId xmlns:p14="http://schemas.microsoft.com/office/powerpoint/2010/main" val="29933852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87DA8-63CC-3547-A4F7-E3430879C9E4}" type="slidenum">
              <a:rPr lang="en-US" smtClean="0"/>
              <a:t>35</a:t>
            </a:fld>
            <a:endParaRPr lang="en-US"/>
          </a:p>
        </p:txBody>
      </p:sp>
    </p:spTree>
    <p:extLst>
      <p:ext uri="{BB962C8B-B14F-4D97-AF65-F5344CB8AC3E}">
        <p14:creationId xmlns:p14="http://schemas.microsoft.com/office/powerpoint/2010/main" val="410076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04ECD4-04E0-1046-BE57-67AA1D9602D8}" type="datetimeFigureOut">
              <a:rPr lang="en-US" smtClean="0"/>
              <a:t>8/9/18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3DEEA-6D2A-0547-A60F-94E298FBAFC7}" type="slidenum">
              <a:rPr lang="en-US" smtClean="0"/>
              <a:t>‹#›</a:t>
            </a:fld>
            <a:endParaRPr lang="en-US"/>
          </a:p>
        </p:txBody>
      </p:sp>
    </p:spTree>
    <p:extLst>
      <p:ext uri="{BB962C8B-B14F-4D97-AF65-F5344CB8AC3E}">
        <p14:creationId xmlns:p14="http://schemas.microsoft.com/office/powerpoint/2010/main" val="389363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4ECD4-04E0-1046-BE57-67AA1D9602D8}" type="datetimeFigureOut">
              <a:rPr lang="en-US" smtClean="0"/>
              <a:t>8/9/18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3DEEA-6D2A-0547-A60F-94E298FBAFC7}" type="slidenum">
              <a:rPr lang="en-US" smtClean="0"/>
              <a:t>‹#›</a:t>
            </a:fld>
            <a:endParaRPr lang="en-US"/>
          </a:p>
        </p:txBody>
      </p:sp>
    </p:spTree>
    <p:extLst>
      <p:ext uri="{BB962C8B-B14F-4D97-AF65-F5344CB8AC3E}">
        <p14:creationId xmlns:p14="http://schemas.microsoft.com/office/powerpoint/2010/main" val="188701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4ECD4-04E0-1046-BE57-67AA1D9602D8}" type="datetimeFigureOut">
              <a:rPr lang="en-US" smtClean="0"/>
              <a:t>8/9/18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3DEEA-6D2A-0547-A60F-94E298FBAFC7}" type="slidenum">
              <a:rPr lang="en-US" smtClean="0"/>
              <a:t>‹#›</a:t>
            </a:fld>
            <a:endParaRPr lang="en-US"/>
          </a:p>
        </p:txBody>
      </p:sp>
    </p:spTree>
    <p:extLst>
      <p:ext uri="{BB962C8B-B14F-4D97-AF65-F5344CB8AC3E}">
        <p14:creationId xmlns:p14="http://schemas.microsoft.com/office/powerpoint/2010/main" val="25154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4ECD4-04E0-1046-BE57-67AA1D9602D8}" type="datetimeFigureOut">
              <a:rPr lang="en-US" smtClean="0"/>
              <a:t>8/9/18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3DEEA-6D2A-0547-A60F-94E298FBAFC7}" type="slidenum">
              <a:rPr lang="en-US" smtClean="0"/>
              <a:t>‹#›</a:t>
            </a:fld>
            <a:endParaRPr lang="en-US"/>
          </a:p>
        </p:txBody>
      </p:sp>
    </p:spTree>
    <p:extLst>
      <p:ext uri="{BB962C8B-B14F-4D97-AF65-F5344CB8AC3E}">
        <p14:creationId xmlns:p14="http://schemas.microsoft.com/office/powerpoint/2010/main" val="292618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04ECD4-04E0-1046-BE57-67AA1D9602D8}" type="datetimeFigureOut">
              <a:rPr lang="en-US" smtClean="0"/>
              <a:t>8/9/18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3DEEA-6D2A-0547-A60F-94E298FBAFC7}" type="slidenum">
              <a:rPr lang="en-US" smtClean="0"/>
              <a:t>‹#›</a:t>
            </a:fld>
            <a:endParaRPr lang="en-US"/>
          </a:p>
        </p:txBody>
      </p:sp>
    </p:spTree>
    <p:extLst>
      <p:ext uri="{BB962C8B-B14F-4D97-AF65-F5344CB8AC3E}">
        <p14:creationId xmlns:p14="http://schemas.microsoft.com/office/powerpoint/2010/main" val="253454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04ECD4-04E0-1046-BE57-67AA1D9602D8}" type="datetimeFigureOut">
              <a:rPr lang="en-US" smtClean="0"/>
              <a:t>8/9/18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3DEEA-6D2A-0547-A60F-94E298FBAFC7}" type="slidenum">
              <a:rPr lang="en-US" smtClean="0"/>
              <a:t>‹#›</a:t>
            </a:fld>
            <a:endParaRPr lang="en-US"/>
          </a:p>
        </p:txBody>
      </p:sp>
    </p:spTree>
    <p:extLst>
      <p:ext uri="{BB962C8B-B14F-4D97-AF65-F5344CB8AC3E}">
        <p14:creationId xmlns:p14="http://schemas.microsoft.com/office/powerpoint/2010/main" val="184363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04ECD4-04E0-1046-BE57-67AA1D9602D8}" type="datetimeFigureOut">
              <a:rPr lang="en-US" smtClean="0"/>
              <a:t>8/9/18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53DEEA-6D2A-0547-A60F-94E298FBAFC7}" type="slidenum">
              <a:rPr lang="en-US" smtClean="0"/>
              <a:t>‹#›</a:t>
            </a:fld>
            <a:endParaRPr lang="en-US"/>
          </a:p>
        </p:txBody>
      </p:sp>
    </p:spTree>
    <p:extLst>
      <p:ext uri="{BB962C8B-B14F-4D97-AF65-F5344CB8AC3E}">
        <p14:creationId xmlns:p14="http://schemas.microsoft.com/office/powerpoint/2010/main" val="1569086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04ECD4-04E0-1046-BE57-67AA1D9602D8}" type="datetimeFigureOut">
              <a:rPr lang="en-US" smtClean="0"/>
              <a:t>8/9/18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3DEEA-6D2A-0547-A60F-94E298FBAFC7}" type="slidenum">
              <a:rPr lang="en-US" smtClean="0"/>
              <a:t>‹#›</a:t>
            </a:fld>
            <a:endParaRPr lang="en-US"/>
          </a:p>
        </p:txBody>
      </p:sp>
    </p:spTree>
    <p:extLst>
      <p:ext uri="{BB962C8B-B14F-4D97-AF65-F5344CB8AC3E}">
        <p14:creationId xmlns:p14="http://schemas.microsoft.com/office/powerpoint/2010/main" val="425509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4ECD4-04E0-1046-BE57-67AA1D9602D8}" type="datetimeFigureOut">
              <a:rPr lang="en-US" smtClean="0"/>
              <a:t>8/9/18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53DEEA-6D2A-0547-A60F-94E298FBAFC7}" type="slidenum">
              <a:rPr lang="en-US" smtClean="0"/>
              <a:t>‹#›</a:t>
            </a:fld>
            <a:endParaRPr lang="en-US"/>
          </a:p>
        </p:txBody>
      </p:sp>
    </p:spTree>
    <p:extLst>
      <p:ext uri="{BB962C8B-B14F-4D97-AF65-F5344CB8AC3E}">
        <p14:creationId xmlns:p14="http://schemas.microsoft.com/office/powerpoint/2010/main" val="307208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4ECD4-04E0-1046-BE57-67AA1D9602D8}" type="datetimeFigureOut">
              <a:rPr lang="en-US" smtClean="0"/>
              <a:t>8/9/18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3DEEA-6D2A-0547-A60F-94E298FBAFC7}" type="slidenum">
              <a:rPr lang="en-US" smtClean="0"/>
              <a:t>‹#›</a:t>
            </a:fld>
            <a:endParaRPr lang="en-US"/>
          </a:p>
        </p:txBody>
      </p:sp>
    </p:spTree>
    <p:extLst>
      <p:ext uri="{BB962C8B-B14F-4D97-AF65-F5344CB8AC3E}">
        <p14:creationId xmlns:p14="http://schemas.microsoft.com/office/powerpoint/2010/main" val="714155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4ECD4-04E0-1046-BE57-67AA1D9602D8}" type="datetimeFigureOut">
              <a:rPr lang="en-US" smtClean="0"/>
              <a:t>8/9/18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3DEEA-6D2A-0547-A60F-94E298FBAFC7}" type="slidenum">
              <a:rPr lang="en-US" smtClean="0"/>
              <a:t>‹#›</a:t>
            </a:fld>
            <a:endParaRPr lang="en-US"/>
          </a:p>
        </p:txBody>
      </p:sp>
    </p:spTree>
    <p:extLst>
      <p:ext uri="{BB962C8B-B14F-4D97-AF65-F5344CB8AC3E}">
        <p14:creationId xmlns:p14="http://schemas.microsoft.com/office/powerpoint/2010/main" val="28868836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4ECD4-04E0-1046-BE57-67AA1D9602D8}" type="datetimeFigureOut">
              <a:rPr lang="en-US" smtClean="0"/>
              <a:t>8/9/18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3DEEA-6D2A-0547-A60F-94E298FBAFC7}" type="slidenum">
              <a:rPr lang="en-US" smtClean="0"/>
              <a:t>‹#›</a:t>
            </a:fld>
            <a:endParaRPr lang="en-US"/>
          </a:p>
        </p:txBody>
      </p:sp>
    </p:spTree>
    <p:extLst>
      <p:ext uri="{BB962C8B-B14F-4D97-AF65-F5344CB8AC3E}">
        <p14:creationId xmlns:p14="http://schemas.microsoft.com/office/powerpoint/2010/main" val="823635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34.jpg"/><Relationship Id="rId6" Type="http://schemas.openxmlformats.org/officeDocument/2006/relationships/image" Target="../media/image35.jp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946566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58060" cy="6858000"/>
          </a:xfrm>
          <a:prstGeom prst="rect">
            <a:avLst/>
          </a:prstGeom>
        </p:spPr>
      </p:pic>
      <p:sp>
        <p:nvSpPr>
          <p:cNvPr id="2" name="Title 1"/>
          <p:cNvSpPr>
            <a:spLocks noGrp="1"/>
          </p:cNvSpPr>
          <p:nvPr>
            <p:ph type="ctrTitle"/>
          </p:nvPr>
        </p:nvSpPr>
        <p:spPr>
          <a:xfrm>
            <a:off x="1115985" y="4732264"/>
            <a:ext cx="7772400" cy="1470025"/>
          </a:xfrm>
        </p:spPr>
        <p:txBody>
          <a:bodyPr>
            <a:normAutofit/>
          </a:bodyPr>
          <a:lstStyle/>
          <a:p>
            <a:pPr algn="r"/>
            <a:r>
              <a:rPr lang="en-US" sz="8000" b="1" u="sng" dirty="0" smtClean="0"/>
              <a:t>Dinosaurs:</a:t>
            </a:r>
            <a:br>
              <a:rPr lang="en-US" sz="8000" b="1" u="sng" dirty="0" smtClean="0"/>
            </a:br>
            <a:r>
              <a:rPr lang="en-US" sz="4000" b="1" u="sng" dirty="0" smtClean="0"/>
              <a:t>Friend Or Foe Of Christians?</a:t>
            </a:r>
            <a:endParaRPr lang="en-US" sz="4000" b="1" u="sng" dirty="0"/>
          </a:p>
        </p:txBody>
      </p:sp>
    </p:spTree>
    <p:extLst>
      <p:ext uri="{BB962C8B-B14F-4D97-AF65-F5344CB8AC3E}">
        <p14:creationId xmlns:p14="http://schemas.microsoft.com/office/powerpoint/2010/main" val="26051939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Angkor Carvings (Cambodia)</a:t>
            </a:r>
            <a:endParaRPr lang="en-US" b="1" u="sng" dirty="0"/>
          </a:p>
        </p:txBody>
      </p:sp>
      <p:pic>
        <p:nvPicPr>
          <p:cNvPr id="4" name="Content Placeholder 3" descr="tracks-cambodia-GSA-scale.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1029668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Sumatran Art (Indonesia)</a:t>
            </a:r>
            <a:endParaRPr lang="en-US" b="1" u="sng" dirty="0"/>
          </a:p>
        </p:txBody>
      </p:sp>
      <p:pic>
        <p:nvPicPr>
          <p:cNvPr id="4" name="Content Placeholder 3" descr="Sumatran-Crested-Dinosaur-GP-watermark-300x164.jpg"/>
          <p:cNvPicPr>
            <a:picLocks noGrp="1" noChangeAspect="1"/>
          </p:cNvPicPr>
          <p:nvPr>
            <p:ph idx="1"/>
          </p:nvPr>
        </p:nvPicPr>
        <p:blipFill>
          <a:blip r:embed="rId2">
            <a:extLst>
              <a:ext uri="{28A0092B-C50C-407E-A947-70E740481C1C}">
                <a14:useLocalDpi xmlns:a14="http://schemas.microsoft.com/office/drawing/2010/main" val="0"/>
              </a:ext>
            </a:extLst>
          </a:blip>
          <a:srcRect l="300" r="300"/>
          <a:stretch>
            <a:fillRect/>
          </a:stretch>
        </p:blipFill>
        <p:spPr/>
      </p:pic>
    </p:spTree>
    <p:extLst>
      <p:ext uri="{BB962C8B-B14F-4D97-AF65-F5344CB8AC3E}">
        <p14:creationId xmlns:p14="http://schemas.microsoft.com/office/powerpoint/2010/main" val="265498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Hongshan</a:t>
            </a:r>
            <a:r>
              <a:rPr lang="en-US" b="1" u="sng" dirty="0" smtClean="0"/>
              <a:t> Jade Carvings (China)</a:t>
            </a:r>
            <a:endParaRPr lang="en-US" b="1" u="sng" dirty="0"/>
          </a:p>
        </p:txBody>
      </p:sp>
      <p:pic>
        <p:nvPicPr>
          <p:cNvPr id="4" name="Content Placeholder 3" descr="Hongshan-Dragon-vs-Protoceratops.jpg"/>
          <p:cNvPicPr>
            <a:picLocks noGrp="1" noChangeAspect="1"/>
          </p:cNvPicPr>
          <p:nvPr>
            <p:ph idx="1"/>
          </p:nvPr>
        </p:nvPicPr>
        <p:blipFill>
          <a:blip r:embed="rId2">
            <a:extLst>
              <a:ext uri="{28A0092B-C50C-407E-A947-70E740481C1C}">
                <a14:useLocalDpi xmlns:a14="http://schemas.microsoft.com/office/drawing/2010/main" val="0"/>
              </a:ext>
            </a:extLst>
          </a:blip>
          <a:srcRect l="-36339" r="-36339"/>
          <a:stretch>
            <a:fillRect/>
          </a:stretch>
        </p:blipFill>
        <p:spPr/>
      </p:pic>
    </p:spTree>
    <p:extLst>
      <p:ext uri="{BB962C8B-B14F-4D97-AF65-F5344CB8AC3E}">
        <p14:creationId xmlns:p14="http://schemas.microsoft.com/office/powerpoint/2010/main" val="110527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44" y="274638"/>
            <a:ext cx="8754382" cy="1143000"/>
          </a:xfrm>
        </p:spPr>
        <p:txBody>
          <a:bodyPr>
            <a:normAutofit/>
          </a:bodyPr>
          <a:lstStyle/>
          <a:p>
            <a:r>
              <a:rPr lang="en-US" sz="4000" b="1" u="sng" dirty="0" smtClean="0"/>
              <a:t>Mesopotamian Cylinder Seal Of </a:t>
            </a:r>
            <a:r>
              <a:rPr lang="en-US" sz="4000" b="1" u="sng" dirty="0" err="1" smtClean="0"/>
              <a:t>Uruk</a:t>
            </a:r>
            <a:endParaRPr lang="en-US" sz="4000" b="1" u="sng" dirty="0"/>
          </a:p>
        </p:txBody>
      </p:sp>
      <p:pic>
        <p:nvPicPr>
          <p:cNvPr id="6" name="Content Placeholder 5" descr="e3a03d4f0af380cee49695984bfdc946--ancient-symbols-ancient-egypt.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2612" r="-12223"/>
          <a:stretch/>
        </p:blipFill>
        <p:spPr>
          <a:xfrm>
            <a:off x="457200" y="1600200"/>
            <a:ext cx="8229600" cy="4748935"/>
          </a:xfrm>
        </p:spPr>
      </p:pic>
    </p:spTree>
    <p:extLst>
      <p:ext uri="{BB962C8B-B14F-4D97-AF65-F5344CB8AC3E}">
        <p14:creationId xmlns:p14="http://schemas.microsoft.com/office/powerpoint/2010/main" val="18203089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274"/>
            <a:ext cx="8229600" cy="1143000"/>
          </a:xfrm>
        </p:spPr>
        <p:txBody>
          <a:bodyPr/>
          <a:lstStyle/>
          <a:p>
            <a:r>
              <a:rPr lang="en-US" b="1" u="sng" dirty="0" smtClean="0"/>
              <a:t>European Written History</a:t>
            </a:r>
            <a:endParaRPr lang="en-US" b="1" u="sng" dirty="0"/>
          </a:p>
        </p:txBody>
      </p:sp>
      <p:pic>
        <p:nvPicPr>
          <p:cNvPr id="5" name="Picture 4" descr="herodotusbu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911" y="2055332"/>
            <a:ext cx="2445929" cy="2736370"/>
          </a:xfrm>
          <a:prstGeom prst="rect">
            <a:avLst/>
          </a:prstGeom>
        </p:spPr>
      </p:pic>
      <p:pic>
        <p:nvPicPr>
          <p:cNvPr id="6" name="Picture 5" descr="250px-Josephusbu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294" y="2055332"/>
            <a:ext cx="2260506" cy="2736371"/>
          </a:xfrm>
          <a:prstGeom prst="rect">
            <a:avLst/>
          </a:prstGeom>
        </p:spPr>
      </p:pic>
      <p:sp>
        <p:nvSpPr>
          <p:cNvPr id="7" name="TextBox 6"/>
          <p:cNvSpPr txBox="1"/>
          <p:nvPr/>
        </p:nvSpPr>
        <p:spPr>
          <a:xfrm>
            <a:off x="269366" y="5253555"/>
            <a:ext cx="2712896" cy="523220"/>
          </a:xfrm>
          <a:prstGeom prst="rect">
            <a:avLst/>
          </a:prstGeom>
          <a:noFill/>
        </p:spPr>
        <p:txBody>
          <a:bodyPr wrap="square" rtlCol="0">
            <a:spAutoFit/>
          </a:bodyPr>
          <a:lstStyle/>
          <a:p>
            <a:pPr algn="ctr"/>
            <a:r>
              <a:rPr lang="en-US" sz="2800" b="1" u="sng" dirty="0" smtClean="0"/>
              <a:t>Pliny The Elder</a:t>
            </a:r>
            <a:endParaRPr lang="en-US" sz="2800" b="1" u="sng" dirty="0"/>
          </a:p>
        </p:txBody>
      </p:sp>
      <p:sp>
        <p:nvSpPr>
          <p:cNvPr id="8" name="TextBox 7"/>
          <p:cNvSpPr txBox="1"/>
          <p:nvPr/>
        </p:nvSpPr>
        <p:spPr>
          <a:xfrm>
            <a:off x="3383911" y="5253555"/>
            <a:ext cx="2445929" cy="523220"/>
          </a:xfrm>
          <a:prstGeom prst="rect">
            <a:avLst/>
          </a:prstGeom>
          <a:noFill/>
        </p:spPr>
        <p:txBody>
          <a:bodyPr wrap="square" rtlCol="0">
            <a:spAutoFit/>
          </a:bodyPr>
          <a:lstStyle/>
          <a:p>
            <a:pPr algn="ctr"/>
            <a:r>
              <a:rPr lang="en-US" sz="2800" b="1" u="sng" dirty="0" smtClean="0"/>
              <a:t>Herodotus</a:t>
            </a:r>
            <a:endParaRPr lang="en-US" sz="2800" b="1" u="sng" dirty="0"/>
          </a:p>
        </p:txBody>
      </p:sp>
      <p:sp>
        <p:nvSpPr>
          <p:cNvPr id="9" name="TextBox 8"/>
          <p:cNvSpPr txBox="1"/>
          <p:nvPr/>
        </p:nvSpPr>
        <p:spPr>
          <a:xfrm>
            <a:off x="6426294" y="5253555"/>
            <a:ext cx="2260506" cy="523220"/>
          </a:xfrm>
          <a:prstGeom prst="rect">
            <a:avLst/>
          </a:prstGeom>
          <a:noFill/>
        </p:spPr>
        <p:txBody>
          <a:bodyPr wrap="square" rtlCol="0">
            <a:spAutoFit/>
          </a:bodyPr>
          <a:lstStyle/>
          <a:p>
            <a:pPr algn="ctr"/>
            <a:r>
              <a:rPr lang="en-US" sz="2800" b="1" u="sng" dirty="0" smtClean="0"/>
              <a:t>Josephus</a:t>
            </a:r>
            <a:endParaRPr lang="en-US" sz="2800" b="1" u="sng" dirty="0"/>
          </a:p>
        </p:txBody>
      </p:sp>
      <p:pic>
        <p:nvPicPr>
          <p:cNvPr id="10" name="Picture 9" desc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55332"/>
            <a:ext cx="2332658" cy="2816258"/>
          </a:xfrm>
          <a:prstGeom prst="rect">
            <a:avLst/>
          </a:prstGeom>
        </p:spPr>
      </p:pic>
    </p:spTree>
    <p:extLst>
      <p:ext uri="{BB962C8B-B14F-4D97-AF65-F5344CB8AC3E}">
        <p14:creationId xmlns:p14="http://schemas.microsoft.com/office/powerpoint/2010/main" val="3923063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u="sng" dirty="0" smtClean="0"/>
              <a:t>Coexistent Footprints (Russia)</a:t>
            </a:r>
            <a:endParaRPr lang="en-US" b="1" u="sng" dirty="0"/>
          </a:p>
        </p:txBody>
      </p:sp>
      <p:pic>
        <p:nvPicPr>
          <p:cNvPr id="7" name="Content Placeholder 6" descr="delk-footprint.jpg"/>
          <p:cNvPicPr>
            <a:picLocks noGrp="1" noChangeAspect="1"/>
          </p:cNvPicPr>
          <p:nvPr>
            <p:ph idx="1"/>
          </p:nvPr>
        </p:nvPicPr>
        <p:blipFill>
          <a:blip r:embed="rId2">
            <a:extLst>
              <a:ext uri="{28A0092B-C50C-407E-A947-70E740481C1C}">
                <a14:useLocalDpi xmlns:a14="http://schemas.microsoft.com/office/drawing/2010/main" val="0"/>
              </a:ext>
            </a:extLst>
          </a:blip>
          <a:srcRect l="-11823" r="-11823"/>
          <a:stretch>
            <a:fillRect/>
          </a:stretch>
        </p:blipFill>
        <p:spPr/>
      </p:pic>
    </p:spTree>
    <p:extLst>
      <p:ext uri="{BB962C8B-B14F-4D97-AF65-F5344CB8AC3E}">
        <p14:creationId xmlns:p14="http://schemas.microsoft.com/office/powerpoint/2010/main" val="328362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Richard Bell Tomb Engravings</a:t>
            </a:r>
            <a:endParaRPr lang="en-US" b="1" u="sng" dirty="0"/>
          </a:p>
        </p:txBody>
      </p:sp>
      <p:pic>
        <p:nvPicPr>
          <p:cNvPr id="4" name="Content Placeholder 3" descr="carlisle-sauropods.pn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1935305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Nile Mosaic Of Palestrina (Italy)</a:t>
            </a:r>
            <a:endParaRPr lang="en-US" b="1" u="sng" dirty="0"/>
          </a:p>
        </p:txBody>
      </p:sp>
      <p:pic>
        <p:nvPicPr>
          <p:cNvPr id="4" name="Content Placeholder 3" descr="Palestrina Mosaic.jpeg"/>
          <p:cNvPicPr>
            <a:picLocks noGrp="1" noChangeAspect="1"/>
          </p:cNvPicPr>
          <p:nvPr>
            <p:ph idx="1"/>
          </p:nvPr>
        </p:nvPicPr>
        <p:blipFill>
          <a:blip r:embed="rId2">
            <a:extLst>
              <a:ext uri="{28A0092B-C50C-407E-A947-70E740481C1C}">
                <a14:useLocalDpi xmlns:a14="http://schemas.microsoft.com/office/drawing/2010/main" val="0"/>
              </a:ext>
            </a:extLst>
          </a:blip>
          <a:srcRect t="5933" b="5933"/>
          <a:stretch>
            <a:fillRect/>
          </a:stretch>
        </p:blipFill>
        <p:spPr>
          <a:xfrm>
            <a:off x="457200" y="1805069"/>
            <a:ext cx="8229600" cy="4525963"/>
          </a:xfrm>
        </p:spPr>
      </p:pic>
    </p:spTree>
    <p:extLst>
      <p:ext uri="{BB962C8B-B14F-4D97-AF65-F5344CB8AC3E}">
        <p14:creationId xmlns:p14="http://schemas.microsoft.com/office/powerpoint/2010/main" val="24122652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Hunt Mosaic From </a:t>
            </a:r>
            <a:r>
              <a:rPr lang="en-US" b="1" u="sng" dirty="0"/>
              <a:t>P</a:t>
            </a:r>
            <a:r>
              <a:rPr lang="en-US" b="1" u="sng" dirty="0" smtClean="0"/>
              <a:t>ompeii</a:t>
            </a:r>
            <a:endParaRPr lang="en-US" b="1" u="sng" dirty="0"/>
          </a:p>
        </p:txBody>
      </p:sp>
      <p:pic>
        <p:nvPicPr>
          <p:cNvPr id="4" name="Content Placeholder 3" descr="hunt mosaic from Pompeii.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2870" r="-22614"/>
          <a:stretch/>
        </p:blipFill>
        <p:spPr/>
      </p:pic>
    </p:spTree>
    <p:extLst>
      <p:ext uri="{BB962C8B-B14F-4D97-AF65-F5344CB8AC3E}">
        <p14:creationId xmlns:p14="http://schemas.microsoft.com/office/powerpoint/2010/main" val="4141629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Girifalco</a:t>
            </a:r>
            <a:r>
              <a:rPr lang="en-US" b="1" u="sng" dirty="0" smtClean="0"/>
              <a:t> Pottery Stegosaurus</a:t>
            </a:r>
            <a:endParaRPr lang="en-US" b="1" u="sng" dirty="0"/>
          </a:p>
        </p:txBody>
      </p:sp>
      <p:pic>
        <p:nvPicPr>
          <p:cNvPr id="4" name="Content Placeholder 3" descr="Girifalco-Dinosaur3-300x195.jpg"/>
          <p:cNvPicPr>
            <a:picLocks noGrp="1" noChangeAspect="1"/>
          </p:cNvPicPr>
          <p:nvPr>
            <p:ph idx="1"/>
          </p:nvPr>
        </p:nvPicPr>
        <p:blipFill>
          <a:blip r:embed="rId2">
            <a:extLst>
              <a:ext uri="{28A0092B-C50C-407E-A947-70E740481C1C}">
                <a14:useLocalDpi xmlns:a14="http://schemas.microsoft.com/office/drawing/2010/main" val="0"/>
              </a:ext>
            </a:extLst>
          </a:blip>
          <a:srcRect l="-9095" r="-9095"/>
          <a:stretch>
            <a:fillRect/>
          </a:stretch>
        </p:blipFill>
        <p:spPr/>
      </p:pic>
    </p:spTree>
    <p:extLst>
      <p:ext uri="{BB962C8B-B14F-4D97-AF65-F5344CB8AC3E}">
        <p14:creationId xmlns:p14="http://schemas.microsoft.com/office/powerpoint/2010/main" val="70374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Actual Truth</a:t>
            </a:r>
            <a:endParaRPr lang="en-US" b="1" u="sng" dirty="0"/>
          </a:p>
        </p:txBody>
      </p:sp>
      <p:sp>
        <p:nvSpPr>
          <p:cNvPr id="3" name="Content Placeholder 2"/>
          <p:cNvSpPr>
            <a:spLocks noGrp="1"/>
          </p:cNvSpPr>
          <p:nvPr>
            <p:ph idx="1"/>
          </p:nvPr>
        </p:nvSpPr>
        <p:spPr/>
        <p:txBody>
          <a:bodyPr/>
          <a:lstStyle/>
          <a:p>
            <a:pPr marL="0" indent="0">
              <a:buNone/>
            </a:pPr>
            <a:r>
              <a:rPr lang="en-US" i="1" dirty="0" smtClean="0"/>
              <a:t>“Modern Bible scholars, for the most part, have become so conditioned to think in terms of the long ages of evolutionary geology that it never occurs to them that mankind once lived in the same world with the great animals that are now found only as fossils” </a:t>
            </a:r>
            <a:r>
              <a:rPr lang="en-US" dirty="0" smtClean="0"/>
              <a:t>(Morris, Henry M. (1988), The Remarkable Record of Job (Grand Rapids, MI: Baker), p. 115)</a:t>
            </a:r>
            <a:endParaRPr lang="en-US" dirty="0"/>
          </a:p>
        </p:txBody>
      </p:sp>
    </p:spTree>
    <p:extLst>
      <p:ext uri="{BB962C8B-B14F-4D97-AF65-F5344CB8AC3E}">
        <p14:creationId xmlns:p14="http://schemas.microsoft.com/office/powerpoint/2010/main" val="1587527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Bronze Figurine (Mali)</a:t>
            </a:r>
            <a:endParaRPr lang="en-US" b="1" u="sng" dirty="0"/>
          </a:p>
        </p:txBody>
      </p:sp>
      <p:pic>
        <p:nvPicPr>
          <p:cNvPr id="4" name="Content Placeholder 3" descr="Gryposaurus-and-Dogon-Bronze-300x118.jpg"/>
          <p:cNvPicPr>
            <a:picLocks noGrp="1" noChangeAspect="1"/>
          </p:cNvPicPr>
          <p:nvPr>
            <p:ph idx="1"/>
          </p:nvPr>
        </p:nvPicPr>
        <p:blipFill>
          <a:blip r:embed="rId2">
            <a:extLst>
              <a:ext uri="{28A0092B-C50C-407E-A947-70E740481C1C}">
                <a14:useLocalDpi xmlns:a14="http://schemas.microsoft.com/office/drawing/2010/main" val="0"/>
              </a:ext>
            </a:extLst>
          </a:blip>
          <a:srcRect t="-19910" b="-19910"/>
          <a:stretch>
            <a:fillRect/>
          </a:stretch>
        </p:blipFill>
        <p:spPr/>
      </p:pic>
    </p:spTree>
    <p:extLst>
      <p:ext uri="{BB962C8B-B14F-4D97-AF65-F5344CB8AC3E}">
        <p14:creationId xmlns:p14="http://schemas.microsoft.com/office/powerpoint/2010/main" val="13547342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a:t>Mokele-mbembe</a:t>
            </a:r>
            <a:r>
              <a:rPr lang="en-US" b="1" u="sng" dirty="0"/>
              <a:t> </a:t>
            </a:r>
            <a:r>
              <a:rPr lang="en-US" b="1" u="sng" dirty="0" smtClean="0"/>
              <a:t>(Congo)</a:t>
            </a:r>
            <a:endParaRPr lang="en-US" b="1" u="sng" dirty="0"/>
          </a:p>
        </p:txBody>
      </p:sp>
      <p:pic>
        <p:nvPicPr>
          <p:cNvPr id="4" name="Content Placeholder 3" descr="Mokele-mbembe-like-wooden-carving-Rosminian-Missionary-Fathers-Glencomeragh-House-Clonmel-Ireland-1900s-poss-W-Africa-Brother-Richard-Hendrick-225x300.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p:pic>
    </p:spTree>
    <p:extLst>
      <p:ext uri="{BB962C8B-B14F-4D97-AF65-F5344CB8AC3E}">
        <p14:creationId xmlns:p14="http://schemas.microsoft.com/office/powerpoint/2010/main" val="2222979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a:t>
            </a:r>
            <a:r>
              <a:rPr lang="en-US" b="1" u="sng" dirty="0" err="1" smtClean="0"/>
              <a:t>Yarru</a:t>
            </a:r>
            <a:r>
              <a:rPr lang="en-US" b="1" u="sng" dirty="0" smtClean="0"/>
              <a:t>, As Described By The Kuku </a:t>
            </a:r>
            <a:r>
              <a:rPr lang="en-US" b="1" u="sng" dirty="0" err="1" smtClean="0"/>
              <a:t>Yalanji</a:t>
            </a:r>
            <a:r>
              <a:rPr lang="en-US" b="1" u="sng" dirty="0" smtClean="0"/>
              <a:t> Tribe (Queensland)</a:t>
            </a:r>
            <a:endParaRPr lang="en-US" b="1" u="sng" dirty="0"/>
          </a:p>
        </p:txBody>
      </p:sp>
      <p:pic>
        <p:nvPicPr>
          <p:cNvPr id="4" name="Content Placeholder 3" descr="211yarru.jpg"/>
          <p:cNvPicPr>
            <a:picLocks noGrp="1" noChangeAspect="1"/>
          </p:cNvPicPr>
          <p:nvPr>
            <p:ph idx="1"/>
          </p:nvPr>
        </p:nvPicPr>
        <p:blipFill>
          <a:blip r:embed="rId2">
            <a:extLst>
              <a:ext uri="{28A0092B-C50C-407E-A947-70E740481C1C}">
                <a14:useLocalDpi xmlns:a14="http://schemas.microsoft.com/office/drawing/2010/main" val="0"/>
              </a:ext>
            </a:extLst>
          </a:blip>
          <a:srcRect l="-16084" r="-16084"/>
          <a:stretch>
            <a:fillRect/>
          </a:stretch>
        </p:blipFill>
        <p:spPr>
          <a:xfrm>
            <a:off x="457200" y="1898358"/>
            <a:ext cx="8229600" cy="4525962"/>
          </a:xfrm>
        </p:spPr>
      </p:pic>
    </p:spTree>
    <p:extLst>
      <p:ext uri="{BB962C8B-B14F-4D97-AF65-F5344CB8AC3E}">
        <p14:creationId xmlns:p14="http://schemas.microsoft.com/office/powerpoint/2010/main" val="31082102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a:t>
            </a:r>
            <a:r>
              <a:rPr lang="en-US" b="1" u="sng" dirty="0" err="1" smtClean="0"/>
              <a:t>Kachina</a:t>
            </a:r>
            <a:r>
              <a:rPr lang="en-US" b="1" u="sng" dirty="0" smtClean="0"/>
              <a:t> Natural Bridge (Utah)</a:t>
            </a:r>
            <a:endParaRPr lang="en-US" b="1" u="sng" dirty="0"/>
          </a:p>
        </p:txBody>
      </p:sp>
      <p:pic>
        <p:nvPicPr>
          <p:cNvPr id="4" name="Content Placeholder 3"/>
          <p:cNvPicPr>
            <a:picLocks noGrp="1" noChangeAspect="1"/>
          </p:cNvPicPr>
          <p:nvPr>
            <p:ph idx="1"/>
          </p:nvPr>
        </p:nvPicPr>
        <p:blipFill>
          <a:blip r:embed="rId2"/>
          <a:srcRect t="7911" b="7911"/>
          <a:stretch>
            <a:fillRect/>
          </a:stretch>
        </p:blipFill>
        <p:spPr/>
      </p:pic>
    </p:spTree>
    <p:extLst>
      <p:ext uri="{BB962C8B-B14F-4D97-AF65-F5344CB8AC3E}">
        <p14:creationId xmlns:p14="http://schemas.microsoft.com/office/powerpoint/2010/main" val="23108197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Havai</a:t>
            </a:r>
            <a:r>
              <a:rPr lang="en-US" b="1" u="sng" dirty="0" smtClean="0"/>
              <a:t> </a:t>
            </a:r>
            <a:r>
              <a:rPr lang="en-US" b="1" u="sng" dirty="0" err="1" smtClean="0"/>
              <a:t>Supai</a:t>
            </a:r>
            <a:r>
              <a:rPr lang="en-US" b="1" u="sng" dirty="0" smtClean="0"/>
              <a:t> Canyon (Arizona)</a:t>
            </a:r>
            <a:endParaRPr lang="en-US" b="1" u="sng" dirty="0"/>
          </a:p>
        </p:txBody>
      </p:sp>
      <p:pic>
        <p:nvPicPr>
          <p:cNvPr id="4" name="Content Placeholder 3" descr="Dinosaur-Canyon-Wall.jpg"/>
          <p:cNvPicPr>
            <a:picLocks noGrp="1" noChangeAspect="1"/>
          </p:cNvPicPr>
          <p:nvPr>
            <p:ph idx="1"/>
          </p:nvPr>
        </p:nvPicPr>
        <p:blipFill>
          <a:blip r:embed="rId2">
            <a:extLst>
              <a:ext uri="{28A0092B-C50C-407E-A947-70E740481C1C}">
                <a14:useLocalDpi xmlns:a14="http://schemas.microsoft.com/office/drawing/2010/main" val="0"/>
              </a:ext>
            </a:extLst>
          </a:blip>
          <a:srcRect l="-6822" r="-6822"/>
          <a:stretch>
            <a:fillRect/>
          </a:stretch>
        </p:blipFill>
        <p:spPr/>
      </p:pic>
    </p:spTree>
    <p:extLst>
      <p:ext uri="{BB962C8B-B14F-4D97-AF65-F5344CB8AC3E}">
        <p14:creationId xmlns:p14="http://schemas.microsoft.com/office/powerpoint/2010/main" val="32089578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Granby Idol (Colorado)</a:t>
            </a:r>
            <a:endParaRPr lang="en-US" b="1" u="sng" dirty="0"/>
          </a:p>
        </p:txBody>
      </p:sp>
      <p:pic>
        <p:nvPicPr>
          <p:cNvPr id="4" name="Content Placeholder 3" descr="granby.jpg"/>
          <p:cNvPicPr>
            <a:picLocks noGrp="1" noChangeAspect="1"/>
          </p:cNvPicPr>
          <p:nvPr>
            <p:ph idx="1"/>
          </p:nvPr>
        </p:nvPicPr>
        <p:blipFill>
          <a:blip r:embed="rId2">
            <a:extLst>
              <a:ext uri="{28A0092B-C50C-407E-A947-70E740481C1C}">
                <a14:useLocalDpi xmlns:a14="http://schemas.microsoft.com/office/drawing/2010/main" val="0"/>
              </a:ext>
            </a:extLst>
          </a:blip>
          <a:srcRect l="-11612" r="-11612"/>
          <a:stretch>
            <a:fillRect/>
          </a:stretch>
        </p:blipFill>
        <p:spPr/>
      </p:pic>
    </p:spTree>
    <p:extLst>
      <p:ext uri="{BB962C8B-B14F-4D97-AF65-F5344CB8AC3E}">
        <p14:creationId xmlns:p14="http://schemas.microsoft.com/office/powerpoint/2010/main" val="3485400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Ankylosaurus</a:t>
            </a:r>
            <a:r>
              <a:rPr lang="en-US" b="1" u="sng" dirty="0" smtClean="0"/>
              <a:t> Painting (Ontario)</a:t>
            </a:r>
            <a:endParaRPr lang="en-US" b="1" u="sng" dirty="0"/>
          </a:p>
        </p:txBody>
      </p:sp>
      <p:pic>
        <p:nvPicPr>
          <p:cNvPr id="4" name="Content Placeholder 3" descr="Mishepishu_Rock_Pictograph_Pictograph_Rock_Drawing_Painting_Mishipeshu.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p:pic>
    </p:spTree>
    <p:extLst>
      <p:ext uri="{BB962C8B-B14F-4D97-AF65-F5344CB8AC3E}">
        <p14:creationId xmlns:p14="http://schemas.microsoft.com/office/powerpoint/2010/main" val="4147269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Acambaro</a:t>
            </a:r>
            <a:r>
              <a:rPr lang="en-US" b="1" u="sng" dirty="0" smtClean="0"/>
              <a:t> Figurines (Mexico)</a:t>
            </a:r>
            <a:endParaRPr lang="en-US" b="1" u="sng" dirty="0"/>
          </a:p>
        </p:txBody>
      </p:sp>
      <p:pic>
        <p:nvPicPr>
          <p:cNvPr id="5" name="Content Placeholder 4" descr="Acambaro1.jpg"/>
          <p:cNvPicPr>
            <a:picLocks noGrp="1" noChangeAspect="1"/>
          </p:cNvPicPr>
          <p:nvPr>
            <p:ph idx="1"/>
          </p:nvPr>
        </p:nvPicPr>
        <p:blipFill>
          <a:blip r:embed="rId2">
            <a:extLst>
              <a:ext uri="{28A0092B-C50C-407E-A947-70E740481C1C}">
                <a14:useLocalDpi xmlns:a14="http://schemas.microsoft.com/office/drawing/2010/main" val="0"/>
              </a:ext>
            </a:extLst>
          </a:blip>
          <a:srcRect l="-14298" r="-14298"/>
          <a:stretch>
            <a:fillRect/>
          </a:stretch>
        </p:blipFill>
        <p:spPr>
          <a:xfrm>
            <a:off x="1195041" y="4156659"/>
            <a:ext cx="6798549" cy="2335139"/>
          </a:xfrm>
        </p:spPr>
      </p:pic>
      <p:pic>
        <p:nvPicPr>
          <p:cNvPr id="4" name="Content Placeholder 4" descr="Acambaro-Figurines.jpg"/>
          <p:cNvPicPr>
            <a:picLocks noChangeAspect="1"/>
          </p:cNvPicPr>
          <p:nvPr/>
        </p:nvPicPr>
        <p:blipFill>
          <a:blip r:embed="rId3">
            <a:extLst>
              <a:ext uri="{28A0092B-C50C-407E-A947-70E740481C1C}">
                <a14:useLocalDpi xmlns:a14="http://schemas.microsoft.com/office/drawing/2010/main" val="0"/>
              </a:ext>
            </a:extLst>
          </a:blip>
          <a:srcRect l="2269" r="2269"/>
          <a:stretch>
            <a:fillRect/>
          </a:stretch>
        </p:blipFill>
        <p:spPr>
          <a:xfrm>
            <a:off x="1943279" y="1417638"/>
            <a:ext cx="5291111" cy="2373386"/>
          </a:xfrm>
          <a:prstGeom prst="rect">
            <a:avLst/>
          </a:prstGeom>
        </p:spPr>
      </p:pic>
    </p:spTree>
    <p:extLst>
      <p:ext uri="{BB962C8B-B14F-4D97-AF65-F5344CB8AC3E}">
        <p14:creationId xmlns:p14="http://schemas.microsoft.com/office/powerpoint/2010/main" val="14228710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86"/>
            <a:ext cx="8229600" cy="1143000"/>
          </a:xfrm>
        </p:spPr>
        <p:txBody>
          <a:bodyPr/>
          <a:lstStyle/>
          <a:p>
            <a:r>
              <a:rPr lang="en-US" b="1" u="sng" dirty="0" smtClean="0"/>
              <a:t>Ica Burial Stones (Peru)</a:t>
            </a:r>
            <a:endParaRPr lang="en-US" b="1" u="sng" dirty="0"/>
          </a:p>
        </p:txBody>
      </p:sp>
      <p:pic>
        <p:nvPicPr>
          <p:cNvPr id="6" name="Content Placeholder 5" descr="dinos.jpeg"/>
          <p:cNvPicPr>
            <a:picLocks noGrp="1" noChangeAspect="1"/>
          </p:cNvPicPr>
          <p:nvPr>
            <p:ph idx="4294967295"/>
          </p:nvPr>
        </p:nvPicPr>
        <p:blipFill>
          <a:blip r:embed="rId2">
            <a:extLst>
              <a:ext uri="{28A0092B-C50C-407E-A947-70E740481C1C}">
                <a14:useLocalDpi xmlns:a14="http://schemas.microsoft.com/office/drawing/2010/main" val="0"/>
              </a:ext>
            </a:extLst>
          </a:blip>
          <a:srcRect l="-8941" r="-8941"/>
          <a:stretch>
            <a:fillRect/>
          </a:stretch>
        </p:blipFill>
        <p:spPr>
          <a:xfrm>
            <a:off x="807895" y="1369273"/>
            <a:ext cx="3959164" cy="2315826"/>
          </a:xfrm>
        </p:spPr>
      </p:pic>
      <p:pic>
        <p:nvPicPr>
          <p:cNvPr id="4" name="Content Placeholder 3" descr="dinos2.jpg"/>
          <p:cNvPicPr>
            <a:picLocks noChangeAspect="1"/>
          </p:cNvPicPr>
          <p:nvPr/>
        </p:nvPicPr>
        <p:blipFill rotWithShape="1">
          <a:blip r:embed="rId3">
            <a:extLst>
              <a:ext uri="{28A0092B-C50C-407E-A947-70E740481C1C}">
                <a14:useLocalDpi xmlns:a14="http://schemas.microsoft.com/office/drawing/2010/main" val="0"/>
              </a:ext>
            </a:extLst>
          </a:blip>
          <a:srcRect l="-416" r="20"/>
          <a:stretch/>
        </p:blipFill>
        <p:spPr>
          <a:xfrm>
            <a:off x="4708083" y="3986428"/>
            <a:ext cx="3353645" cy="2306285"/>
          </a:xfrm>
          <a:prstGeom prst="rect">
            <a:avLst/>
          </a:prstGeom>
        </p:spPr>
      </p:pic>
      <p:pic>
        <p:nvPicPr>
          <p:cNvPr id="3" name="Picture 2" descr="Ica-Stone-Hunting-Dinos-Cleaned-Up1-300x28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742" y="3946298"/>
            <a:ext cx="3367271" cy="2346415"/>
          </a:xfrm>
          <a:prstGeom prst="rect">
            <a:avLst/>
          </a:prstGeom>
        </p:spPr>
      </p:pic>
      <p:pic>
        <p:nvPicPr>
          <p:cNvPr id="5" name="Picture 4" descr="ic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8083" y="1370597"/>
            <a:ext cx="3353645" cy="2349134"/>
          </a:xfrm>
          <a:prstGeom prst="rect">
            <a:avLst/>
          </a:prstGeom>
        </p:spPr>
      </p:pic>
    </p:spTree>
    <p:extLst>
      <p:ext uri="{BB962C8B-B14F-4D97-AF65-F5344CB8AC3E}">
        <p14:creationId xmlns:p14="http://schemas.microsoft.com/office/powerpoint/2010/main" val="5396633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305" y="5773214"/>
            <a:ext cx="8562737" cy="566738"/>
          </a:xfrm>
        </p:spPr>
        <p:txBody>
          <a:bodyPr>
            <a:noAutofit/>
          </a:bodyPr>
          <a:lstStyle/>
          <a:p>
            <a:pPr algn="ctr"/>
            <a:r>
              <a:rPr lang="en-US" sz="3600" u="sng" dirty="0" smtClean="0"/>
              <a:t>What About The Bible? </a:t>
            </a:r>
            <a:br>
              <a:rPr lang="en-US" sz="3600" u="sng" dirty="0" smtClean="0"/>
            </a:br>
            <a:r>
              <a:rPr lang="en-US" sz="3600" u="sng" dirty="0" smtClean="0"/>
              <a:t>What Does It Have To Say About Dinosaurs?</a:t>
            </a:r>
            <a:endParaRPr lang="en-US" sz="3600" u="sng" dirty="0"/>
          </a:p>
        </p:txBody>
      </p:sp>
      <p:pic>
        <p:nvPicPr>
          <p:cNvPr id="7" name="Picture Placeholder 6" descr="5-Questions-Bible_620.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616" t="-6354" r="-5509" b="-9076"/>
          <a:stretch/>
        </p:blipFill>
        <p:spPr>
          <a:xfrm>
            <a:off x="-343541" y="-307304"/>
            <a:ext cx="9991985" cy="5610700"/>
          </a:xfrm>
        </p:spPr>
      </p:pic>
    </p:spTree>
    <p:extLst>
      <p:ext uri="{BB962C8B-B14F-4D97-AF65-F5344CB8AC3E}">
        <p14:creationId xmlns:p14="http://schemas.microsoft.com/office/powerpoint/2010/main" val="23305209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3dc05ea8a93b5b3c9cd98b027a2d5b1.png"/>
          <p:cNvPicPr>
            <a:picLocks noChangeAspect="1"/>
          </p:cNvPicPr>
          <p:nvPr/>
        </p:nvPicPr>
        <p:blipFill rotWithShape="1">
          <a:blip r:embed="rId2">
            <a:extLst>
              <a:ext uri="{28A0092B-C50C-407E-A947-70E740481C1C}">
                <a14:useLocalDpi xmlns:a14="http://schemas.microsoft.com/office/drawing/2010/main" val="0"/>
              </a:ext>
            </a:extLst>
          </a:blip>
          <a:srcRect b="25119"/>
          <a:stretch/>
        </p:blipFill>
        <p:spPr>
          <a:xfrm>
            <a:off x="0" y="0"/>
            <a:ext cx="9144000" cy="6858000"/>
          </a:xfrm>
          <a:prstGeom prst="rect">
            <a:avLst/>
          </a:prstGeom>
        </p:spPr>
      </p:pic>
      <p:sp>
        <p:nvSpPr>
          <p:cNvPr id="6" name="Rectangle 5"/>
          <p:cNvSpPr/>
          <p:nvPr/>
        </p:nvSpPr>
        <p:spPr>
          <a:xfrm>
            <a:off x="205431" y="709609"/>
            <a:ext cx="3062784" cy="2334241"/>
          </a:xfrm>
          <a:prstGeom prst="rect">
            <a:avLst/>
          </a:prstGeom>
          <a:ln>
            <a:solidFill>
              <a:srgbClr val="FFFFFF"/>
            </a:solidFill>
          </a:ln>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en-US" b="1" spc="150">
              <a:ln w="11430"/>
              <a:solidFill>
                <a:srgbClr val="F8F8F8"/>
              </a:solidFill>
              <a:effectLst>
                <a:outerShdw blurRad="25400" algn="tl" rotWithShape="0">
                  <a:srgbClr val="000000">
                    <a:alpha val="43000"/>
                  </a:srgbClr>
                </a:outerShdw>
              </a:effectLst>
            </a:endParaRPr>
          </a:p>
        </p:txBody>
      </p:sp>
      <p:sp>
        <p:nvSpPr>
          <p:cNvPr id="7" name="Rectangle 6"/>
          <p:cNvSpPr/>
          <p:nvPr/>
        </p:nvSpPr>
        <p:spPr>
          <a:xfrm>
            <a:off x="3268215" y="597565"/>
            <a:ext cx="2334440" cy="933697"/>
          </a:xfrm>
          <a:prstGeom prst="rect">
            <a:avLst/>
          </a:prstGeom>
          <a:ln>
            <a:solidFill>
              <a:srgbClr val="FFFFFF"/>
            </a:solidFill>
          </a:ln>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en-US" b="1" spc="150">
              <a:ln w="11430"/>
              <a:solidFill>
                <a:srgbClr val="F8F8F8"/>
              </a:solidFill>
              <a:effectLst>
                <a:outerShdw blurRad="25400" algn="tl" rotWithShape="0">
                  <a:srgbClr val="000000">
                    <a:alpha val="43000"/>
                  </a:srgbClr>
                </a:outerShdw>
              </a:effectLst>
            </a:endParaRPr>
          </a:p>
        </p:txBody>
      </p:sp>
      <p:sp>
        <p:nvSpPr>
          <p:cNvPr id="8" name="Rectangle 7"/>
          <p:cNvSpPr/>
          <p:nvPr/>
        </p:nvSpPr>
        <p:spPr>
          <a:xfrm>
            <a:off x="2580217" y="1216813"/>
            <a:ext cx="2334440" cy="933697"/>
          </a:xfrm>
          <a:prstGeom prst="rect">
            <a:avLst/>
          </a:prstGeom>
          <a:ln>
            <a:solidFill>
              <a:srgbClr val="FFFFFF"/>
            </a:solidFill>
          </a:ln>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en-US" b="1" spc="150">
              <a:ln w="11430"/>
              <a:solidFill>
                <a:srgbClr val="F8F8F8"/>
              </a:solidFill>
              <a:effectLst>
                <a:outerShdw blurRad="25400" algn="tl" rotWithShape="0">
                  <a:srgbClr val="000000">
                    <a:alpha val="43000"/>
                  </a:srgbClr>
                </a:outerShdw>
              </a:effectLst>
            </a:endParaRPr>
          </a:p>
        </p:txBody>
      </p:sp>
      <p:sp>
        <p:nvSpPr>
          <p:cNvPr id="9" name="Rectangle 8"/>
          <p:cNvSpPr/>
          <p:nvPr/>
        </p:nvSpPr>
        <p:spPr>
          <a:xfrm>
            <a:off x="205431" y="150895"/>
            <a:ext cx="5546628" cy="893340"/>
          </a:xfrm>
          <a:prstGeom prst="rect">
            <a:avLst/>
          </a:prstGeom>
          <a:ln>
            <a:solidFill>
              <a:srgbClr val="FFFFFF"/>
            </a:solidFill>
          </a:ln>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en-US" b="1" spc="150">
              <a:ln w="11430"/>
              <a:solidFill>
                <a:srgbClr val="F8F8F8"/>
              </a:solidFill>
              <a:effectLst>
                <a:outerShdw blurRad="25400" algn="tl" rotWithShape="0">
                  <a:srgbClr val="000000">
                    <a:alpha val="43000"/>
                  </a:srgbClr>
                </a:outerShdw>
              </a:effectLst>
            </a:endParaRPr>
          </a:p>
        </p:txBody>
      </p:sp>
      <p:sp>
        <p:nvSpPr>
          <p:cNvPr id="10" name="TextBox 9"/>
          <p:cNvSpPr txBox="1"/>
          <p:nvPr/>
        </p:nvSpPr>
        <p:spPr>
          <a:xfrm>
            <a:off x="205430" y="150895"/>
            <a:ext cx="5778333" cy="1969770"/>
          </a:xfrm>
          <a:prstGeom prst="rect">
            <a:avLst/>
          </a:prstGeom>
          <a:noFill/>
        </p:spPr>
        <p:txBody>
          <a:bodyPr wrap="square" rtlCol="0">
            <a:spAutoFit/>
          </a:bodyPr>
          <a:lstStyle/>
          <a:p>
            <a:pPr>
              <a:spcBef>
                <a:spcPts val="1800"/>
              </a:spcBef>
            </a:pPr>
            <a:r>
              <a:rPr lang="en-US" sz="3600" b="1" u="sng" dirty="0" smtClean="0"/>
              <a:t>The Evolutionary Timetable</a:t>
            </a:r>
          </a:p>
          <a:p>
            <a:pPr marL="457200" indent="-457200">
              <a:spcBef>
                <a:spcPts val="1800"/>
              </a:spcBef>
              <a:buFont typeface="Arial"/>
              <a:buChar char="•"/>
            </a:pPr>
            <a:r>
              <a:rPr lang="en-US" sz="2800" b="1" dirty="0" smtClean="0"/>
              <a:t>Dinosaurs Extinct 63 MYA</a:t>
            </a:r>
          </a:p>
          <a:p>
            <a:pPr marL="457200" indent="-457200">
              <a:spcBef>
                <a:spcPts val="1800"/>
              </a:spcBef>
              <a:buFont typeface="Arial"/>
              <a:buChar char="•"/>
            </a:pPr>
            <a:r>
              <a:rPr lang="en-US" sz="2800" b="1" dirty="0" smtClean="0"/>
              <a:t>Humans Evolved 1-2 MYA</a:t>
            </a:r>
            <a:endParaRPr lang="en-US" sz="2800" b="1" dirty="0"/>
          </a:p>
        </p:txBody>
      </p:sp>
    </p:spTree>
    <p:extLst>
      <p:ext uri="{BB962C8B-B14F-4D97-AF65-F5344CB8AC3E}">
        <p14:creationId xmlns:p14="http://schemas.microsoft.com/office/powerpoint/2010/main" val="23825011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7898"/>
            <a:ext cx="8229600" cy="1143000"/>
          </a:xfrm>
        </p:spPr>
        <p:txBody>
          <a:bodyPr/>
          <a:lstStyle/>
          <a:p>
            <a:r>
              <a:rPr lang="en-US" b="1" u="sng" dirty="0" smtClean="0"/>
              <a:t>Genesis 1:20-25</a:t>
            </a:r>
            <a:endParaRPr lang="en-US" b="1" u="sng" dirty="0"/>
          </a:p>
        </p:txBody>
      </p:sp>
      <p:sp>
        <p:nvSpPr>
          <p:cNvPr id="6" name="Content Placeholder 5"/>
          <p:cNvSpPr>
            <a:spLocks noGrp="1"/>
          </p:cNvSpPr>
          <p:nvPr>
            <p:ph idx="1"/>
          </p:nvPr>
        </p:nvSpPr>
        <p:spPr>
          <a:xfrm>
            <a:off x="280133" y="1208046"/>
            <a:ext cx="8609413" cy="5253133"/>
          </a:xfrm>
        </p:spPr>
        <p:txBody>
          <a:bodyPr>
            <a:noAutofit/>
          </a:bodyPr>
          <a:lstStyle/>
          <a:p>
            <a:pPr marL="0" indent="0">
              <a:buNone/>
            </a:pPr>
            <a:r>
              <a:rPr lang="en-US" sz="2400" dirty="0"/>
              <a:t>Then God said, “Let the waters abound with an abundance of living </a:t>
            </a:r>
            <a:r>
              <a:rPr lang="en-US" sz="2400" dirty="0" smtClean="0"/>
              <a:t>creatures</a:t>
            </a:r>
            <a:r>
              <a:rPr lang="en-US" sz="2400" dirty="0"/>
              <a:t>, and let birds fly above the earth across the face of the </a:t>
            </a:r>
            <a:r>
              <a:rPr lang="en-US" sz="2400" dirty="0" smtClean="0"/>
              <a:t>firmament </a:t>
            </a:r>
            <a:r>
              <a:rPr lang="en-US" sz="2400" dirty="0"/>
              <a:t>of the heavens.</a:t>
            </a:r>
            <a:r>
              <a:rPr lang="en-US" sz="2400" dirty="0" smtClean="0"/>
              <a:t>” </a:t>
            </a:r>
            <a:r>
              <a:rPr lang="en-US" sz="2400" dirty="0"/>
              <a:t>So </a:t>
            </a:r>
            <a:r>
              <a:rPr lang="en-US" sz="2400" u="sng" dirty="0"/>
              <a:t>God created great sea creatures and every living thing that moves</a:t>
            </a:r>
            <a:r>
              <a:rPr lang="en-US" sz="2400" dirty="0"/>
              <a:t>, with which the waters abounded, according to their kind, and </a:t>
            </a:r>
            <a:r>
              <a:rPr lang="en-US" sz="2400" u="sng" dirty="0"/>
              <a:t>every winged bird</a:t>
            </a:r>
            <a:r>
              <a:rPr lang="en-US" sz="2400" dirty="0"/>
              <a:t> according to its kind. And God saw that it was good. </a:t>
            </a:r>
            <a:r>
              <a:rPr lang="en-US" sz="2400" dirty="0" smtClean="0"/>
              <a:t>And </a:t>
            </a:r>
            <a:r>
              <a:rPr lang="en-US" sz="2400" dirty="0"/>
              <a:t>God blessed them, saying, “Be fruitful and multiply, and fill the waters in the seas, and let birds multiply on the earth.” </a:t>
            </a:r>
            <a:r>
              <a:rPr lang="en-US" sz="2400" dirty="0" smtClean="0"/>
              <a:t>So </a:t>
            </a:r>
            <a:r>
              <a:rPr lang="en-US" sz="2400" dirty="0"/>
              <a:t>the evening and the morning were the fifth </a:t>
            </a:r>
            <a:r>
              <a:rPr lang="en-US" sz="2400" dirty="0" smtClean="0"/>
              <a:t>day. Then </a:t>
            </a:r>
            <a:r>
              <a:rPr lang="en-US" sz="2400" dirty="0"/>
              <a:t>God said, “Let the earth bring forth the living creature according to its kind: cattle and </a:t>
            </a:r>
            <a:r>
              <a:rPr lang="en-US" sz="2400" u="sng" dirty="0"/>
              <a:t>creeping thing and beast of the earth</a:t>
            </a:r>
            <a:r>
              <a:rPr lang="en-US" sz="2400" dirty="0"/>
              <a:t>, each according to its kind”; and it was so</a:t>
            </a:r>
            <a:r>
              <a:rPr lang="en-US" sz="2400" dirty="0" smtClean="0"/>
              <a:t>. </a:t>
            </a:r>
            <a:r>
              <a:rPr lang="en-US" sz="2400" dirty="0"/>
              <a:t>And </a:t>
            </a:r>
            <a:r>
              <a:rPr lang="en-US" sz="2400" u="sng" dirty="0"/>
              <a:t>God made the beast of the earth</a:t>
            </a:r>
            <a:r>
              <a:rPr lang="en-US" sz="2400" dirty="0"/>
              <a:t> according to its kind, cattle according to its kind, and </a:t>
            </a:r>
            <a:r>
              <a:rPr lang="en-US" sz="2400" u="sng" dirty="0"/>
              <a:t>everything that creeps on the earth</a:t>
            </a:r>
            <a:r>
              <a:rPr lang="en-US" sz="2400" dirty="0"/>
              <a:t> according to its kind. And God saw that it was good.</a:t>
            </a:r>
          </a:p>
        </p:txBody>
      </p:sp>
    </p:spTree>
    <p:extLst>
      <p:ext uri="{BB962C8B-B14F-4D97-AF65-F5344CB8AC3E}">
        <p14:creationId xmlns:p14="http://schemas.microsoft.com/office/powerpoint/2010/main" val="2985807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u="sng" dirty="0" smtClean="0"/>
              <a:t>Two Specific Dinosaurs</a:t>
            </a:r>
            <a:endParaRPr lang="en-US" b="1" u="sng" dirty="0"/>
          </a:p>
        </p:txBody>
      </p:sp>
      <p:sp>
        <p:nvSpPr>
          <p:cNvPr id="6" name="Text Placeholder 5"/>
          <p:cNvSpPr>
            <a:spLocks noGrp="1"/>
          </p:cNvSpPr>
          <p:nvPr>
            <p:ph type="body" idx="1"/>
          </p:nvPr>
        </p:nvSpPr>
        <p:spPr>
          <a:xfrm>
            <a:off x="457200" y="1385721"/>
            <a:ext cx="4040188" cy="639762"/>
          </a:xfrm>
        </p:spPr>
        <p:txBody>
          <a:bodyPr anchor="ctr">
            <a:normAutofit/>
          </a:bodyPr>
          <a:lstStyle/>
          <a:p>
            <a:pPr algn="ctr"/>
            <a:r>
              <a:rPr lang="en-US" sz="2800" u="sng" dirty="0" smtClean="0"/>
              <a:t>Behemoth (Job 40:15-24)</a:t>
            </a:r>
            <a:endParaRPr lang="en-US" sz="2800" u="sng" dirty="0"/>
          </a:p>
        </p:txBody>
      </p:sp>
      <p:sp>
        <p:nvSpPr>
          <p:cNvPr id="7" name="Content Placeholder 6"/>
          <p:cNvSpPr>
            <a:spLocks noGrp="1"/>
          </p:cNvSpPr>
          <p:nvPr>
            <p:ph sz="half" idx="2"/>
          </p:nvPr>
        </p:nvSpPr>
        <p:spPr/>
        <p:txBody>
          <a:bodyPr>
            <a:noAutofit/>
          </a:bodyPr>
          <a:lstStyle/>
          <a:p>
            <a:r>
              <a:rPr lang="en-US" dirty="0" smtClean="0"/>
              <a:t>Herbivore</a:t>
            </a:r>
          </a:p>
          <a:p>
            <a:r>
              <a:rPr lang="en-US" dirty="0" smtClean="0"/>
              <a:t>Massive</a:t>
            </a:r>
          </a:p>
          <a:p>
            <a:r>
              <a:rPr lang="en-US" dirty="0" smtClean="0"/>
              <a:t>Incredibly Strong</a:t>
            </a:r>
          </a:p>
          <a:p>
            <a:r>
              <a:rPr lang="en-US" dirty="0" smtClean="0"/>
              <a:t>Tail Like A Cedar Tree</a:t>
            </a:r>
          </a:p>
          <a:p>
            <a:r>
              <a:rPr lang="en-US" dirty="0" smtClean="0"/>
              <a:t>Pre-Eminent </a:t>
            </a:r>
          </a:p>
          <a:p>
            <a:r>
              <a:rPr lang="en-US" dirty="0" smtClean="0"/>
              <a:t>Spends Time In The Shade</a:t>
            </a:r>
          </a:p>
          <a:p>
            <a:r>
              <a:rPr lang="en-US" dirty="0" smtClean="0"/>
              <a:t>Not Afraid Of Floods</a:t>
            </a:r>
          </a:p>
          <a:p>
            <a:r>
              <a:rPr lang="en-US" dirty="0" smtClean="0"/>
              <a:t>Uncapturable</a:t>
            </a:r>
            <a:endParaRPr lang="en-US" dirty="0"/>
          </a:p>
        </p:txBody>
      </p:sp>
      <p:sp>
        <p:nvSpPr>
          <p:cNvPr id="8" name="Text Placeholder 7"/>
          <p:cNvSpPr>
            <a:spLocks noGrp="1"/>
          </p:cNvSpPr>
          <p:nvPr>
            <p:ph type="body" sz="quarter" idx="3"/>
          </p:nvPr>
        </p:nvSpPr>
        <p:spPr>
          <a:xfrm>
            <a:off x="4645025" y="1385721"/>
            <a:ext cx="4041775" cy="639762"/>
          </a:xfrm>
        </p:spPr>
        <p:txBody>
          <a:bodyPr anchor="ctr">
            <a:normAutofit/>
          </a:bodyPr>
          <a:lstStyle/>
          <a:p>
            <a:pPr algn="ctr"/>
            <a:r>
              <a:rPr lang="en-US" sz="2800" u="sng" dirty="0" smtClean="0"/>
              <a:t>Leviathan (Job 41)</a:t>
            </a:r>
            <a:endParaRPr lang="en-US" sz="2800" u="sng" dirty="0"/>
          </a:p>
        </p:txBody>
      </p:sp>
      <p:sp>
        <p:nvSpPr>
          <p:cNvPr id="9" name="Content Placeholder 8"/>
          <p:cNvSpPr>
            <a:spLocks noGrp="1"/>
          </p:cNvSpPr>
          <p:nvPr>
            <p:ph sz="quarter" idx="4"/>
          </p:nvPr>
        </p:nvSpPr>
        <p:spPr/>
        <p:txBody>
          <a:bodyPr/>
          <a:lstStyle/>
          <a:p>
            <a:r>
              <a:rPr lang="en-US" dirty="0" smtClean="0"/>
              <a:t>Uncapturable</a:t>
            </a:r>
          </a:p>
          <a:p>
            <a:r>
              <a:rPr lang="en-US" dirty="0" smtClean="0"/>
              <a:t>Terrifying</a:t>
            </a:r>
          </a:p>
          <a:p>
            <a:r>
              <a:rPr lang="en-US" dirty="0" smtClean="0"/>
              <a:t>Armored &amp; Scaly</a:t>
            </a:r>
          </a:p>
          <a:p>
            <a:r>
              <a:rPr lang="en-US" dirty="0" smtClean="0"/>
              <a:t>Mightily Strong</a:t>
            </a:r>
          </a:p>
          <a:p>
            <a:r>
              <a:rPr lang="en-US" dirty="0" smtClean="0"/>
              <a:t>Large, Sharp Teeth</a:t>
            </a:r>
          </a:p>
          <a:p>
            <a:r>
              <a:rPr lang="en-US" dirty="0" smtClean="0"/>
              <a:t>Breathes Fire</a:t>
            </a:r>
          </a:p>
          <a:p>
            <a:r>
              <a:rPr lang="en-US" dirty="0" smtClean="0"/>
              <a:t>Spends Time In The Water</a:t>
            </a:r>
          </a:p>
          <a:p>
            <a:r>
              <a:rPr lang="en-US" dirty="0" smtClean="0"/>
              <a:t>Flies?</a:t>
            </a:r>
          </a:p>
          <a:p>
            <a:r>
              <a:rPr lang="en-US" dirty="0" smtClean="0"/>
              <a:t>Unique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348586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229"/>
            <a:ext cx="8229600" cy="1143000"/>
          </a:xfrm>
        </p:spPr>
        <p:txBody>
          <a:bodyPr/>
          <a:lstStyle/>
          <a:p>
            <a:r>
              <a:rPr lang="en-US" b="1" u="sng" dirty="0" smtClean="0"/>
              <a:t>Behemoth </a:t>
            </a:r>
            <a:r>
              <a:rPr lang="mr-IN" b="1" u="sng" dirty="0" smtClean="0"/>
              <a:t>–</a:t>
            </a:r>
            <a:r>
              <a:rPr lang="en-US" b="1" u="sng" dirty="0" smtClean="0"/>
              <a:t> “A Tail Like A Cedar”</a:t>
            </a:r>
            <a:endParaRPr lang="en-US" b="1" u="sng" dirty="0"/>
          </a:p>
        </p:txBody>
      </p:sp>
      <p:sp>
        <p:nvSpPr>
          <p:cNvPr id="3" name="Content Placeholder 2"/>
          <p:cNvSpPr>
            <a:spLocks noGrp="1"/>
          </p:cNvSpPr>
          <p:nvPr>
            <p:ph idx="1"/>
          </p:nvPr>
        </p:nvSpPr>
        <p:spPr>
          <a:xfrm>
            <a:off x="457200" y="1333869"/>
            <a:ext cx="8229600" cy="4525963"/>
          </a:xfrm>
        </p:spPr>
        <p:txBody>
          <a:bodyPr>
            <a:noAutofit/>
          </a:bodyPr>
          <a:lstStyle/>
          <a:p>
            <a:r>
              <a:rPr lang="en-US" sz="2800" i="1" dirty="0" smtClean="0"/>
              <a:t>Apatosaurus</a:t>
            </a:r>
            <a:r>
              <a:rPr lang="en-US" sz="2800" dirty="0" smtClean="0"/>
              <a:t> </a:t>
            </a:r>
            <a:r>
              <a:rPr lang="mr-IN" sz="2800" dirty="0" smtClean="0"/>
              <a:t>–</a:t>
            </a:r>
            <a:r>
              <a:rPr lang="en-US" sz="2800" dirty="0" smtClean="0"/>
              <a:t> 90ft long; tail had 82 bones</a:t>
            </a:r>
          </a:p>
          <a:p>
            <a:r>
              <a:rPr lang="en-US" sz="2800" i="1" dirty="0" err="1" smtClean="0"/>
              <a:t>Argentinosaurus</a:t>
            </a:r>
            <a:r>
              <a:rPr lang="en-US" sz="2800" dirty="0" smtClean="0"/>
              <a:t> </a:t>
            </a:r>
            <a:r>
              <a:rPr lang="mr-IN" sz="2800" dirty="0" smtClean="0"/>
              <a:t>–</a:t>
            </a:r>
            <a:r>
              <a:rPr lang="en-US" sz="2800" dirty="0" smtClean="0"/>
              <a:t> 70ft tall, 100 tons, 120ft long, over 40ft tail</a:t>
            </a:r>
          </a:p>
          <a:p>
            <a:r>
              <a:rPr lang="en-US" sz="2800" i="1" dirty="0" smtClean="0"/>
              <a:t>Diplodocus</a:t>
            </a:r>
            <a:r>
              <a:rPr lang="en-US" sz="2800" dirty="0" smtClean="0"/>
              <a:t> </a:t>
            </a:r>
            <a:r>
              <a:rPr lang="mr-IN" sz="2800" dirty="0" smtClean="0"/>
              <a:t>–</a:t>
            </a:r>
            <a:r>
              <a:rPr lang="en-US" sz="2800" dirty="0" smtClean="0"/>
              <a:t> 90ft long, 26ft long neck, 45ft long tail, tail was made of double beamed chevron bones on underside</a:t>
            </a:r>
          </a:p>
          <a:p>
            <a:r>
              <a:rPr lang="en-US" sz="2800" i="1" dirty="0" smtClean="0"/>
              <a:t>Brachiosaurus</a:t>
            </a:r>
            <a:r>
              <a:rPr lang="en-US" sz="2800" dirty="0" smtClean="0"/>
              <a:t> </a:t>
            </a:r>
            <a:r>
              <a:rPr lang="mr-IN" sz="2800" dirty="0" smtClean="0"/>
              <a:t>–</a:t>
            </a:r>
            <a:r>
              <a:rPr lang="en-US" sz="2800" dirty="0" smtClean="0"/>
              <a:t> 85ft long</a:t>
            </a:r>
          </a:p>
          <a:p>
            <a:r>
              <a:rPr lang="en-US" sz="2800" i="1" dirty="0" err="1" smtClean="0"/>
              <a:t>Supersaurus</a:t>
            </a:r>
            <a:r>
              <a:rPr lang="en-US" sz="2800" dirty="0" smtClean="0"/>
              <a:t> </a:t>
            </a:r>
            <a:r>
              <a:rPr lang="mr-IN" sz="2800" dirty="0" smtClean="0"/>
              <a:t>–</a:t>
            </a:r>
            <a:r>
              <a:rPr lang="en-US" sz="2800" dirty="0" smtClean="0"/>
              <a:t> 138ft long, 60ft tail</a:t>
            </a:r>
          </a:p>
          <a:p>
            <a:r>
              <a:rPr lang="en-US" sz="2800" i="1" dirty="0" err="1" smtClean="0"/>
              <a:t>Seismosaurus</a:t>
            </a:r>
            <a:r>
              <a:rPr lang="en-US" sz="2800" dirty="0" smtClean="0"/>
              <a:t> </a:t>
            </a:r>
            <a:r>
              <a:rPr lang="mr-IN" sz="2800" dirty="0" smtClean="0"/>
              <a:t>–</a:t>
            </a:r>
            <a:r>
              <a:rPr lang="en-US" sz="2800" dirty="0" smtClean="0"/>
              <a:t> 130-170ft, kinked tail with wedge shaped vertebra; Hebrew word in Job 40 means “bent down”</a:t>
            </a:r>
          </a:p>
          <a:p>
            <a:endParaRPr lang="en-US" sz="2800" dirty="0"/>
          </a:p>
        </p:txBody>
      </p:sp>
    </p:spTree>
    <p:extLst>
      <p:ext uri="{BB962C8B-B14F-4D97-AF65-F5344CB8AC3E}">
        <p14:creationId xmlns:p14="http://schemas.microsoft.com/office/powerpoint/2010/main" val="39799372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Leviathan </a:t>
            </a:r>
            <a:r>
              <a:rPr lang="mr-IN" b="1" u="sng" dirty="0" smtClean="0"/>
              <a:t>–</a:t>
            </a:r>
            <a:r>
              <a:rPr lang="en-US" b="1" u="sng" dirty="0" smtClean="0"/>
              <a:t> Proof Of “Dragons”?</a:t>
            </a:r>
            <a:endParaRPr lang="en-US" b="1" u="sng" dirty="0"/>
          </a:p>
        </p:txBody>
      </p:sp>
      <p:sp>
        <p:nvSpPr>
          <p:cNvPr id="3" name="Content Placeholder 2"/>
          <p:cNvSpPr>
            <a:spLocks noGrp="1"/>
          </p:cNvSpPr>
          <p:nvPr>
            <p:ph idx="1"/>
          </p:nvPr>
        </p:nvSpPr>
        <p:spPr>
          <a:xfrm>
            <a:off x="457200" y="1488156"/>
            <a:ext cx="8229600" cy="4525963"/>
          </a:xfrm>
        </p:spPr>
        <p:txBody>
          <a:bodyPr/>
          <a:lstStyle/>
          <a:p>
            <a:pPr>
              <a:spcBef>
                <a:spcPts val="1800"/>
              </a:spcBef>
            </a:pPr>
            <a:r>
              <a:rPr lang="en-US" dirty="0" smtClean="0"/>
              <a:t>Dragons? This is nonsense mythology, right? Not necessarily! (Num. 21; Dt. 8:15)</a:t>
            </a:r>
          </a:p>
          <a:p>
            <a:pPr>
              <a:spcBef>
                <a:spcPts val="1800"/>
              </a:spcBef>
            </a:pPr>
            <a:r>
              <a:rPr lang="en-US" dirty="0" smtClean="0"/>
              <a:t>Ubiquitous Belief In Dragons</a:t>
            </a:r>
          </a:p>
          <a:p>
            <a:pPr>
              <a:spcBef>
                <a:spcPts val="1800"/>
              </a:spcBef>
            </a:pPr>
            <a:r>
              <a:rPr lang="en-US" dirty="0" smtClean="0"/>
              <a:t>On “Breathing Fire”</a:t>
            </a:r>
          </a:p>
          <a:p>
            <a:pPr lvl="1"/>
            <a:r>
              <a:rPr lang="en-US" i="1" dirty="0" smtClean="0"/>
              <a:t>Compare the Bombardier Beetle</a:t>
            </a:r>
          </a:p>
          <a:p>
            <a:pPr lvl="1"/>
            <a:r>
              <a:rPr lang="en-US" i="1" dirty="0" smtClean="0"/>
              <a:t>Compare the Spitting Cobra</a:t>
            </a:r>
          </a:p>
          <a:p>
            <a:pPr lvl="1"/>
            <a:r>
              <a:rPr lang="en-US" i="1" dirty="0" smtClean="0"/>
              <a:t>All that would be needed are a pocket of combustible gasses and bioelectricity which is observed in plenty of species.</a:t>
            </a:r>
          </a:p>
        </p:txBody>
      </p:sp>
      <p:pic>
        <p:nvPicPr>
          <p:cNvPr id="4" name="Picture 3" descr="fire_dragon_by_paladinpainter-da0tr8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831" y="2648633"/>
            <a:ext cx="2756969" cy="1334828"/>
          </a:xfrm>
          <a:prstGeom prst="rect">
            <a:avLst/>
          </a:prstGeom>
        </p:spPr>
      </p:pic>
    </p:spTree>
    <p:extLst>
      <p:ext uri="{BB962C8B-B14F-4D97-AF65-F5344CB8AC3E}">
        <p14:creationId xmlns:p14="http://schemas.microsoft.com/office/powerpoint/2010/main" val="303617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510" y="5939710"/>
            <a:ext cx="8422658" cy="566738"/>
          </a:xfrm>
        </p:spPr>
        <p:txBody>
          <a:bodyPr>
            <a:noAutofit/>
          </a:bodyPr>
          <a:lstStyle/>
          <a:p>
            <a:pPr algn="ctr"/>
            <a:r>
              <a:rPr lang="en-US" sz="4000" u="sng" dirty="0" smtClean="0"/>
              <a:t>So What Happened To The Dinosaurs?</a:t>
            </a:r>
            <a:endParaRPr lang="en-US" sz="4000" u="sng" dirty="0"/>
          </a:p>
        </p:txBody>
      </p:sp>
      <p:pic>
        <p:nvPicPr>
          <p:cNvPr id="7" name="Picture Placeholder 6" descr="dinosaurs.jpg"/>
          <p:cNvPicPr>
            <a:picLocks noGrp="1" noChangeAspect="1"/>
          </p:cNvPicPr>
          <p:nvPr>
            <p:ph type="pic" idx="1"/>
          </p:nvPr>
        </p:nvPicPr>
        <p:blipFill>
          <a:blip r:embed="rId2">
            <a:extLst>
              <a:ext uri="{28A0092B-C50C-407E-A947-70E740481C1C}">
                <a14:useLocalDpi xmlns:a14="http://schemas.microsoft.com/office/drawing/2010/main" val="0"/>
              </a:ext>
            </a:extLst>
          </a:blip>
          <a:srcRect l="8280" r="8280"/>
          <a:stretch>
            <a:fillRect/>
          </a:stretch>
        </p:blipFill>
        <p:spPr>
          <a:xfrm>
            <a:off x="0" y="0"/>
            <a:ext cx="9144000" cy="5602178"/>
          </a:xfrm>
        </p:spPr>
      </p:pic>
    </p:spTree>
    <p:extLst>
      <p:ext uri="{BB962C8B-B14F-4D97-AF65-F5344CB8AC3E}">
        <p14:creationId xmlns:p14="http://schemas.microsoft.com/office/powerpoint/2010/main" val="24282843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r>
              <a:rPr lang="en-US" b="1" u="sng" dirty="0" smtClean="0"/>
              <a:t>Tentative Answers:</a:t>
            </a:r>
            <a:endParaRPr lang="en-US" b="1" u="sng" dirty="0"/>
          </a:p>
        </p:txBody>
      </p:sp>
      <p:pic>
        <p:nvPicPr>
          <p:cNvPr id="9" name="Picture 8" descr="Ice_age_fauna_of_northern_Spain_-_Mauricio_Ant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064101"/>
            <a:ext cx="4038600" cy="2369234"/>
          </a:xfrm>
          <a:prstGeom prst="rect">
            <a:avLst/>
          </a:prstGeom>
        </p:spPr>
      </p:pic>
      <p:pic>
        <p:nvPicPr>
          <p:cNvPr id="10" name="Picture 9" descr="image-20160509-20605-z6etau.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4064100"/>
            <a:ext cx="4038600" cy="2381921"/>
          </a:xfrm>
          <a:prstGeom prst="rect">
            <a:avLst/>
          </a:prstGeom>
        </p:spPr>
      </p:pic>
      <p:pic>
        <p:nvPicPr>
          <p:cNvPr id="13" name="Content Placeholder 12" descr="din.jpg"/>
          <p:cNvPicPr>
            <a:picLocks noGrp="1" noChangeAspect="1"/>
          </p:cNvPicPr>
          <p:nvPr>
            <p:ph sz="half" idx="1"/>
          </p:nvPr>
        </p:nvPicPr>
        <p:blipFill>
          <a:blip r:embed="rId5">
            <a:extLst>
              <a:ext uri="{28A0092B-C50C-407E-A947-70E740481C1C}">
                <a14:useLocalDpi xmlns:a14="http://schemas.microsoft.com/office/drawing/2010/main" val="0"/>
              </a:ext>
            </a:extLst>
          </a:blip>
          <a:srcRect t="98" b="98"/>
          <a:stretch>
            <a:fillRect/>
          </a:stretch>
        </p:blipFill>
        <p:spPr>
          <a:xfrm>
            <a:off x="457200" y="1562852"/>
            <a:ext cx="4038600" cy="2265363"/>
          </a:xfrm>
          <a:prstGeom prst="rect">
            <a:avLst/>
          </a:prstGeom>
        </p:spPr>
      </p:pic>
      <p:pic>
        <p:nvPicPr>
          <p:cNvPr id="17" name="Content Placeholder 16" descr="1530365937062.jpg"/>
          <p:cNvPicPr>
            <a:picLocks noGrp="1" noChangeAspect="1"/>
          </p:cNvPicPr>
          <p:nvPr>
            <p:ph sz="half" idx="2"/>
          </p:nvPr>
        </p:nvPicPr>
        <p:blipFill>
          <a:blip r:embed="rId6">
            <a:extLst>
              <a:ext uri="{28A0092B-C50C-407E-A947-70E740481C1C}">
                <a14:useLocalDpi xmlns:a14="http://schemas.microsoft.com/office/drawing/2010/main" val="0"/>
              </a:ext>
            </a:extLst>
          </a:blip>
          <a:srcRect t="169" b="169"/>
          <a:stretch>
            <a:fillRect/>
          </a:stretch>
        </p:blipFill>
        <p:spPr>
          <a:xfrm>
            <a:off x="4648200" y="1562852"/>
            <a:ext cx="4038600" cy="2265363"/>
          </a:xfrm>
          <a:prstGeom prst="rect">
            <a:avLst/>
          </a:prstGeom>
        </p:spPr>
      </p:pic>
    </p:spTree>
    <p:extLst>
      <p:ext uri="{BB962C8B-B14F-4D97-AF65-F5344CB8AC3E}">
        <p14:creationId xmlns:p14="http://schemas.microsoft.com/office/powerpoint/2010/main" val="1945016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nosaurs-theo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425793" y="173194"/>
            <a:ext cx="3482512" cy="3925730"/>
          </a:xfrm>
          <a:prstGeom prst="rect">
            <a:avLst/>
          </a:prstGeom>
          <a:gradFill flip="none" rotWithShape="1">
            <a:gsLst>
              <a:gs pos="0">
                <a:schemeClr val="accent6">
                  <a:tint val="100000"/>
                  <a:shade val="100000"/>
                  <a:satMod val="130000"/>
                  <a:alpha val="65000"/>
                </a:schemeClr>
              </a:gs>
              <a:gs pos="100000">
                <a:schemeClr val="accent6">
                  <a:tint val="50000"/>
                  <a:shade val="100000"/>
                  <a:satMod val="350000"/>
                  <a:alpha val="65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extBox 6"/>
          <p:cNvSpPr txBox="1"/>
          <p:nvPr/>
        </p:nvSpPr>
        <p:spPr>
          <a:xfrm>
            <a:off x="5733639" y="365632"/>
            <a:ext cx="2866820" cy="3754874"/>
          </a:xfrm>
          <a:prstGeom prst="rect">
            <a:avLst/>
          </a:prstGeom>
          <a:noFill/>
        </p:spPr>
        <p:txBody>
          <a:bodyPr wrap="square" rtlCol="0">
            <a:spAutoFit/>
          </a:bodyPr>
          <a:lstStyle/>
          <a:p>
            <a:r>
              <a:rPr lang="en-US" sz="2000" b="1" dirty="0" smtClean="0"/>
              <a:t>Do dinosaurs matter for Christians? YES!</a:t>
            </a:r>
          </a:p>
          <a:p>
            <a:endParaRPr lang="en-US" sz="2000" b="1" dirty="0"/>
          </a:p>
          <a:p>
            <a:r>
              <a:rPr lang="en-US" sz="2000" b="1" dirty="0" smtClean="0"/>
              <a:t>Writing off dinosaurs will not answer critics; rather, it will feed and justify their criticisms!</a:t>
            </a:r>
          </a:p>
          <a:p>
            <a:endParaRPr lang="en-US" sz="2000" b="1" dirty="0"/>
          </a:p>
          <a:p>
            <a:r>
              <a:rPr lang="en-US" sz="2000" b="1" dirty="0" smtClean="0"/>
              <a:t>Writing off any element of Creation belittles the Creator!</a:t>
            </a:r>
            <a:endParaRPr lang="en-US" dirty="0"/>
          </a:p>
          <a:p>
            <a:endParaRPr lang="en-US" dirty="0"/>
          </a:p>
        </p:txBody>
      </p:sp>
    </p:spTree>
    <p:extLst>
      <p:ext uri="{BB962C8B-B14F-4D97-AF65-F5344CB8AC3E}">
        <p14:creationId xmlns:p14="http://schemas.microsoft.com/office/powerpoint/2010/main" val="76233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What Is Sold As Truth:</a:t>
            </a:r>
            <a:endParaRPr lang="en-US" b="1" u="sng" dirty="0"/>
          </a:p>
        </p:txBody>
      </p:sp>
      <p:sp>
        <p:nvSpPr>
          <p:cNvPr id="3" name="Content Placeholder 2"/>
          <p:cNvSpPr>
            <a:spLocks noGrp="1"/>
          </p:cNvSpPr>
          <p:nvPr>
            <p:ph idx="1"/>
          </p:nvPr>
        </p:nvSpPr>
        <p:spPr/>
        <p:txBody>
          <a:bodyPr/>
          <a:lstStyle/>
          <a:p>
            <a:r>
              <a:rPr lang="en-US" dirty="0" smtClean="0"/>
              <a:t>An article in the January 1993 National Geographic boldly proclaimed: </a:t>
            </a:r>
            <a:r>
              <a:rPr lang="en-US" i="1" dirty="0" smtClean="0"/>
              <a:t>“No human being has ever seen a live dinosaur” </a:t>
            </a:r>
            <a:r>
              <a:rPr lang="en-US" dirty="0" smtClean="0"/>
              <a:t>(“Age of the Dinosaurs,” 1993, 183[1]:142)</a:t>
            </a:r>
            <a:r>
              <a:rPr lang="en-US" dirty="0" smtClean="0"/>
              <a:t>.</a:t>
            </a:r>
          </a:p>
          <a:p>
            <a:pPr>
              <a:spcBef>
                <a:spcPts val="2400"/>
              </a:spcBef>
            </a:pPr>
            <a:r>
              <a:rPr lang="en-US" i="1" dirty="0" smtClean="0"/>
              <a:t>“Did people and dinosaurs live at the same time? No! After the dinosaurs died out, nearly 65 million years passed before people appeared on Earth.” </a:t>
            </a:r>
            <a:r>
              <a:rPr lang="en-US" dirty="0" smtClean="0"/>
              <a:t>(US Geological Survey)</a:t>
            </a:r>
            <a:endParaRPr lang="en-US" dirty="0"/>
          </a:p>
        </p:txBody>
      </p:sp>
    </p:spTree>
    <p:extLst>
      <p:ext uri="{BB962C8B-B14F-4D97-AF65-F5344CB8AC3E}">
        <p14:creationId xmlns:p14="http://schemas.microsoft.com/office/powerpoint/2010/main" val="2961177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If Coexistence Could Be Shown:</a:t>
            </a:r>
            <a:endParaRPr lang="en-US" b="1" u="sng" dirty="0"/>
          </a:p>
        </p:txBody>
      </p:sp>
      <p:sp>
        <p:nvSpPr>
          <p:cNvPr id="3" name="Content Placeholder 2"/>
          <p:cNvSpPr>
            <a:spLocks noGrp="1"/>
          </p:cNvSpPr>
          <p:nvPr>
            <p:ph idx="1"/>
          </p:nvPr>
        </p:nvSpPr>
        <p:spPr>
          <a:xfrm>
            <a:off x="457200" y="1518252"/>
            <a:ext cx="8229600" cy="5017079"/>
          </a:xfrm>
        </p:spPr>
        <p:txBody>
          <a:bodyPr>
            <a:normAutofit/>
          </a:bodyPr>
          <a:lstStyle/>
          <a:p>
            <a:pPr marL="0" indent="0">
              <a:buNone/>
            </a:pPr>
            <a:r>
              <a:rPr lang="en-US" sz="2800" dirty="0" smtClean="0"/>
              <a:t>According to Louis Jacobs, Southern Methodist University, Former President of the Society of Vertebrate Paleontology: </a:t>
            </a:r>
            <a:r>
              <a:rPr lang="en-US" sz="2800" i="1" dirty="0" smtClean="0"/>
              <a:t>“Such an association [co-occurrence of men and dinosaurs] would dispel an Earth with vast antiquity. The entire history of creation, including the day of rest, could be accommodated in the seven biblical days of the Genesis myth. Evolution would be vanquished." </a:t>
            </a:r>
            <a:r>
              <a:rPr lang="en-US" sz="2800" dirty="0" smtClean="0"/>
              <a:t>(In Quest of the African Dinosaur, p.261)</a:t>
            </a:r>
            <a:endParaRPr lang="en-US" sz="2800" dirty="0"/>
          </a:p>
        </p:txBody>
      </p:sp>
    </p:spTree>
    <p:extLst>
      <p:ext uri="{BB962C8B-B14F-4D97-AF65-F5344CB8AC3E}">
        <p14:creationId xmlns:p14="http://schemas.microsoft.com/office/powerpoint/2010/main" val="2506881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If Coexistence Could Be Shown:</a:t>
            </a:r>
            <a:endParaRPr lang="en-US" b="1" u="sng" dirty="0"/>
          </a:p>
        </p:txBody>
      </p:sp>
      <p:sp>
        <p:nvSpPr>
          <p:cNvPr id="3" name="Content Placeholder 2"/>
          <p:cNvSpPr>
            <a:spLocks noGrp="1"/>
          </p:cNvSpPr>
          <p:nvPr>
            <p:ph idx="1"/>
          </p:nvPr>
        </p:nvSpPr>
        <p:spPr/>
        <p:txBody>
          <a:bodyPr>
            <a:normAutofit/>
          </a:bodyPr>
          <a:lstStyle/>
          <a:p>
            <a:pPr marL="0" indent="0">
              <a:buNone/>
            </a:pPr>
            <a:r>
              <a:rPr lang="en-US" sz="2600" i="1" dirty="0" smtClean="0"/>
              <a:t>"</a:t>
            </a:r>
            <a:r>
              <a:rPr lang="en-US" sz="2600" i="1" dirty="0"/>
              <a:t>Creationists have stated that humans and </a:t>
            </a:r>
            <a:r>
              <a:rPr lang="en-US" sz="2600" i="1" dirty="0" smtClean="0"/>
              <a:t>dinosaurs were contemporaries </a:t>
            </a:r>
            <a:r>
              <a:rPr lang="en-US" sz="2600" i="1" dirty="0"/>
              <a:t>in time...Were this momentous </a:t>
            </a:r>
            <a:r>
              <a:rPr lang="en-US" sz="2600" i="1" dirty="0" smtClean="0"/>
              <a:t>statement </a:t>
            </a:r>
            <a:r>
              <a:rPr lang="en-US" sz="2600" i="1" dirty="0"/>
              <a:t>true the names of its discoverers would thunder down </a:t>
            </a:r>
            <a:r>
              <a:rPr lang="en-US" sz="2600" i="1" dirty="0" smtClean="0"/>
              <a:t>the </a:t>
            </a:r>
            <a:r>
              <a:rPr lang="en-US" sz="2600" i="1" dirty="0"/>
              <a:t>corridors of time as individuals who made one of the </a:t>
            </a:r>
            <a:r>
              <a:rPr lang="en-US" sz="2600" i="1" dirty="0" smtClean="0"/>
              <a:t>most outstanding </a:t>
            </a:r>
            <a:r>
              <a:rPr lang="en-US" sz="2600" i="1" dirty="0"/>
              <a:t>discoveries of the twentieth century</a:t>
            </a:r>
            <a:r>
              <a:rPr lang="en-US" sz="2600" i="1" dirty="0" smtClean="0"/>
              <a:t>.” </a:t>
            </a:r>
            <a:r>
              <a:rPr lang="en-US" sz="2600" dirty="0" smtClean="0"/>
              <a:t>(Ernst </a:t>
            </a:r>
            <a:r>
              <a:rPr lang="en-US" sz="2600" dirty="0" err="1" smtClean="0"/>
              <a:t>Mayr</a:t>
            </a:r>
            <a:r>
              <a:rPr lang="en-US" sz="2600" dirty="0" smtClean="0"/>
              <a:t>, Harvard)</a:t>
            </a:r>
            <a:endParaRPr lang="en-US" sz="2600" i="1" dirty="0"/>
          </a:p>
          <a:p>
            <a:pPr marL="0" indent="0">
              <a:spcBef>
                <a:spcPts val="1800"/>
              </a:spcBef>
              <a:buNone/>
            </a:pPr>
            <a:r>
              <a:rPr lang="en-US" sz="2600" i="1" dirty="0" smtClean="0"/>
              <a:t>“</a:t>
            </a:r>
            <a:r>
              <a:rPr lang="en-US" sz="2600" i="1" dirty="0"/>
              <a:t>Finding [dinosaur footprints, side by side with humans] would counter evidence that humans evolved long after the dinosaurs became extinct and back up...[the] claim that all species, including man, were created at one time</a:t>
            </a:r>
            <a:r>
              <a:rPr lang="en-US" sz="2600" i="1" dirty="0" smtClean="0"/>
              <a:t>.”</a:t>
            </a:r>
            <a:r>
              <a:rPr lang="en-US" sz="2600" dirty="0" smtClean="0"/>
              <a:t> </a:t>
            </a:r>
            <a:r>
              <a:rPr lang="en-US" sz="2600" dirty="0"/>
              <a:t>(NOVA TV Special “God, Darwin And The Dinosaurs”) </a:t>
            </a:r>
            <a:endParaRPr lang="en-US" sz="2600" dirty="0"/>
          </a:p>
          <a:p>
            <a:pPr marL="0" indent="0">
              <a:buNone/>
            </a:pPr>
            <a:endParaRPr lang="en-US" sz="2600" dirty="0"/>
          </a:p>
        </p:txBody>
      </p:sp>
    </p:spTree>
    <p:extLst>
      <p:ext uri="{BB962C8B-B14F-4D97-AF65-F5344CB8AC3E}">
        <p14:creationId xmlns:p14="http://schemas.microsoft.com/office/powerpoint/2010/main" val="842361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099"/>
            <a:ext cx="8229600" cy="1143000"/>
          </a:xfrm>
        </p:spPr>
        <p:txBody>
          <a:bodyPr/>
          <a:lstStyle/>
          <a:p>
            <a:r>
              <a:rPr lang="en-US" b="1" u="sng" dirty="0" smtClean="0"/>
              <a:t>Marco Polo Saw Dinosaurs</a:t>
            </a:r>
            <a:endParaRPr lang="en-US" b="1" u="sng" dirty="0"/>
          </a:p>
        </p:txBody>
      </p:sp>
      <p:sp>
        <p:nvSpPr>
          <p:cNvPr id="3" name="Content Placeholder 2"/>
          <p:cNvSpPr>
            <a:spLocks noGrp="1"/>
          </p:cNvSpPr>
          <p:nvPr>
            <p:ph sz="half" idx="1"/>
          </p:nvPr>
        </p:nvSpPr>
        <p:spPr>
          <a:xfrm>
            <a:off x="245820" y="1518252"/>
            <a:ext cx="5059800" cy="4525963"/>
          </a:xfrm>
        </p:spPr>
        <p:txBody>
          <a:bodyPr>
            <a:noAutofit/>
          </a:bodyPr>
          <a:lstStyle/>
          <a:p>
            <a:pPr marL="0" indent="0">
              <a:buNone/>
            </a:pPr>
            <a:r>
              <a:rPr lang="en-US" sz="2800" i="1" dirty="0" smtClean="0"/>
              <a:t>“Leaving the city of </a:t>
            </a:r>
            <a:r>
              <a:rPr lang="en-US" sz="2800" i="1" dirty="0" err="1" smtClean="0"/>
              <a:t>Yacho</a:t>
            </a:r>
            <a:r>
              <a:rPr lang="en-US" sz="2800" i="1" dirty="0" smtClean="0"/>
              <a:t>, and travelling ten days in a westerly direction, you reach the province of </a:t>
            </a:r>
            <a:r>
              <a:rPr lang="en-US" sz="2800" i="1" dirty="0" err="1" smtClean="0"/>
              <a:t>Karazan</a:t>
            </a:r>
            <a:r>
              <a:rPr lang="en-US" sz="2800" i="1" dirty="0" smtClean="0"/>
              <a:t>, which is also the name of its chief city.... Here are seen huge serpents, ten paces in length, and ten spans in the girt of its body. At the fore part, near the head, they have two short legs, having three claws like those of a tiger...</a:t>
            </a:r>
            <a:endParaRPr lang="en-US" sz="2800" dirty="0"/>
          </a:p>
        </p:txBody>
      </p:sp>
      <p:pic>
        <p:nvPicPr>
          <p:cNvPr id="5" name="Content Placeholder 4" descr="TRex2.jpg"/>
          <p:cNvPicPr>
            <a:picLocks noGrp="1" noChangeAspect="1"/>
          </p:cNvPicPr>
          <p:nvPr>
            <p:ph sz="half" idx="2"/>
          </p:nvPr>
        </p:nvPicPr>
        <p:blipFill>
          <a:blip r:embed="rId2">
            <a:extLst>
              <a:ext uri="{28A0092B-C50C-407E-A947-70E740481C1C}">
                <a14:useLocalDpi xmlns:a14="http://schemas.microsoft.com/office/drawing/2010/main" val="0"/>
              </a:ext>
            </a:extLst>
          </a:blip>
          <a:srcRect l="5179" r="5179"/>
          <a:stretch>
            <a:fillRect/>
          </a:stretch>
        </p:blipFill>
        <p:spPr>
          <a:xfrm>
            <a:off x="5489985" y="1518252"/>
            <a:ext cx="3319724" cy="4709775"/>
          </a:xfrm>
        </p:spPr>
      </p:pic>
    </p:spTree>
    <p:extLst>
      <p:ext uri="{BB962C8B-B14F-4D97-AF65-F5344CB8AC3E}">
        <p14:creationId xmlns:p14="http://schemas.microsoft.com/office/powerpoint/2010/main" val="34259996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203"/>
            <a:ext cx="8229600" cy="1143000"/>
          </a:xfrm>
        </p:spPr>
        <p:txBody>
          <a:bodyPr/>
          <a:lstStyle/>
          <a:p>
            <a:r>
              <a:rPr lang="en-US" b="1" u="sng" dirty="0" smtClean="0"/>
              <a:t>Marco Polo Saw Dinosaurs</a:t>
            </a:r>
            <a:endParaRPr lang="en-US" b="1" u="sng" dirty="0"/>
          </a:p>
        </p:txBody>
      </p:sp>
      <p:sp>
        <p:nvSpPr>
          <p:cNvPr id="3" name="Content Placeholder 2"/>
          <p:cNvSpPr>
            <a:spLocks noGrp="1"/>
          </p:cNvSpPr>
          <p:nvPr>
            <p:ph sz="half" idx="1"/>
          </p:nvPr>
        </p:nvSpPr>
        <p:spPr>
          <a:xfrm>
            <a:off x="457200" y="1354356"/>
            <a:ext cx="4848420" cy="5339748"/>
          </a:xfrm>
        </p:spPr>
        <p:txBody>
          <a:bodyPr>
            <a:noAutofit/>
          </a:bodyPr>
          <a:lstStyle/>
          <a:p>
            <a:pPr marL="0" indent="0">
              <a:buNone/>
            </a:pPr>
            <a:r>
              <a:rPr lang="en-US" i="1" dirty="0"/>
              <a:t>“...with eyes larger than a </a:t>
            </a:r>
            <a:r>
              <a:rPr lang="en-US" i="1" dirty="0" err="1"/>
              <a:t>fourpenny</a:t>
            </a:r>
            <a:r>
              <a:rPr lang="en-US" i="1" dirty="0"/>
              <a:t> loaf (pane da </a:t>
            </a:r>
            <a:r>
              <a:rPr lang="en-US" i="1" dirty="0" err="1"/>
              <a:t>quattro</a:t>
            </a:r>
            <a:r>
              <a:rPr lang="en-US" i="1" dirty="0"/>
              <a:t> </a:t>
            </a:r>
            <a:r>
              <a:rPr lang="en-US" i="1" dirty="0" err="1"/>
              <a:t>denari</a:t>
            </a:r>
            <a:r>
              <a:rPr lang="en-US" i="1" dirty="0"/>
              <a:t>) and very glaring. The jaws are wide enough to swallow a man, the teeth are large and sharp, and their whole appearance is so formidable, that neither man, nor any kind of animal, can approach them without terror.” </a:t>
            </a:r>
            <a:r>
              <a:rPr lang="en-US" dirty="0"/>
              <a:t>(The Travels Of Marco Polo The Venetian)</a:t>
            </a:r>
          </a:p>
        </p:txBody>
      </p:sp>
      <p:pic>
        <p:nvPicPr>
          <p:cNvPr id="5" name="Content Placeholder 4" descr="TRex2.jpg"/>
          <p:cNvPicPr>
            <a:picLocks noGrp="1" noChangeAspect="1"/>
          </p:cNvPicPr>
          <p:nvPr>
            <p:ph sz="half" idx="2"/>
          </p:nvPr>
        </p:nvPicPr>
        <p:blipFill>
          <a:blip r:embed="rId2">
            <a:extLst>
              <a:ext uri="{28A0092B-C50C-407E-A947-70E740481C1C}">
                <a14:useLocalDpi xmlns:a14="http://schemas.microsoft.com/office/drawing/2010/main" val="0"/>
              </a:ext>
            </a:extLst>
          </a:blip>
          <a:srcRect l="5179" r="5179"/>
          <a:stretch>
            <a:fillRect/>
          </a:stretch>
        </p:blipFill>
        <p:spPr>
          <a:xfrm>
            <a:off x="5489985" y="1436304"/>
            <a:ext cx="3319724" cy="4709775"/>
          </a:xfrm>
        </p:spPr>
      </p:pic>
    </p:spTree>
    <p:extLst>
      <p:ext uri="{BB962C8B-B14F-4D97-AF65-F5344CB8AC3E}">
        <p14:creationId xmlns:p14="http://schemas.microsoft.com/office/powerpoint/2010/main" val="42894822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Marco Polo Saw Dinosaurs</a:t>
            </a:r>
            <a:endParaRPr lang="en-US" b="1" u="sng" dirty="0"/>
          </a:p>
        </p:txBody>
      </p:sp>
      <p:sp>
        <p:nvSpPr>
          <p:cNvPr id="3" name="Content Placeholder 2"/>
          <p:cNvSpPr>
            <a:spLocks noGrp="1"/>
          </p:cNvSpPr>
          <p:nvPr>
            <p:ph idx="1"/>
          </p:nvPr>
        </p:nvSpPr>
        <p:spPr>
          <a:xfrm>
            <a:off x="266305" y="1477278"/>
            <a:ext cx="8624193" cy="4525963"/>
          </a:xfrm>
        </p:spPr>
        <p:txBody>
          <a:bodyPr>
            <a:noAutofit/>
          </a:bodyPr>
          <a:lstStyle/>
          <a:p>
            <a:pPr marL="0" indent="0">
              <a:buNone/>
            </a:pPr>
            <a:r>
              <a:rPr lang="en-US" sz="2800" i="1" dirty="0" smtClean="0"/>
              <a:t>“By their motion in this way along the shore, and their vast weight, they make a deep depression, as if a heavy beam had been drawn along the sands. Those whose employment is to hunt them observe the track by which they are most frequently accustomed to go, and fix into the ground several pieces of wood armed with sharp iron spikes, which they cover with the sand in such a manner as not to be perceptible. When therefore the animals make their way towards the places they usually haunt, they are wounded by these instruments, and speedily killed.” </a:t>
            </a:r>
            <a:r>
              <a:rPr lang="en-US" sz="2800" dirty="0" smtClean="0"/>
              <a:t>(The Travels Of Marco Polo The Venetian)</a:t>
            </a:r>
            <a:endParaRPr lang="en-US" sz="2800" dirty="0"/>
          </a:p>
        </p:txBody>
      </p:sp>
    </p:spTree>
    <p:extLst>
      <p:ext uri="{BB962C8B-B14F-4D97-AF65-F5344CB8AC3E}">
        <p14:creationId xmlns:p14="http://schemas.microsoft.com/office/powerpoint/2010/main" val="22466839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2420</TotalTime>
  <Words>1257</Words>
  <Application>Microsoft Macintosh PowerPoint</Application>
  <PresentationFormat>On-screen Show (4:3)</PresentationFormat>
  <Paragraphs>89</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Dinosaurs: Friend Or Foe Of Christians?</vt:lpstr>
      <vt:lpstr>The Actual Truth</vt:lpstr>
      <vt:lpstr>PowerPoint Presentation</vt:lpstr>
      <vt:lpstr>What Is Sold As Truth:</vt:lpstr>
      <vt:lpstr>If Coexistence Could Be Shown:</vt:lpstr>
      <vt:lpstr>If Coexistence Could Be Shown:</vt:lpstr>
      <vt:lpstr>Marco Polo Saw Dinosaurs</vt:lpstr>
      <vt:lpstr>Marco Polo Saw Dinosaurs</vt:lpstr>
      <vt:lpstr>Marco Polo Saw Dinosaurs</vt:lpstr>
      <vt:lpstr>Angkor Carvings (Cambodia)</vt:lpstr>
      <vt:lpstr>Sumatran Art (Indonesia)</vt:lpstr>
      <vt:lpstr>Hongshan Jade Carvings (China)</vt:lpstr>
      <vt:lpstr>Mesopotamian Cylinder Seal Of Uruk</vt:lpstr>
      <vt:lpstr>European Written History</vt:lpstr>
      <vt:lpstr>Coexistent Footprints (Russia)</vt:lpstr>
      <vt:lpstr>Richard Bell Tomb Engravings</vt:lpstr>
      <vt:lpstr>Nile Mosaic Of Palestrina (Italy)</vt:lpstr>
      <vt:lpstr>Hunt Mosaic From Pompeii</vt:lpstr>
      <vt:lpstr>Girifalco Pottery Stegosaurus</vt:lpstr>
      <vt:lpstr>Bronze Figurine (Mali)</vt:lpstr>
      <vt:lpstr>Mokele-mbembe (Congo)</vt:lpstr>
      <vt:lpstr>The Yarru, As Described By The Kuku Yalanji Tribe (Queensland)</vt:lpstr>
      <vt:lpstr>The Kachina Natural Bridge (Utah)</vt:lpstr>
      <vt:lpstr>Havai Supai Canyon (Arizona)</vt:lpstr>
      <vt:lpstr>The Granby Idol (Colorado)</vt:lpstr>
      <vt:lpstr>Ankylosaurus Painting (Ontario)</vt:lpstr>
      <vt:lpstr>Acambaro Figurines (Mexico)</vt:lpstr>
      <vt:lpstr>Ica Burial Stones (Peru)</vt:lpstr>
      <vt:lpstr>What About The Bible?  What Does It Have To Say About Dinosaurs?</vt:lpstr>
      <vt:lpstr>Genesis 1:20-25</vt:lpstr>
      <vt:lpstr>Two Specific Dinosaurs</vt:lpstr>
      <vt:lpstr>Behemoth – “A Tail Like A Cedar”</vt:lpstr>
      <vt:lpstr>Leviathan – Proof Of “Dragons”?</vt:lpstr>
      <vt:lpstr>So What Happened To The Dinosaurs?</vt:lpstr>
      <vt:lpstr>Tentative Answers: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Dinosaurs</dc:title>
  <dc:creator>Eric Parker</dc:creator>
  <cp:lastModifiedBy>Eric Parker</cp:lastModifiedBy>
  <cp:revision>46</cp:revision>
  <cp:lastPrinted>2018-08-01T22:30:21Z</cp:lastPrinted>
  <dcterms:created xsi:type="dcterms:W3CDTF">2018-08-01T15:51:56Z</dcterms:created>
  <dcterms:modified xsi:type="dcterms:W3CDTF">2018-08-11T01:12:15Z</dcterms:modified>
</cp:coreProperties>
</file>