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73" r:id="rId3"/>
    <p:sldId id="258" r:id="rId4"/>
    <p:sldId id="259" r:id="rId5"/>
    <p:sldId id="260" r:id="rId6"/>
    <p:sldId id="272" r:id="rId7"/>
    <p:sldId id="275" r:id="rId8"/>
    <p:sldId id="274" r:id="rId9"/>
    <p:sldId id="264" r:id="rId10"/>
    <p:sldId id="265" r:id="rId11"/>
    <p:sldId id="271" r:id="rId12"/>
    <p:sldId id="262" r:id="rId13"/>
    <p:sldId id="263" r:id="rId14"/>
    <p:sldId id="266" r:id="rId15"/>
    <p:sldId id="267" r:id="rId16"/>
    <p:sldId id="268" r:id="rId17"/>
    <p:sldId id="269"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9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04ECD4-04E0-1046-BE57-67AA1D9602D8}" type="datetimeFigureOut">
              <a:rPr lang="en-US" smtClean="0">
                <a:solidFill>
                  <a:prstClr val="black">
                    <a:tint val="75000"/>
                  </a:prstClr>
                </a:solidFill>
                <a:latin typeface="Calibri"/>
              </a:rPr>
              <a:pPr/>
              <a:t>8/1/18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953DEEA-6D2A-0547-A60F-94E298FBAF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001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4ECD4-04E0-1046-BE57-67AA1D9602D8}" type="datetimeFigureOut">
              <a:rPr lang="en-US" smtClean="0">
                <a:solidFill>
                  <a:prstClr val="black">
                    <a:tint val="75000"/>
                  </a:prstClr>
                </a:solidFill>
                <a:latin typeface="Calibri"/>
              </a:rPr>
              <a:pPr/>
              <a:t>8/1/18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953DEEA-6D2A-0547-A60F-94E298FBAF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94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4ECD4-04E0-1046-BE57-67AA1D9602D8}" type="datetimeFigureOut">
              <a:rPr lang="en-US" smtClean="0">
                <a:solidFill>
                  <a:prstClr val="black">
                    <a:tint val="75000"/>
                  </a:prstClr>
                </a:solidFill>
                <a:latin typeface="Calibri"/>
              </a:rPr>
              <a:pPr/>
              <a:t>8/1/18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953DEEA-6D2A-0547-A60F-94E298FBAF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2322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4ECD4-04E0-1046-BE57-67AA1D9602D8}" type="datetimeFigureOut">
              <a:rPr lang="en-US" smtClean="0">
                <a:solidFill>
                  <a:prstClr val="black">
                    <a:tint val="75000"/>
                  </a:prstClr>
                </a:solidFill>
                <a:latin typeface="Calibri"/>
              </a:rPr>
              <a:pPr/>
              <a:t>8/1/18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953DEEA-6D2A-0547-A60F-94E298FBAF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900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04ECD4-04E0-1046-BE57-67AA1D9602D8}" type="datetimeFigureOut">
              <a:rPr lang="en-US" smtClean="0">
                <a:solidFill>
                  <a:prstClr val="black">
                    <a:tint val="75000"/>
                  </a:prstClr>
                </a:solidFill>
                <a:latin typeface="Calibri"/>
              </a:rPr>
              <a:pPr/>
              <a:t>8/1/18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953DEEA-6D2A-0547-A60F-94E298FBAF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936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4ECD4-04E0-1046-BE57-67AA1D9602D8}" type="datetimeFigureOut">
              <a:rPr lang="en-US" smtClean="0">
                <a:solidFill>
                  <a:prstClr val="black">
                    <a:tint val="75000"/>
                  </a:prstClr>
                </a:solidFill>
                <a:latin typeface="Calibri"/>
              </a:rPr>
              <a:pPr/>
              <a:t>8/1/18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953DEEA-6D2A-0547-A60F-94E298FBAF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160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04ECD4-04E0-1046-BE57-67AA1D9602D8}" type="datetimeFigureOut">
              <a:rPr lang="en-US" smtClean="0">
                <a:solidFill>
                  <a:prstClr val="black">
                    <a:tint val="75000"/>
                  </a:prstClr>
                </a:solidFill>
                <a:latin typeface="Calibri"/>
              </a:rPr>
              <a:pPr/>
              <a:t>8/1/18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953DEEA-6D2A-0547-A60F-94E298FBAF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366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4ECD4-04E0-1046-BE57-67AA1D9602D8}" type="datetimeFigureOut">
              <a:rPr lang="en-US" smtClean="0">
                <a:solidFill>
                  <a:prstClr val="black">
                    <a:tint val="75000"/>
                  </a:prstClr>
                </a:solidFill>
                <a:latin typeface="Calibri"/>
              </a:rPr>
              <a:pPr/>
              <a:t>8/1/18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953DEEA-6D2A-0547-A60F-94E298FBAF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40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4ECD4-04E0-1046-BE57-67AA1D9602D8}" type="datetimeFigureOut">
              <a:rPr lang="en-US" smtClean="0">
                <a:solidFill>
                  <a:prstClr val="black">
                    <a:tint val="75000"/>
                  </a:prstClr>
                </a:solidFill>
                <a:latin typeface="Calibri"/>
              </a:rPr>
              <a:pPr/>
              <a:t>8/1/18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953DEEA-6D2A-0547-A60F-94E298FBAF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731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4ECD4-04E0-1046-BE57-67AA1D9602D8}" type="datetimeFigureOut">
              <a:rPr lang="en-US" smtClean="0">
                <a:solidFill>
                  <a:prstClr val="black">
                    <a:tint val="75000"/>
                  </a:prstClr>
                </a:solidFill>
                <a:latin typeface="Calibri"/>
              </a:rPr>
              <a:pPr/>
              <a:t>8/1/18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953DEEA-6D2A-0547-A60F-94E298FBAF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919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4ECD4-04E0-1046-BE57-67AA1D9602D8}" type="datetimeFigureOut">
              <a:rPr lang="en-US" smtClean="0">
                <a:solidFill>
                  <a:prstClr val="black">
                    <a:tint val="75000"/>
                  </a:prstClr>
                </a:solidFill>
                <a:latin typeface="Calibri"/>
              </a:rPr>
              <a:pPr/>
              <a:t>8/1/18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953DEEA-6D2A-0547-A60F-94E298FBAF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958093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4ECD4-04E0-1046-BE57-67AA1D9602D8}" type="datetimeFigureOut">
              <a:rPr lang="en-US" smtClean="0">
                <a:solidFill>
                  <a:prstClr val="black">
                    <a:tint val="75000"/>
                  </a:prstClr>
                </a:solidFill>
                <a:latin typeface="Calibri"/>
              </a:rPr>
              <a:pPr/>
              <a:t>8/1/18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3DEEA-6D2A-0547-A60F-94E298FBAFC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3112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200-7196-earth-phot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45820" y="1147053"/>
            <a:ext cx="8642565" cy="1470025"/>
          </a:xfrm>
        </p:spPr>
        <p:txBody>
          <a:bodyPr>
            <a:noAutofit/>
          </a:bodyPr>
          <a:lstStyle/>
          <a:p>
            <a:r>
              <a:rPr lang="en-US" sz="4800" b="1" u="sng" dirty="0" smtClean="0">
                <a:solidFill>
                  <a:schemeClr val="bg1"/>
                </a:solidFill>
              </a:rPr>
              <a:t>Is Belief In God Reasonable?</a:t>
            </a:r>
            <a:br>
              <a:rPr lang="en-US" sz="4800" b="1" u="sng" dirty="0" smtClean="0">
                <a:solidFill>
                  <a:schemeClr val="bg1"/>
                </a:solidFill>
              </a:rPr>
            </a:br>
            <a:r>
              <a:rPr lang="en-US" sz="4800" u="sng" dirty="0" smtClean="0">
                <a:solidFill>
                  <a:schemeClr val="bg1"/>
                </a:solidFill>
              </a:rPr>
              <a:t>The Age Of The Earth</a:t>
            </a:r>
            <a:endParaRPr lang="en-US" sz="2000" u="sng" dirty="0">
              <a:solidFill>
                <a:schemeClr val="bg1"/>
              </a:solidFill>
            </a:endParaRPr>
          </a:p>
        </p:txBody>
      </p:sp>
    </p:spTree>
    <p:extLst>
      <p:ext uri="{BB962C8B-B14F-4D97-AF65-F5344CB8AC3E}">
        <p14:creationId xmlns:p14="http://schemas.microsoft.com/office/powerpoint/2010/main" val="3805251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5536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229"/>
            <a:ext cx="8229600" cy="1143000"/>
          </a:xfrm>
        </p:spPr>
        <p:txBody>
          <a:bodyPr/>
          <a:lstStyle/>
          <a:p>
            <a:r>
              <a:rPr lang="en-US" b="1" u="sng" dirty="0"/>
              <a:t>The Evolutionary Viewpoint </a:t>
            </a:r>
            <a:endParaRPr lang="en-US" dirty="0"/>
          </a:p>
        </p:txBody>
      </p:sp>
      <p:sp>
        <p:nvSpPr>
          <p:cNvPr id="3" name="Content Placeholder 2"/>
          <p:cNvSpPr>
            <a:spLocks noGrp="1"/>
          </p:cNvSpPr>
          <p:nvPr>
            <p:ph idx="1"/>
          </p:nvPr>
        </p:nvSpPr>
        <p:spPr>
          <a:xfrm>
            <a:off x="457200" y="1313382"/>
            <a:ext cx="8229600" cy="4525963"/>
          </a:xfrm>
        </p:spPr>
        <p:txBody>
          <a:bodyPr/>
          <a:lstStyle/>
          <a:p>
            <a:r>
              <a:rPr lang="en-US" b="1" dirty="0" smtClean="0"/>
              <a:t>Methods</a:t>
            </a:r>
          </a:p>
          <a:p>
            <a:pPr lvl="1"/>
            <a:r>
              <a:rPr lang="en-US" dirty="0" smtClean="0"/>
              <a:t>Radiometric/Radioisotope Dating</a:t>
            </a:r>
          </a:p>
          <a:p>
            <a:pPr lvl="1"/>
            <a:r>
              <a:rPr lang="en-US" dirty="0" err="1" smtClean="0"/>
              <a:t>Isochron</a:t>
            </a:r>
            <a:r>
              <a:rPr lang="en-US" dirty="0" smtClean="0"/>
              <a:t> Dating</a:t>
            </a:r>
          </a:p>
          <a:p>
            <a:pPr lvl="1"/>
            <a:r>
              <a:rPr lang="en-US" dirty="0" smtClean="0"/>
              <a:t>Ice Core Dating</a:t>
            </a:r>
          </a:p>
          <a:p>
            <a:r>
              <a:rPr lang="en-US" b="1" dirty="0" smtClean="0"/>
              <a:t>What Is Not Revealed About The Methods</a:t>
            </a:r>
          </a:p>
          <a:p>
            <a:pPr lvl="1"/>
            <a:r>
              <a:rPr lang="en-US" dirty="0" smtClean="0"/>
              <a:t>Unreliable</a:t>
            </a:r>
          </a:p>
          <a:p>
            <a:pPr lvl="1"/>
            <a:r>
              <a:rPr lang="en-US" dirty="0" smtClean="0"/>
              <a:t>Interpretive Bias</a:t>
            </a:r>
          </a:p>
          <a:p>
            <a:pPr lvl="1"/>
            <a:r>
              <a:rPr lang="en-US" dirty="0" smtClean="0"/>
              <a:t>Issues with sedimentation rates, Earth’s decreasing magnetic field, atmospheric Helium rates, short-period comets, population growth</a:t>
            </a:r>
            <a:endParaRPr lang="en-US" dirty="0"/>
          </a:p>
        </p:txBody>
      </p:sp>
    </p:spTree>
    <p:extLst>
      <p:ext uri="{BB962C8B-B14F-4D97-AF65-F5344CB8AC3E}">
        <p14:creationId xmlns:p14="http://schemas.microsoft.com/office/powerpoint/2010/main" val="3935077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dissolv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rry-mortenson.jpg"/>
          <p:cNvPicPr>
            <a:picLocks noGrp="1" noChangeAspect="1"/>
          </p:cNvPicPr>
          <p:nvPr>
            <p:ph type="pic" idx="1"/>
          </p:nvPr>
        </p:nvPicPr>
        <p:blipFill>
          <a:blip r:embed="rId2">
            <a:extLst>
              <a:ext uri="{28A0092B-C50C-407E-A947-70E740481C1C}">
                <a14:useLocalDpi xmlns:a14="http://schemas.microsoft.com/office/drawing/2010/main" val="0"/>
              </a:ext>
            </a:extLst>
          </a:blip>
          <a:srcRect l="-16667" r="-16667"/>
          <a:stretch>
            <a:fillRect/>
          </a:stretch>
        </p:blipFill>
        <p:spPr>
          <a:xfrm>
            <a:off x="-204850" y="587975"/>
            <a:ext cx="4834463" cy="3301470"/>
          </a:xfrm>
        </p:spPr>
      </p:pic>
      <p:sp>
        <p:nvSpPr>
          <p:cNvPr id="3" name="Content Placeholder 2"/>
          <p:cNvSpPr>
            <a:spLocks noGrp="1"/>
          </p:cNvSpPr>
          <p:nvPr>
            <p:ph type="body" sz="half" idx="2"/>
          </p:nvPr>
        </p:nvSpPr>
        <p:spPr>
          <a:xfrm>
            <a:off x="307275" y="4003200"/>
            <a:ext cx="8542253" cy="804862"/>
          </a:xfrm>
        </p:spPr>
        <p:txBody>
          <a:bodyPr>
            <a:normAutofit/>
          </a:bodyPr>
          <a:lstStyle/>
          <a:p>
            <a:r>
              <a:rPr lang="en-US" sz="2800" i="1" dirty="0" smtClean="0"/>
              <a:t>what </a:t>
            </a:r>
            <a:r>
              <a:rPr lang="en-US" sz="2800" i="1" dirty="0"/>
              <a:t>sinful scientists, who are using anti-biblical assumptions to interpret the cursed Creation. We cannot use their interpretation to interpret the Bible. Rather we must use the Bible to interpret the world we live in.”</a:t>
            </a:r>
            <a:r>
              <a:rPr lang="en-US" sz="2800" dirty="0"/>
              <a:t> (Terry </a:t>
            </a:r>
            <a:r>
              <a:rPr lang="en-US" sz="2800" dirty="0" err="1"/>
              <a:t>Mortenson</a:t>
            </a:r>
            <a:r>
              <a:rPr lang="en-US" sz="2800" dirty="0"/>
              <a:t>, </a:t>
            </a:r>
            <a:r>
              <a:rPr lang="en-US" sz="2800" dirty="0" err="1" smtClean="0"/>
              <a:t>MDiv</a:t>
            </a:r>
            <a:r>
              <a:rPr lang="en-US" sz="2800" dirty="0" smtClean="0"/>
              <a:t>, PhD History of Geology) </a:t>
            </a:r>
            <a:endParaRPr lang="en-US" sz="2800" dirty="0"/>
          </a:p>
        </p:txBody>
      </p:sp>
      <p:sp>
        <p:nvSpPr>
          <p:cNvPr id="7" name="TextBox 6"/>
          <p:cNvSpPr txBox="1"/>
          <p:nvPr/>
        </p:nvSpPr>
        <p:spPr>
          <a:xfrm>
            <a:off x="4322339" y="550074"/>
            <a:ext cx="4527189" cy="3539431"/>
          </a:xfrm>
          <a:prstGeom prst="rect">
            <a:avLst/>
          </a:prstGeom>
          <a:noFill/>
        </p:spPr>
        <p:txBody>
          <a:bodyPr wrap="square" rtlCol="0">
            <a:spAutoFit/>
          </a:bodyPr>
          <a:lstStyle/>
          <a:p>
            <a:r>
              <a:rPr lang="en-US" sz="2800" i="1" dirty="0" smtClean="0"/>
              <a:t>“The Bible reveals that Creation speaks to us about the existence of God and some of the attributes of God, but it doesn’t tell us that we can work out a history of the world just by looking at the Creation. We cannot trust</a:t>
            </a:r>
            <a:endParaRPr lang="en-US" sz="2800" dirty="0"/>
          </a:p>
        </p:txBody>
      </p:sp>
    </p:spTree>
    <p:extLst>
      <p:ext uri="{BB962C8B-B14F-4D97-AF65-F5344CB8AC3E}">
        <p14:creationId xmlns:p14="http://schemas.microsoft.com/office/powerpoint/2010/main" val="15252343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smtClean="0"/>
              <a:t>The Biblical Viewpoint</a:t>
            </a:r>
            <a:endParaRPr lang="en-US" b="1" u="sng" dirty="0"/>
          </a:p>
        </p:txBody>
      </p:sp>
      <p:sp>
        <p:nvSpPr>
          <p:cNvPr id="6" name="Content Placeholder 5"/>
          <p:cNvSpPr>
            <a:spLocks noGrp="1"/>
          </p:cNvSpPr>
          <p:nvPr>
            <p:ph idx="1"/>
          </p:nvPr>
        </p:nvSpPr>
        <p:spPr>
          <a:xfrm>
            <a:off x="457200" y="1456791"/>
            <a:ext cx="8229600" cy="4525963"/>
          </a:xfrm>
        </p:spPr>
        <p:txBody>
          <a:bodyPr/>
          <a:lstStyle/>
          <a:p>
            <a:r>
              <a:rPr lang="en-US" dirty="0"/>
              <a:t>Universe = </a:t>
            </a:r>
            <a:r>
              <a:rPr lang="en-US" dirty="0" smtClean="0"/>
              <a:t>6,000 Years </a:t>
            </a:r>
            <a:r>
              <a:rPr lang="en-US" dirty="0"/>
              <a:t>Old</a:t>
            </a:r>
          </a:p>
          <a:p>
            <a:r>
              <a:rPr lang="en-US" dirty="0"/>
              <a:t>Earth = 6,000 Years Old</a:t>
            </a:r>
          </a:p>
          <a:p>
            <a:r>
              <a:rPr lang="en-US" dirty="0" smtClean="0"/>
              <a:t>Commonly Called “Young-Earth Creationism”</a:t>
            </a:r>
            <a:endParaRPr lang="en-US" dirty="0"/>
          </a:p>
        </p:txBody>
      </p:sp>
      <p:pic>
        <p:nvPicPr>
          <p:cNvPr id="7" name="Picture 6" descr="world-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3265"/>
            <a:ext cx="9144000" cy="3354735"/>
          </a:xfrm>
          <a:prstGeom prst="rect">
            <a:avLst/>
          </a:prstGeom>
        </p:spPr>
      </p:pic>
    </p:spTree>
    <p:extLst>
      <p:ext uri="{BB962C8B-B14F-4D97-AF65-F5344CB8AC3E}">
        <p14:creationId xmlns:p14="http://schemas.microsoft.com/office/powerpoint/2010/main" val="1120480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716"/>
            <a:ext cx="8229600" cy="1143000"/>
          </a:xfrm>
        </p:spPr>
        <p:txBody>
          <a:bodyPr/>
          <a:lstStyle/>
          <a:p>
            <a:r>
              <a:rPr lang="en-US" b="1" u="sng" dirty="0"/>
              <a:t>The Biblical Viewpoint</a:t>
            </a:r>
            <a:endParaRPr lang="en-US" dirty="0"/>
          </a:p>
        </p:txBody>
      </p:sp>
      <p:sp>
        <p:nvSpPr>
          <p:cNvPr id="3" name="Content Placeholder 2"/>
          <p:cNvSpPr>
            <a:spLocks noGrp="1"/>
          </p:cNvSpPr>
          <p:nvPr>
            <p:ph idx="1"/>
          </p:nvPr>
        </p:nvSpPr>
        <p:spPr>
          <a:xfrm>
            <a:off x="457200" y="1210947"/>
            <a:ext cx="8229600" cy="4525963"/>
          </a:xfrm>
        </p:spPr>
        <p:txBody>
          <a:bodyPr/>
          <a:lstStyle/>
          <a:p>
            <a:r>
              <a:rPr lang="en-US" b="1" dirty="0" smtClean="0"/>
              <a:t>Biblical Evidence</a:t>
            </a:r>
          </a:p>
          <a:p>
            <a:pPr lvl="1"/>
            <a:r>
              <a:rPr lang="en-US" dirty="0" smtClean="0"/>
              <a:t>5 Days Older Than Man (Gen. 1:24-31)</a:t>
            </a:r>
          </a:p>
          <a:p>
            <a:pPr lvl="1"/>
            <a:r>
              <a:rPr lang="en-US" dirty="0" smtClean="0"/>
              <a:t>Genealogies (Gen</a:t>
            </a:r>
            <a:r>
              <a:rPr lang="en-US" dirty="0"/>
              <a:t>. 4-5; 10-11; 1Chron. 1-8; Matt. </a:t>
            </a:r>
            <a:r>
              <a:rPr lang="en-US" dirty="0" smtClean="0"/>
              <a:t>	1</a:t>
            </a:r>
            <a:r>
              <a:rPr lang="en-US" dirty="0"/>
              <a:t>; Luke 3)</a:t>
            </a:r>
            <a:r>
              <a:rPr lang="en-US" dirty="0"/>
              <a:t> </a:t>
            </a:r>
            <a:endParaRPr lang="en-US" dirty="0" smtClean="0"/>
          </a:p>
          <a:p>
            <a:pPr lvl="1"/>
            <a:r>
              <a:rPr lang="en-US" dirty="0" smtClean="0"/>
              <a:t>Usage Of “Days” In Bible Narrative</a:t>
            </a:r>
          </a:p>
          <a:p>
            <a:pPr lvl="1"/>
            <a:r>
              <a:rPr lang="en-US" dirty="0" smtClean="0"/>
              <a:t>Unanimous Treatment Of Genesis As Factual 	(Jesus, Paul, As Well As Others)</a:t>
            </a:r>
            <a:endParaRPr lang="en-US" dirty="0"/>
          </a:p>
        </p:txBody>
      </p:sp>
      <p:pic>
        <p:nvPicPr>
          <p:cNvPr id="5" name="Picture 4" descr="1102015169_univ_lsr_lg.jpg"/>
          <p:cNvPicPr>
            <a:picLocks noChangeAspect="1"/>
          </p:cNvPicPr>
          <p:nvPr/>
        </p:nvPicPr>
        <p:blipFill rotWithShape="1">
          <a:blip r:embed="rId2">
            <a:extLst>
              <a:ext uri="{28A0092B-C50C-407E-A947-70E740481C1C}">
                <a14:useLocalDpi xmlns:a14="http://schemas.microsoft.com/office/drawing/2010/main" val="0"/>
              </a:ext>
            </a:extLst>
          </a:blip>
          <a:srcRect t="24832" b="9746"/>
          <a:stretch/>
        </p:blipFill>
        <p:spPr>
          <a:xfrm>
            <a:off x="0" y="5060272"/>
            <a:ext cx="9144000" cy="1797728"/>
          </a:xfrm>
          <a:prstGeom prst="rect">
            <a:avLst/>
          </a:prstGeom>
        </p:spPr>
      </p:pic>
    </p:spTree>
    <p:extLst>
      <p:ext uri="{BB962C8B-B14F-4D97-AF65-F5344CB8AC3E}">
        <p14:creationId xmlns:p14="http://schemas.microsoft.com/office/powerpoint/2010/main" val="2043163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716"/>
            <a:ext cx="8229600" cy="1143000"/>
          </a:xfrm>
        </p:spPr>
        <p:txBody>
          <a:bodyPr/>
          <a:lstStyle/>
          <a:p>
            <a:r>
              <a:rPr lang="en-US" b="1" u="sng" dirty="0"/>
              <a:t>The Biblical Viewpoint</a:t>
            </a:r>
            <a:endParaRPr lang="en-US" dirty="0"/>
          </a:p>
        </p:txBody>
      </p:sp>
      <p:sp>
        <p:nvSpPr>
          <p:cNvPr id="3" name="Content Placeholder 2"/>
          <p:cNvSpPr>
            <a:spLocks noGrp="1"/>
          </p:cNvSpPr>
          <p:nvPr>
            <p:ph idx="1"/>
          </p:nvPr>
        </p:nvSpPr>
        <p:spPr>
          <a:xfrm>
            <a:off x="457200" y="1333869"/>
            <a:ext cx="8229600" cy="4525963"/>
          </a:xfrm>
        </p:spPr>
        <p:txBody>
          <a:bodyPr/>
          <a:lstStyle/>
          <a:p>
            <a:r>
              <a:rPr lang="en-US" b="1" dirty="0" smtClean="0"/>
              <a:t>Scientific Evidence</a:t>
            </a:r>
          </a:p>
          <a:p>
            <a:pPr lvl="1"/>
            <a:r>
              <a:rPr lang="en-US" dirty="0"/>
              <a:t>Population Studies/Genetics </a:t>
            </a:r>
          </a:p>
          <a:p>
            <a:pPr lvl="1"/>
            <a:r>
              <a:rPr lang="en-US" dirty="0"/>
              <a:t>Erosion </a:t>
            </a:r>
          </a:p>
          <a:p>
            <a:pPr lvl="1"/>
            <a:r>
              <a:rPr lang="en-US" dirty="0"/>
              <a:t>Shrinkage Of The Sun</a:t>
            </a:r>
          </a:p>
          <a:p>
            <a:pPr lvl="1"/>
            <a:r>
              <a:rPr lang="en-US" dirty="0"/>
              <a:t>Cosmic </a:t>
            </a:r>
            <a:r>
              <a:rPr lang="en-US" dirty="0" smtClean="0"/>
              <a:t>Dust</a:t>
            </a:r>
          </a:p>
          <a:p>
            <a:pPr lvl="1"/>
            <a:r>
              <a:rPr lang="en-US" dirty="0" smtClean="0"/>
              <a:t>Spiral Galaxies</a:t>
            </a:r>
          </a:p>
          <a:p>
            <a:r>
              <a:rPr lang="en-US" b="1" dirty="0" smtClean="0"/>
              <a:t>Difficulty: The Earth </a:t>
            </a:r>
            <a:r>
              <a:rPr lang="en-US" b="1" i="1" dirty="0" smtClean="0"/>
              <a:t>Appears</a:t>
            </a:r>
            <a:r>
              <a:rPr lang="en-US" b="1" dirty="0" smtClean="0"/>
              <a:t> Old</a:t>
            </a:r>
          </a:p>
        </p:txBody>
      </p:sp>
      <p:pic>
        <p:nvPicPr>
          <p:cNvPr id="5" name="Picture 4" descr="1102015169_univ_lsr_lg.jpg"/>
          <p:cNvPicPr>
            <a:picLocks noChangeAspect="1"/>
          </p:cNvPicPr>
          <p:nvPr/>
        </p:nvPicPr>
        <p:blipFill rotWithShape="1">
          <a:blip r:embed="rId2">
            <a:extLst>
              <a:ext uri="{28A0092B-C50C-407E-A947-70E740481C1C}">
                <a14:useLocalDpi xmlns:a14="http://schemas.microsoft.com/office/drawing/2010/main" val="0"/>
              </a:ext>
            </a:extLst>
          </a:blip>
          <a:srcRect t="24832" b="9746"/>
          <a:stretch/>
        </p:blipFill>
        <p:spPr>
          <a:xfrm>
            <a:off x="0" y="5347089"/>
            <a:ext cx="9144000" cy="1510911"/>
          </a:xfrm>
          <a:prstGeom prst="rect">
            <a:avLst/>
          </a:prstGeom>
        </p:spPr>
      </p:pic>
    </p:spTree>
    <p:extLst>
      <p:ext uri="{BB962C8B-B14F-4D97-AF65-F5344CB8AC3E}">
        <p14:creationId xmlns:p14="http://schemas.microsoft.com/office/powerpoint/2010/main" val="3377791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What About “Theistic Evolution”?</a:t>
            </a:r>
            <a:endParaRPr lang="en-US" b="1" u="sng" dirty="0"/>
          </a:p>
        </p:txBody>
      </p:sp>
      <p:sp>
        <p:nvSpPr>
          <p:cNvPr id="3" name="Content Placeholder 2"/>
          <p:cNvSpPr>
            <a:spLocks noGrp="1"/>
          </p:cNvSpPr>
          <p:nvPr>
            <p:ph idx="1"/>
          </p:nvPr>
        </p:nvSpPr>
        <p:spPr>
          <a:xfrm>
            <a:off x="457200" y="1415817"/>
            <a:ext cx="8229600" cy="4525963"/>
          </a:xfrm>
        </p:spPr>
        <p:txBody>
          <a:bodyPr/>
          <a:lstStyle/>
          <a:p>
            <a:r>
              <a:rPr lang="en-US" b="1" dirty="0" smtClean="0"/>
              <a:t>Basic Idea </a:t>
            </a:r>
            <a:r>
              <a:rPr lang="mr-IN" dirty="0" smtClean="0"/>
              <a:t>–</a:t>
            </a:r>
            <a:r>
              <a:rPr lang="en-US" dirty="0" smtClean="0"/>
              <a:t> God used evolution to create.</a:t>
            </a:r>
          </a:p>
          <a:p>
            <a:r>
              <a:rPr lang="en-US" b="1" dirty="0" smtClean="0"/>
              <a:t>The Reason </a:t>
            </a:r>
            <a:r>
              <a:rPr lang="mr-IN" dirty="0" smtClean="0"/>
              <a:t>–</a:t>
            </a:r>
            <a:r>
              <a:rPr lang="en-US" dirty="0" smtClean="0"/>
              <a:t> Evolution is viewed as fact.</a:t>
            </a:r>
          </a:p>
          <a:p>
            <a:r>
              <a:rPr lang="en-US" b="1" dirty="0" smtClean="0"/>
              <a:t>The Means </a:t>
            </a:r>
            <a:r>
              <a:rPr lang="mr-IN" dirty="0" smtClean="0"/>
              <a:t>–</a:t>
            </a:r>
            <a:r>
              <a:rPr lang="en-US" dirty="0" smtClean="0"/>
              <a:t> Gap Theory; Day-Age Theory</a:t>
            </a:r>
          </a:p>
          <a:p>
            <a:r>
              <a:rPr lang="en-US" b="1" dirty="0" smtClean="0"/>
              <a:t>Critical Failure </a:t>
            </a:r>
            <a:r>
              <a:rPr lang="mr-IN" dirty="0" smtClean="0"/>
              <a:t>–</a:t>
            </a:r>
            <a:r>
              <a:rPr lang="en-US" dirty="0" smtClean="0"/>
              <a:t> Macroevolution and Genesis 1 are irreconcilable and mutually exclusive.</a:t>
            </a:r>
            <a:endParaRPr lang="en-US" dirty="0"/>
          </a:p>
        </p:txBody>
      </p:sp>
      <p:sp>
        <p:nvSpPr>
          <p:cNvPr id="5" name="Rectangle 4"/>
          <p:cNvSpPr/>
          <p:nvPr/>
        </p:nvSpPr>
        <p:spPr>
          <a:xfrm>
            <a:off x="2028016" y="4589071"/>
            <a:ext cx="7115984" cy="2268929"/>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ndrew_Snell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9070"/>
            <a:ext cx="2028016" cy="2268929"/>
          </a:xfrm>
          <a:prstGeom prst="rect">
            <a:avLst/>
          </a:prstGeom>
        </p:spPr>
      </p:pic>
      <p:sp>
        <p:nvSpPr>
          <p:cNvPr id="7" name="TextBox 6"/>
          <p:cNvSpPr txBox="1"/>
          <p:nvPr/>
        </p:nvSpPr>
        <p:spPr>
          <a:xfrm>
            <a:off x="2294322" y="4732481"/>
            <a:ext cx="6392478" cy="1938992"/>
          </a:xfrm>
          <a:prstGeom prst="rect">
            <a:avLst/>
          </a:prstGeom>
          <a:noFill/>
        </p:spPr>
        <p:txBody>
          <a:bodyPr wrap="square" rtlCol="0">
            <a:spAutoFit/>
          </a:bodyPr>
          <a:lstStyle/>
          <a:p>
            <a:r>
              <a:rPr lang="en-US" sz="2400" i="1" dirty="0" smtClean="0">
                <a:solidFill>
                  <a:srgbClr val="FFFFFF"/>
                </a:solidFill>
              </a:rPr>
              <a:t>“The outcome of letting Scripture interpret Scripture is a young earth and universe.” </a:t>
            </a:r>
          </a:p>
          <a:p>
            <a:endParaRPr lang="en-US" sz="2400" dirty="0">
              <a:solidFill>
                <a:srgbClr val="FFFFFF"/>
              </a:solidFill>
            </a:endParaRPr>
          </a:p>
          <a:p>
            <a:r>
              <a:rPr lang="en-US" sz="2400" dirty="0" smtClean="0">
                <a:solidFill>
                  <a:srgbClr val="FFFFFF"/>
                </a:solidFill>
              </a:rPr>
              <a:t>- Andrew Snelling, PhD Geology, Director of Research at </a:t>
            </a:r>
            <a:r>
              <a:rPr lang="en-US" sz="2400" i="1" dirty="0" smtClean="0">
                <a:solidFill>
                  <a:srgbClr val="FFFFFF"/>
                </a:solidFill>
              </a:rPr>
              <a:t>Answers In Genesis</a:t>
            </a:r>
            <a:endParaRPr lang="en-US" sz="2400" dirty="0">
              <a:solidFill>
                <a:srgbClr val="FFFFFF"/>
              </a:solidFill>
            </a:endParaRPr>
          </a:p>
        </p:txBody>
      </p:sp>
    </p:spTree>
    <p:extLst>
      <p:ext uri="{BB962C8B-B14F-4D97-AF65-F5344CB8AC3E}">
        <p14:creationId xmlns:p14="http://schemas.microsoft.com/office/powerpoint/2010/main" val="787029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par>
                                <p:cTn id="31" presetID="9"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Why Does It Matter?</a:t>
            </a:r>
            <a:endParaRPr lang="en-US" b="1" u="sng" dirty="0"/>
          </a:p>
        </p:txBody>
      </p:sp>
      <p:sp>
        <p:nvSpPr>
          <p:cNvPr id="3" name="Content Placeholder 2"/>
          <p:cNvSpPr>
            <a:spLocks noGrp="1"/>
          </p:cNvSpPr>
          <p:nvPr>
            <p:ph idx="1"/>
          </p:nvPr>
        </p:nvSpPr>
        <p:spPr>
          <a:xfrm>
            <a:off x="457200" y="1518252"/>
            <a:ext cx="8229600" cy="4525963"/>
          </a:xfrm>
        </p:spPr>
        <p:txBody>
          <a:bodyPr/>
          <a:lstStyle/>
          <a:p>
            <a:r>
              <a:rPr lang="en-US" dirty="0" smtClean="0"/>
              <a:t>The age of the earth determines how we read and interpret the Bible!</a:t>
            </a:r>
          </a:p>
          <a:p>
            <a:r>
              <a:rPr lang="en-US" dirty="0" smtClean="0"/>
              <a:t>The Bible clearly teaches the age of the earth to be 6,000 years!</a:t>
            </a:r>
          </a:p>
          <a:p>
            <a:r>
              <a:rPr lang="en-US" dirty="0" smtClean="0"/>
              <a:t>Compromising God’s truth is perilous! </a:t>
            </a:r>
            <a:r>
              <a:rPr lang="en-US" dirty="0"/>
              <a:t>(Deut. 4:2; Prov. 30:6; Rev. 22:</a:t>
            </a:r>
            <a:r>
              <a:rPr lang="en-US" dirty="0" smtClean="0"/>
              <a:t>18-19)</a:t>
            </a:r>
            <a:endParaRPr lang="en-US" dirty="0"/>
          </a:p>
          <a:p>
            <a:r>
              <a:rPr lang="en-US" dirty="0" smtClean="0"/>
              <a:t>Studying Creation produces a sense of awe in us! God created the universe out of nothing in 6 days!</a:t>
            </a:r>
            <a:endParaRPr lang="en-US" dirty="0"/>
          </a:p>
          <a:p>
            <a:endParaRPr lang="en-US" dirty="0"/>
          </a:p>
        </p:txBody>
      </p:sp>
    </p:spTree>
    <p:extLst>
      <p:ext uri="{BB962C8B-B14F-4D97-AF65-F5344CB8AC3E}">
        <p14:creationId xmlns:p14="http://schemas.microsoft.com/office/powerpoint/2010/main" val="598879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065" y="5681540"/>
            <a:ext cx="7948187" cy="771845"/>
          </a:xfrm>
        </p:spPr>
        <p:txBody>
          <a:bodyPr>
            <a:noAutofit/>
          </a:bodyPr>
          <a:lstStyle/>
          <a:p>
            <a:pPr algn="ctr"/>
            <a:r>
              <a:rPr lang="en-US" sz="4000" u="sng" dirty="0" smtClean="0"/>
              <a:t>What Are You Thinking In Response To This Lesson?</a:t>
            </a:r>
            <a:endParaRPr lang="en-US" sz="4000" u="sng" dirty="0"/>
          </a:p>
        </p:txBody>
      </p:sp>
      <p:pic>
        <p:nvPicPr>
          <p:cNvPr id="7" name="Picture Placeholder 6" descr="helpothers.jpg"/>
          <p:cNvPicPr>
            <a:picLocks noGrp="1" noChangeAspect="1"/>
          </p:cNvPicPr>
          <p:nvPr>
            <p:ph type="pic" idx="1"/>
          </p:nvPr>
        </p:nvPicPr>
        <p:blipFill>
          <a:blip r:embed="rId2">
            <a:extLst>
              <a:ext uri="{28A0092B-C50C-407E-A947-70E740481C1C}">
                <a14:useLocalDpi xmlns:a14="http://schemas.microsoft.com/office/drawing/2010/main" val="0"/>
              </a:ext>
            </a:extLst>
          </a:blip>
          <a:srcRect t="5231" b="5231"/>
          <a:stretch>
            <a:fillRect/>
          </a:stretch>
        </p:blipFill>
        <p:spPr>
          <a:xfrm>
            <a:off x="593725" y="551314"/>
            <a:ext cx="7948613" cy="4448175"/>
          </a:xfrm>
        </p:spPr>
      </p:pic>
    </p:spTree>
    <p:extLst>
      <p:ext uri="{BB962C8B-B14F-4D97-AF65-F5344CB8AC3E}">
        <p14:creationId xmlns:p14="http://schemas.microsoft.com/office/powerpoint/2010/main" val="37920937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427" y="4692402"/>
            <a:ext cx="8297371" cy="1774056"/>
          </a:xfrm>
        </p:spPr>
        <p:txBody>
          <a:bodyPr>
            <a:noAutofit/>
          </a:bodyPr>
          <a:lstStyle/>
          <a:p>
            <a:r>
              <a:rPr lang="en-US" sz="3600" i="1" dirty="0" smtClean="0"/>
              <a:t>“The heart of the righteous ponders how to answer, but the mouth of the wicked pours out evil things.” </a:t>
            </a:r>
            <a:r>
              <a:rPr lang="en-US" sz="3600" dirty="0" smtClean="0"/>
              <a:t>(Proverbs 15:28)</a:t>
            </a:r>
            <a:endParaRPr lang="en-US" sz="3600" dirty="0"/>
          </a:p>
        </p:txBody>
      </p:sp>
      <p:pic>
        <p:nvPicPr>
          <p:cNvPr id="6" name="Picture 5" descr="stud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28" y="465108"/>
            <a:ext cx="8297371" cy="3981450"/>
          </a:xfrm>
          <a:prstGeom prst="rect">
            <a:avLst/>
          </a:prstGeom>
        </p:spPr>
      </p:pic>
    </p:spTree>
    <p:extLst>
      <p:ext uri="{BB962C8B-B14F-4D97-AF65-F5344CB8AC3E}">
        <p14:creationId xmlns:p14="http://schemas.microsoft.com/office/powerpoint/2010/main" val="147643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Evolutionary Viewpoint </a:t>
            </a:r>
          </a:p>
        </p:txBody>
      </p:sp>
      <p:sp>
        <p:nvSpPr>
          <p:cNvPr id="3" name="Content Placeholder 2"/>
          <p:cNvSpPr>
            <a:spLocks noGrp="1"/>
          </p:cNvSpPr>
          <p:nvPr>
            <p:ph idx="1"/>
          </p:nvPr>
        </p:nvSpPr>
        <p:spPr>
          <a:xfrm>
            <a:off x="457200" y="1538739"/>
            <a:ext cx="8229600" cy="4525963"/>
          </a:xfrm>
        </p:spPr>
        <p:txBody>
          <a:bodyPr/>
          <a:lstStyle/>
          <a:p>
            <a:r>
              <a:rPr lang="en-US" dirty="0" smtClean="0"/>
              <a:t>Universe = 13-14 Billion Years Old</a:t>
            </a:r>
          </a:p>
          <a:p>
            <a:r>
              <a:rPr lang="en-US" dirty="0" smtClean="0"/>
              <a:t>Earth = 4.5 Billion Years Old</a:t>
            </a:r>
          </a:p>
          <a:p>
            <a:r>
              <a:rPr lang="en-US" dirty="0" smtClean="0"/>
              <a:t>The Date Keeps Getting Older And Older!</a:t>
            </a:r>
            <a:endParaRPr lang="en-US" dirty="0"/>
          </a:p>
        </p:txBody>
      </p:sp>
      <p:pic>
        <p:nvPicPr>
          <p:cNvPr id="6" name="Picture 5" descr="quote-a-knowledge-of-the-true-age-of-the-earth-and-of-the-fossil-record-makes-it-impossible-francis-crick-112-47-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9108"/>
            <a:ext cx="9144000" cy="3108892"/>
          </a:xfrm>
          <a:prstGeom prst="rect">
            <a:avLst/>
          </a:prstGeom>
        </p:spPr>
      </p:pic>
      <p:sp>
        <p:nvSpPr>
          <p:cNvPr id="7" name="Rectangle 6"/>
          <p:cNvSpPr/>
          <p:nvPr/>
        </p:nvSpPr>
        <p:spPr>
          <a:xfrm>
            <a:off x="3175178" y="3749108"/>
            <a:ext cx="5968822" cy="310889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339058" y="3994952"/>
            <a:ext cx="5653865" cy="2616101"/>
          </a:xfrm>
          <a:prstGeom prst="rect">
            <a:avLst/>
          </a:prstGeom>
          <a:noFill/>
        </p:spPr>
        <p:txBody>
          <a:bodyPr wrap="square" rtlCol="0">
            <a:spAutoFit/>
          </a:bodyPr>
          <a:lstStyle/>
          <a:p>
            <a:r>
              <a:rPr lang="en-US" sz="2200" i="1" dirty="0" smtClean="0">
                <a:solidFill>
                  <a:srgbClr val="FFFFFF"/>
                </a:solidFill>
              </a:rPr>
              <a:t>“A knowledge of the true age of the Earth and of the fossil record makes it impossible for any balanced intellect to believe in the literal truth of every part of the Bible the way that fundamentalists do.”</a:t>
            </a:r>
            <a:endParaRPr lang="en-US" sz="2400" dirty="0">
              <a:solidFill>
                <a:srgbClr val="FFFFFF"/>
              </a:solidFill>
            </a:endParaRPr>
          </a:p>
          <a:p>
            <a:pPr>
              <a:spcBef>
                <a:spcPts val="1200"/>
              </a:spcBef>
            </a:pPr>
            <a:r>
              <a:rPr lang="en-US" sz="2200" dirty="0" smtClean="0">
                <a:solidFill>
                  <a:srgbClr val="FFFFFF"/>
                </a:solidFill>
              </a:rPr>
              <a:t>- Francis Crick, Co-Discoverer Of The Double Helix Structure of DNA</a:t>
            </a:r>
            <a:endParaRPr lang="en-US" sz="2200" dirty="0">
              <a:solidFill>
                <a:srgbClr val="FFFFFF"/>
              </a:solidFill>
            </a:endParaRPr>
          </a:p>
        </p:txBody>
      </p:sp>
    </p:spTree>
    <p:extLst>
      <p:ext uri="{BB962C8B-B14F-4D97-AF65-F5344CB8AC3E}">
        <p14:creationId xmlns:p14="http://schemas.microsoft.com/office/powerpoint/2010/main" val="2601837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T_08_01_TimeSpiral.jpg"/>
          <p:cNvPicPr>
            <a:picLocks noChangeAspect="1"/>
          </p:cNvPicPr>
          <p:nvPr/>
        </p:nvPicPr>
        <p:blipFill rotWithShape="1">
          <a:blip r:embed="rId2">
            <a:extLst>
              <a:ext uri="{28A0092B-C50C-407E-A947-70E740481C1C}">
                <a14:useLocalDpi xmlns:a14="http://schemas.microsoft.com/office/drawing/2010/main" val="0"/>
              </a:ext>
            </a:extLst>
          </a:blip>
          <a:srcRect l="8627" t="10455" r="8453" b="12770"/>
          <a:stretch/>
        </p:blipFill>
        <p:spPr>
          <a:xfrm>
            <a:off x="0" y="0"/>
            <a:ext cx="9144000" cy="6858000"/>
          </a:xfrm>
          <a:prstGeom prst="rect">
            <a:avLst/>
          </a:prstGeom>
        </p:spPr>
      </p:pic>
    </p:spTree>
    <p:extLst>
      <p:ext uri="{BB962C8B-B14F-4D97-AF65-F5344CB8AC3E}">
        <p14:creationId xmlns:p14="http://schemas.microsoft.com/office/powerpoint/2010/main" val="7785324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mblr_lzbiewJvNT1qfsqzho1_12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35263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229"/>
            <a:ext cx="8229600" cy="1143000"/>
          </a:xfrm>
        </p:spPr>
        <p:txBody>
          <a:bodyPr/>
          <a:lstStyle/>
          <a:p>
            <a:r>
              <a:rPr lang="en-US" b="1" u="sng" dirty="0"/>
              <a:t>The Evolutionary Viewpoint </a:t>
            </a:r>
            <a:endParaRPr lang="en-US" dirty="0"/>
          </a:p>
        </p:txBody>
      </p:sp>
      <p:sp>
        <p:nvSpPr>
          <p:cNvPr id="3" name="Content Placeholder 2"/>
          <p:cNvSpPr>
            <a:spLocks noGrp="1"/>
          </p:cNvSpPr>
          <p:nvPr>
            <p:ph idx="1"/>
          </p:nvPr>
        </p:nvSpPr>
        <p:spPr>
          <a:xfrm>
            <a:off x="457200" y="1313382"/>
            <a:ext cx="8229600" cy="4525963"/>
          </a:xfrm>
        </p:spPr>
        <p:txBody>
          <a:bodyPr/>
          <a:lstStyle/>
          <a:p>
            <a:r>
              <a:rPr lang="en-US" b="1" dirty="0" smtClean="0"/>
              <a:t>Methods</a:t>
            </a:r>
          </a:p>
          <a:p>
            <a:pPr lvl="1"/>
            <a:r>
              <a:rPr lang="en-US" dirty="0" smtClean="0"/>
              <a:t>Radiometric/Radioisotope Dating</a:t>
            </a:r>
          </a:p>
          <a:p>
            <a:pPr lvl="1"/>
            <a:r>
              <a:rPr lang="en-US" dirty="0" err="1" smtClean="0"/>
              <a:t>Isochron</a:t>
            </a:r>
            <a:r>
              <a:rPr lang="en-US" dirty="0" smtClean="0"/>
              <a:t> Dating</a:t>
            </a:r>
          </a:p>
          <a:p>
            <a:pPr lvl="1"/>
            <a:r>
              <a:rPr lang="en-US" dirty="0" smtClean="0"/>
              <a:t>Ice Core Dating</a:t>
            </a:r>
          </a:p>
          <a:p>
            <a:r>
              <a:rPr lang="en-US" b="1" dirty="0" smtClean="0"/>
              <a:t>What Is Not Revealed About The Methods</a:t>
            </a:r>
          </a:p>
          <a:p>
            <a:pPr lvl="1"/>
            <a:r>
              <a:rPr lang="en-US" dirty="0" smtClean="0"/>
              <a:t>Unreliable</a:t>
            </a:r>
          </a:p>
          <a:p>
            <a:pPr lvl="1"/>
            <a:r>
              <a:rPr lang="en-US" dirty="0" smtClean="0"/>
              <a:t>Interpretive Bias</a:t>
            </a:r>
          </a:p>
        </p:txBody>
      </p:sp>
    </p:spTree>
    <p:extLst>
      <p:ext uri="{BB962C8B-B14F-4D97-AF65-F5344CB8AC3E}">
        <p14:creationId xmlns:p14="http://schemas.microsoft.com/office/powerpoint/2010/main" val="1623947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ation-groa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33657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9858" cy="6858000"/>
          </a:xfrm>
          <a:prstGeom prst="rect">
            <a:avLst/>
          </a:prstGeom>
        </p:spPr>
      </p:pic>
    </p:spTree>
    <p:extLst>
      <p:ext uri="{BB962C8B-B14F-4D97-AF65-F5344CB8AC3E}">
        <p14:creationId xmlns:p14="http://schemas.microsoft.com/office/powerpoint/2010/main" val="384062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gWqz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0938"/>
            <a:ext cx="9144000" cy="5977061"/>
          </a:xfrm>
          <a:prstGeom prst="rect">
            <a:avLst/>
          </a:prstGeom>
        </p:spPr>
      </p:pic>
      <p:sp>
        <p:nvSpPr>
          <p:cNvPr id="5" name="Rectangle 4"/>
          <p:cNvSpPr/>
          <p:nvPr/>
        </p:nvSpPr>
        <p:spPr>
          <a:xfrm>
            <a:off x="0" y="0"/>
            <a:ext cx="9144000" cy="104483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9700" y="184382"/>
            <a:ext cx="8419343" cy="646331"/>
          </a:xfrm>
          <a:prstGeom prst="rect">
            <a:avLst/>
          </a:prstGeom>
          <a:noFill/>
        </p:spPr>
        <p:txBody>
          <a:bodyPr wrap="square" rtlCol="0">
            <a:spAutoFit/>
          </a:bodyPr>
          <a:lstStyle/>
          <a:p>
            <a:pPr algn="ctr"/>
            <a:r>
              <a:rPr lang="en-US" sz="3600" b="1" u="sng" dirty="0" smtClean="0"/>
              <a:t>The Eruption Of Mount St. Helens, 1980</a:t>
            </a:r>
            <a:endParaRPr lang="en-US" sz="3600" b="1" u="sng" dirty="0"/>
          </a:p>
        </p:txBody>
      </p:sp>
    </p:spTree>
    <p:extLst>
      <p:ext uri="{BB962C8B-B14F-4D97-AF65-F5344CB8AC3E}">
        <p14:creationId xmlns:p14="http://schemas.microsoft.com/office/powerpoint/2010/main" val="6256961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2370</TotalTime>
  <Words>544</Words>
  <Application>Microsoft Macintosh PowerPoint</Application>
  <PresentationFormat>On-screen Show (4:3)</PresentationFormat>
  <Paragraphs>60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Is Belief In God Reasonable? The Age Of The Earth</vt:lpstr>
      <vt:lpstr>“The heart of the righteous ponders how to answer, but the mouth of the wicked pours out evil things.” (Proverbs 15:28)</vt:lpstr>
      <vt:lpstr>The Evolutionary Viewpoint </vt:lpstr>
      <vt:lpstr>PowerPoint Presentation</vt:lpstr>
      <vt:lpstr>PowerPoint Presentation</vt:lpstr>
      <vt:lpstr>The Evolutionary Viewpoint </vt:lpstr>
      <vt:lpstr>PowerPoint Presentation</vt:lpstr>
      <vt:lpstr>PowerPoint Presentation</vt:lpstr>
      <vt:lpstr>PowerPoint Presentation</vt:lpstr>
      <vt:lpstr>PowerPoint Presentation</vt:lpstr>
      <vt:lpstr>The Evolutionary Viewpoint </vt:lpstr>
      <vt:lpstr>PowerPoint Presentation</vt:lpstr>
      <vt:lpstr>The Biblical Viewpoint</vt:lpstr>
      <vt:lpstr>The Biblical Viewpoint</vt:lpstr>
      <vt:lpstr>The Biblical Viewpoint</vt:lpstr>
      <vt:lpstr>What About “Theistic Evolution”?</vt:lpstr>
      <vt:lpstr>Why Does It Matter?</vt:lpstr>
      <vt:lpstr>What Are You Thinking In Response To This Lesson?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Belief In God Reasonable? How Old Is The Earth?</dc:title>
  <dc:creator>Eric Parker</dc:creator>
  <cp:lastModifiedBy>Eric Parker</cp:lastModifiedBy>
  <cp:revision>20</cp:revision>
  <dcterms:created xsi:type="dcterms:W3CDTF">2018-08-03T12:11:02Z</dcterms:created>
  <dcterms:modified xsi:type="dcterms:W3CDTF">2018-08-05T03:41:20Z</dcterms:modified>
</cp:coreProperties>
</file>