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7" r:id="rId11"/>
    <p:sldId id="265" r:id="rId12"/>
    <p:sldId id="269" r:id="rId13"/>
    <p:sldId id="266" r:id="rId14"/>
    <p:sldId id="271" r:id="rId15"/>
    <p:sldId id="272" r:id="rId16"/>
    <p:sldId id="273" r:id="rId17"/>
    <p:sldId id="278"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7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A6BE1EF4-31ED-45C2-AC47-F2718A41336B}" type="datetimeFigureOut">
              <a:rPr lang="en-US" smtClean="0"/>
              <a:t>8/25/18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t>8/25/18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E1EF4-31ED-45C2-AC47-F2718A41336B}" type="datetimeFigureOut">
              <a:rPr lang="en-US" smtClean="0"/>
              <a:t>8/25/18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E1EF4-31ED-45C2-AC47-F2718A41336B}" type="datetimeFigureOut">
              <a:rPr lang="en-US" smtClean="0"/>
              <a:t>8/25/18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BE1EF4-31ED-45C2-AC47-F2718A41336B}" type="datetimeFigureOut">
              <a:rPr lang="en-US" smtClean="0"/>
              <a:t>8/25/18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8/25/18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8/25/18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8/25/18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A6BE1EF4-31ED-45C2-AC47-F2718A41336B}" type="datetimeFigureOut">
              <a:rPr lang="en-US" smtClean="0"/>
              <a:t>8/25/18</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51EACD6-A525-4B49-8009-7F09B4461B46}"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A6BE1EF4-31ED-45C2-AC47-F2718A41336B}" type="datetimeFigureOut">
              <a:rPr lang="en-US" smtClean="0"/>
              <a:t>8/25/18</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B51EACD6-A525-4B49-8009-7F09B4461B4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8/25/18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6BE1EF4-31ED-45C2-AC47-F2718A41336B}" type="datetimeFigureOut">
              <a:rPr lang="en-US" smtClean="0"/>
              <a:t>8/25/18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8/25/18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8/25/18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t>8/25/18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A6BE1EF4-31ED-45C2-AC47-F2718A41336B}" type="datetimeFigureOut">
              <a:rPr lang="en-US" smtClean="0"/>
              <a:t>8/25/18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51EACD6-A525-4B49-8009-7F09B4461B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g"/><Relationship Id="rId5" Type="http://schemas.openxmlformats.org/officeDocument/2006/relationships/image" Target="../media/image21.JPG"/><Relationship Id="rId1" Type="http://schemas.openxmlformats.org/officeDocument/2006/relationships/slideLayout" Target="../slideLayouts/slideLayout9.xml"/><Relationship Id="rId2"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g"/><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1002865"/>
            <a:ext cx="5724862" cy="1679055"/>
          </a:xfrm>
        </p:spPr>
        <p:txBody>
          <a:bodyPr/>
          <a:lstStyle/>
          <a:p>
            <a:r>
              <a:rPr lang="en-US" sz="4800" b="1" u="sng" dirty="0" smtClean="0"/>
              <a:t>Is Belief In God Reasonable?</a:t>
            </a:r>
            <a:endParaRPr lang="en-US" sz="4800" b="1" u="sng" dirty="0"/>
          </a:p>
        </p:txBody>
      </p:sp>
      <p:sp>
        <p:nvSpPr>
          <p:cNvPr id="3" name="Subtitle 2"/>
          <p:cNvSpPr>
            <a:spLocks noGrp="1"/>
          </p:cNvSpPr>
          <p:nvPr>
            <p:ph type="subTitle" idx="1"/>
          </p:nvPr>
        </p:nvSpPr>
        <p:spPr>
          <a:xfrm>
            <a:off x="1709569" y="2927949"/>
            <a:ext cx="5724862" cy="915636"/>
          </a:xfrm>
        </p:spPr>
        <p:txBody>
          <a:bodyPr>
            <a:noAutofit/>
          </a:bodyPr>
          <a:lstStyle/>
          <a:p>
            <a:r>
              <a:rPr lang="en-US" sz="3200" dirty="0" smtClean="0"/>
              <a:t>What The Fossil Record Does </a:t>
            </a:r>
            <a:r>
              <a:rPr lang="en-US" sz="3200" u="sng" dirty="0" smtClean="0"/>
              <a:t>NOT</a:t>
            </a:r>
            <a:r>
              <a:rPr lang="en-US" sz="3200" dirty="0" smtClean="0"/>
              <a:t> Show</a:t>
            </a:r>
            <a:endParaRPr lang="en-US" sz="3200" dirty="0"/>
          </a:p>
        </p:txBody>
      </p:sp>
    </p:spTree>
    <p:extLst>
      <p:ext uri="{BB962C8B-B14F-4D97-AF65-F5344CB8AC3E}">
        <p14:creationId xmlns:p14="http://schemas.microsoft.com/office/powerpoint/2010/main" val="28378590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0884" y="4953000"/>
            <a:ext cx="8696661" cy="857250"/>
          </a:xfrm>
        </p:spPr>
        <p:txBody>
          <a:bodyPr/>
          <a:lstStyle/>
          <a:p>
            <a:r>
              <a:rPr lang="en-US" b="1" i="1" u="sng" dirty="0" smtClean="0"/>
              <a:t>Alleged</a:t>
            </a:r>
            <a:r>
              <a:rPr lang="en-US" b="1" u="sng" dirty="0" smtClean="0"/>
              <a:t> Transitional Forms</a:t>
            </a:r>
            <a:endParaRPr lang="en-US" b="1" u="sng" dirty="0"/>
          </a:p>
        </p:txBody>
      </p:sp>
      <p:sp>
        <p:nvSpPr>
          <p:cNvPr id="5" name="Subtitle 4"/>
          <p:cNvSpPr>
            <a:spLocks noGrp="1"/>
          </p:cNvSpPr>
          <p:nvPr>
            <p:ph type="subTitle" idx="1"/>
          </p:nvPr>
        </p:nvSpPr>
        <p:spPr>
          <a:xfrm>
            <a:off x="230884" y="5791200"/>
            <a:ext cx="8696661" cy="507200"/>
          </a:xfrm>
        </p:spPr>
        <p:txBody>
          <a:bodyPr>
            <a:noAutofit/>
          </a:bodyPr>
          <a:lstStyle/>
          <a:p>
            <a:r>
              <a:rPr lang="en-US" sz="3200" dirty="0" smtClean="0"/>
              <a:t>(Is. 41:21-24; Romans 1:25; 3:4; 2Tim. 2:23)</a:t>
            </a:r>
            <a:endParaRPr lang="en-US" sz="3200" dirty="0"/>
          </a:p>
        </p:txBody>
      </p:sp>
      <p:pic>
        <p:nvPicPr>
          <p:cNvPr id="7" name="Picture Placeholder 6" descr="let-God-b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593" b="1593"/>
          <a:stretch>
            <a:fillRect/>
          </a:stretch>
        </p:blipFill>
        <p:spPr/>
      </p:pic>
    </p:spTree>
    <p:extLst>
      <p:ext uri="{BB962C8B-B14F-4D97-AF65-F5344CB8AC3E}">
        <p14:creationId xmlns:p14="http://schemas.microsoft.com/office/powerpoint/2010/main" val="34709186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28" y="161027"/>
            <a:ext cx="8485015" cy="1143000"/>
          </a:xfrm>
        </p:spPr>
        <p:txBody>
          <a:bodyPr/>
          <a:lstStyle/>
          <a:p>
            <a:r>
              <a:rPr lang="en-US" sz="3600" b="1" u="sng" dirty="0" smtClean="0"/>
              <a:t>Does NOT Show Reptile-Bird Transition</a:t>
            </a:r>
            <a:endParaRPr lang="en-US" sz="3600" b="1" u="sng" dirty="0"/>
          </a:p>
        </p:txBody>
      </p:sp>
      <p:pic>
        <p:nvPicPr>
          <p:cNvPr id="23" name="Content Placeholder 22" descr="arch.jpg"/>
          <p:cNvPicPr>
            <a:picLocks noGrp="1" noChangeAspect="1"/>
          </p:cNvPicPr>
          <p:nvPr>
            <p:ph sz="half" idx="1"/>
          </p:nvPr>
        </p:nvPicPr>
        <p:blipFill>
          <a:blip r:embed="rId2">
            <a:extLst>
              <a:ext uri="{28A0092B-C50C-407E-A947-70E740481C1C}">
                <a14:useLocalDpi xmlns:a14="http://schemas.microsoft.com/office/drawing/2010/main" val="0"/>
              </a:ext>
            </a:extLst>
          </a:blip>
          <a:srcRect t="10600" b="10600"/>
          <a:stretch>
            <a:fillRect/>
          </a:stretch>
        </p:blipFill>
        <p:spPr>
          <a:xfrm>
            <a:off x="346328" y="1394321"/>
            <a:ext cx="4154236" cy="1954091"/>
          </a:xfrm>
        </p:spPr>
      </p:pic>
      <p:pic>
        <p:nvPicPr>
          <p:cNvPr id="24" name="Content Placeholder 23" descr="Zhenyuanlong-skeleton.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13792" b="13792"/>
          <a:stretch>
            <a:fillRect/>
          </a:stretch>
        </p:blipFill>
        <p:spPr>
          <a:xfrm>
            <a:off x="4648200" y="1394321"/>
            <a:ext cx="4183144" cy="1954092"/>
          </a:xfrm>
        </p:spPr>
      </p:pic>
      <p:pic>
        <p:nvPicPr>
          <p:cNvPr id="25" name="Content Placeholder 24" descr="imaginary_archaeoraptor_pic1.jpg"/>
          <p:cNvPicPr>
            <a:picLocks noGrp="1" noChangeAspect="1"/>
          </p:cNvPicPr>
          <p:nvPr>
            <p:ph sz="half" idx="13"/>
          </p:nvPr>
        </p:nvPicPr>
        <p:blipFill rotWithShape="1">
          <a:blip r:embed="rId4">
            <a:extLst>
              <a:ext uri="{28A0092B-C50C-407E-A947-70E740481C1C}">
                <a14:useLocalDpi xmlns:a14="http://schemas.microsoft.com/office/drawing/2010/main" val="0"/>
              </a:ext>
            </a:extLst>
          </a:blip>
          <a:srcRect t="16066" r="49882" b="16066"/>
          <a:stretch/>
        </p:blipFill>
        <p:spPr>
          <a:xfrm rot="16200000">
            <a:off x="1446399" y="2908593"/>
            <a:ext cx="1954092" cy="4154235"/>
          </a:xfrm>
        </p:spPr>
      </p:pic>
      <p:pic>
        <p:nvPicPr>
          <p:cNvPr id="26" name="Content Placeholder 25" descr="Sinornithosaurus_millenii_2.JPG"/>
          <p:cNvPicPr>
            <a:picLocks noGrp="1" noChangeAspect="1"/>
          </p:cNvPicPr>
          <p:nvPr>
            <p:ph sz="half" idx="14"/>
          </p:nvPr>
        </p:nvPicPr>
        <p:blipFill>
          <a:blip r:embed="rId5" cstate="print">
            <a:extLst>
              <a:ext uri="{28A0092B-C50C-407E-A947-70E740481C1C}">
                <a14:useLocalDpi xmlns:a14="http://schemas.microsoft.com/office/drawing/2010/main" val="0"/>
              </a:ext>
            </a:extLst>
          </a:blip>
          <a:srcRect t="1473" b="1473"/>
          <a:stretch>
            <a:fillRect/>
          </a:stretch>
        </p:blipFill>
        <p:spPr>
          <a:xfrm>
            <a:off x="4648200" y="4008666"/>
            <a:ext cx="4183144" cy="1954092"/>
          </a:xfrm>
        </p:spPr>
      </p:pic>
      <p:sp>
        <p:nvSpPr>
          <p:cNvPr id="27" name="TextBox 26"/>
          <p:cNvSpPr txBox="1"/>
          <p:nvPr/>
        </p:nvSpPr>
        <p:spPr>
          <a:xfrm>
            <a:off x="346327" y="3348413"/>
            <a:ext cx="4154237" cy="461665"/>
          </a:xfrm>
          <a:prstGeom prst="rect">
            <a:avLst/>
          </a:prstGeom>
          <a:noFill/>
        </p:spPr>
        <p:txBody>
          <a:bodyPr wrap="square" rtlCol="0">
            <a:spAutoFit/>
          </a:bodyPr>
          <a:lstStyle/>
          <a:p>
            <a:pPr algn="ctr"/>
            <a:r>
              <a:rPr lang="en-US" sz="2400" i="1" dirty="0" smtClean="0"/>
              <a:t>Archaeopteryx</a:t>
            </a:r>
            <a:endParaRPr lang="en-US" sz="2400" i="1" dirty="0"/>
          </a:p>
        </p:txBody>
      </p:sp>
      <p:sp>
        <p:nvSpPr>
          <p:cNvPr id="28" name="Rectangle 27"/>
          <p:cNvSpPr/>
          <p:nvPr/>
        </p:nvSpPr>
        <p:spPr>
          <a:xfrm>
            <a:off x="4648200" y="3348412"/>
            <a:ext cx="4183144" cy="461665"/>
          </a:xfrm>
          <a:prstGeom prst="rect">
            <a:avLst/>
          </a:prstGeom>
        </p:spPr>
        <p:txBody>
          <a:bodyPr wrap="square">
            <a:spAutoFit/>
          </a:bodyPr>
          <a:lstStyle/>
          <a:p>
            <a:pPr algn="ctr"/>
            <a:r>
              <a:rPr lang="en-US" sz="2400" i="1" dirty="0" err="1" smtClean="0"/>
              <a:t>Sinosauropteryx</a:t>
            </a:r>
            <a:endParaRPr lang="en-US" sz="2400" i="1" dirty="0"/>
          </a:p>
        </p:txBody>
      </p:sp>
      <p:sp>
        <p:nvSpPr>
          <p:cNvPr id="29" name="Rectangle 28"/>
          <p:cNvSpPr/>
          <p:nvPr/>
        </p:nvSpPr>
        <p:spPr>
          <a:xfrm>
            <a:off x="346327" y="5962758"/>
            <a:ext cx="4154236" cy="461665"/>
          </a:xfrm>
          <a:prstGeom prst="rect">
            <a:avLst/>
          </a:prstGeom>
        </p:spPr>
        <p:txBody>
          <a:bodyPr wrap="square">
            <a:spAutoFit/>
          </a:bodyPr>
          <a:lstStyle/>
          <a:p>
            <a:pPr algn="ctr"/>
            <a:r>
              <a:rPr lang="en-US" sz="2400" i="1" dirty="0" err="1" smtClean="0"/>
              <a:t>Archaeoraptor</a:t>
            </a:r>
            <a:endParaRPr lang="en-US" sz="2400" i="1" dirty="0"/>
          </a:p>
        </p:txBody>
      </p:sp>
      <p:sp>
        <p:nvSpPr>
          <p:cNvPr id="30" name="Rectangle 29"/>
          <p:cNvSpPr/>
          <p:nvPr/>
        </p:nvSpPr>
        <p:spPr>
          <a:xfrm>
            <a:off x="4648200" y="5962758"/>
            <a:ext cx="4183144" cy="461665"/>
          </a:xfrm>
          <a:prstGeom prst="rect">
            <a:avLst/>
          </a:prstGeom>
        </p:spPr>
        <p:txBody>
          <a:bodyPr wrap="square">
            <a:spAutoFit/>
          </a:bodyPr>
          <a:lstStyle/>
          <a:p>
            <a:pPr algn="ctr"/>
            <a:r>
              <a:rPr lang="en-US" sz="2400" i="1" dirty="0" err="1" smtClean="0"/>
              <a:t>Sinornithosaurus</a:t>
            </a:r>
            <a:endParaRPr lang="en-US" sz="2400" i="1" dirty="0"/>
          </a:p>
        </p:txBody>
      </p:sp>
    </p:spTree>
    <p:extLst>
      <p:ext uri="{BB962C8B-B14F-4D97-AF65-F5344CB8AC3E}">
        <p14:creationId xmlns:p14="http://schemas.microsoft.com/office/powerpoint/2010/main" val="2517629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ppt_y</p:attrName>
                                        </p:attrNameLst>
                                      </p:cBhvr>
                                      <p:tavLst>
                                        <p:tav tm="0">
                                          <p:val>
                                            <p:strVal val="#ppt_y+#ppt_h*1.125000"/>
                                          </p:val>
                                        </p:tav>
                                        <p:tav tm="100000">
                                          <p:val>
                                            <p:strVal val="#ppt_y"/>
                                          </p:val>
                                        </p:tav>
                                      </p:tavLst>
                                    </p:anim>
                                    <p:animEffect transition="in" filter="wipe(up)">
                                      <p:cBhvr>
                                        <p:cTn id="18" dur="500"/>
                                        <p:tgtEl>
                                          <p:spTgt spid="24"/>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p:tgtEl>
                                          <p:spTgt spid="28"/>
                                        </p:tgtEl>
                                        <p:attrNameLst>
                                          <p:attrName>ppt_y</p:attrName>
                                        </p:attrNameLst>
                                      </p:cBhvr>
                                      <p:tavLst>
                                        <p:tav tm="0">
                                          <p:val>
                                            <p:strVal val="#ppt_y+#ppt_h*1.125000"/>
                                          </p:val>
                                        </p:tav>
                                        <p:tav tm="100000">
                                          <p:val>
                                            <p:strVal val="#ppt_y"/>
                                          </p:val>
                                        </p:tav>
                                      </p:tavLst>
                                    </p:anim>
                                    <p:animEffect transition="in" filter="wipe(up)">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p:tgtEl>
                                          <p:spTgt spid="25"/>
                                        </p:tgtEl>
                                        <p:attrNameLst>
                                          <p:attrName>ppt_y</p:attrName>
                                        </p:attrNameLst>
                                      </p:cBhvr>
                                      <p:tavLst>
                                        <p:tav tm="0">
                                          <p:val>
                                            <p:strVal val="#ppt_y+#ppt_h*1.125000"/>
                                          </p:val>
                                        </p:tav>
                                        <p:tav tm="100000">
                                          <p:val>
                                            <p:strVal val="#ppt_y"/>
                                          </p:val>
                                        </p:tav>
                                      </p:tavLst>
                                    </p:anim>
                                    <p:animEffect transition="in" filter="wipe(up)">
                                      <p:cBhvr>
                                        <p:cTn id="28" dur="500"/>
                                        <p:tgtEl>
                                          <p:spTgt spid="25"/>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p:tgtEl>
                                          <p:spTgt spid="29"/>
                                        </p:tgtEl>
                                        <p:attrNameLst>
                                          <p:attrName>ppt_y</p:attrName>
                                        </p:attrNameLst>
                                      </p:cBhvr>
                                      <p:tavLst>
                                        <p:tav tm="0">
                                          <p:val>
                                            <p:strVal val="#ppt_y+#ppt_h*1.125000"/>
                                          </p:val>
                                        </p:tav>
                                        <p:tav tm="100000">
                                          <p:val>
                                            <p:strVal val="#ppt_y"/>
                                          </p:val>
                                        </p:tav>
                                      </p:tavLst>
                                    </p:anim>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p:tgtEl>
                                          <p:spTgt spid="26"/>
                                        </p:tgtEl>
                                        <p:attrNameLst>
                                          <p:attrName>ppt_y</p:attrName>
                                        </p:attrNameLst>
                                      </p:cBhvr>
                                      <p:tavLst>
                                        <p:tav tm="0">
                                          <p:val>
                                            <p:strVal val="#ppt_y+#ppt_h*1.125000"/>
                                          </p:val>
                                        </p:tav>
                                        <p:tav tm="100000">
                                          <p:val>
                                            <p:strVal val="#ppt_y"/>
                                          </p:val>
                                        </p:tav>
                                      </p:tavLst>
                                    </p:anim>
                                    <p:animEffect transition="in" filter="wipe(up)">
                                      <p:cBhvr>
                                        <p:cTn id="38" dur="500"/>
                                        <p:tgtEl>
                                          <p:spTgt spid="26"/>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up)">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07" y="314979"/>
            <a:ext cx="8600458" cy="1143000"/>
          </a:xfrm>
        </p:spPr>
        <p:txBody>
          <a:bodyPr/>
          <a:lstStyle/>
          <a:p>
            <a:r>
              <a:rPr lang="en-US" sz="3600" b="1" u="sng" dirty="0" smtClean="0"/>
              <a:t>Does NOT Show Reptile-Bird Transition</a:t>
            </a:r>
            <a:endParaRPr lang="en-US" sz="3600" b="1" u="sng" dirty="0"/>
          </a:p>
        </p:txBody>
      </p:sp>
      <p:sp>
        <p:nvSpPr>
          <p:cNvPr id="7" name="Content Placeholder 6"/>
          <p:cNvSpPr>
            <a:spLocks noGrp="1"/>
          </p:cNvSpPr>
          <p:nvPr>
            <p:ph idx="1"/>
          </p:nvPr>
        </p:nvSpPr>
        <p:spPr>
          <a:xfrm>
            <a:off x="288607" y="1452045"/>
            <a:ext cx="8600458" cy="4571999"/>
          </a:xfrm>
        </p:spPr>
        <p:txBody>
          <a:bodyPr>
            <a:noAutofit/>
          </a:bodyPr>
          <a:lstStyle/>
          <a:p>
            <a:pPr marL="0" indent="0" algn="ctr">
              <a:buNone/>
            </a:pPr>
            <a:r>
              <a:rPr lang="en-US" sz="2800" i="1" dirty="0"/>
              <a:t>“The idea of feathered dinosaurs and the </a:t>
            </a:r>
            <a:r>
              <a:rPr lang="en-US" sz="2800" i="1" dirty="0" err="1"/>
              <a:t>theropod</a:t>
            </a:r>
            <a:r>
              <a:rPr lang="en-US" sz="2800" i="1" dirty="0"/>
              <a:t> origin of birds is being actively promoted by a cadre of zealous scientists acting in concert with certain editors at Nature and National Geographic who themselves have become outspoken and highly biased proselytizers of the faith. Truth and careful scientific weighing of evidence have been among the first casualties in their program, which is now fast becoming one of the grander scientific hoaxes of our age. There is not one undisputed example of a dinosaur with feathers. None. The public deserves to know this.” </a:t>
            </a:r>
            <a:r>
              <a:rPr lang="en-US" sz="2800" dirty="0"/>
              <a:t>(Storrs Olson, Smithsonian Institute, in an open letter 11/1/99). </a:t>
            </a:r>
          </a:p>
        </p:txBody>
      </p:sp>
    </p:spTree>
    <p:extLst>
      <p:ext uri="{BB962C8B-B14F-4D97-AF65-F5344CB8AC3E}">
        <p14:creationId xmlns:p14="http://schemas.microsoft.com/office/powerpoint/2010/main" val="278200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3923" y="526661"/>
            <a:ext cx="8850584" cy="1143000"/>
          </a:xfrm>
        </p:spPr>
        <p:txBody>
          <a:bodyPr/>
          <a:lstStyle/>
          <a:p>
            <a:r>
              <a:rPr lang="en-US" sz="4400" b="1" u="sng" dirty="0" smtClean="0"/>
              <a:t>Does NOT Show Horse Evolution</a:t>
            </a:r>
            <a:endParaRPr lang="en-US" sz="4400" b="1" u="sng" dirty="0"/>
          </a:p>
        </p:txBody>
      </p:sp>
      <p:pic>
        <p:nvPicPr>
          <p:cNvPr id="9" name="Content Placeholder 8" descr="horse.jpeg"/>
          <p:cNvPicPr>
            <a:picLocks noGrp="1" noChangeAspect="1"/>
          </p:cNvPicPr>
          <p:nvPr>
            <p:ph idx="1"/>
          </p:nvPr>
        </p:nvPicPr>
        <p:blipFill rotWithShape="1">
          <a:blip r:embed="rId2">
            <a:extLst>
              <a:ext uri="{28A0092B-C50C-407E-A947-70E740481C1C}">
                <a14:useLocalDpi xmlns:a14="http://schemas.microsoft.com/office/drawing/2010/main" val="0"/>
              </a:ext>
            </a:extLst>
          </a:blip>
          <a:srcRect t="1" b="1"/>
          <a:stretch/>
        </p:blipFill>
        <p:spPr>
          <a:xfrm>
            <a:off x="327025" y="1905130"/>
            <a:ext cx="8523288" cy="3348420"/>
          </a:xfrm>
        </p:spPr>
      </p:pic>
      <p:sp>
        <p:nvSpPr>
          <p:cNvPr id="10" name="TextBox 9"/>
          <p:cNvSpPr txBox="1"/>
          <p:nvPr/>
        </p:nvSpPr>
        <p:spPr>
          <a:xfrm>
            <a:off x="654175" y="5599938"/>
            <a:ext cx="7869322" cy="584776"/>
          </a:xfrm>
          <a:prstGeom prst="rect">
            <a:avLst/>
          </a:prstGeom>
          <a:noFill/>
        </p:spPr>
        <p:txBody>
          <a:bodyPr wrap="square" rtlCol="0">
            <a:spAutoFit/>
          </a:bodyPr>
          <a:lstStyle/>
          <a:p>
            <a:pPr algn="ctr"/>
            <a:r>
              <a:rPr lang="en-US" sz="3200" b="1" dirty="0" smtClean="0"/>
              <a:t>God Created The Horse! (Job 39:19-25)</a:t>
            </a:r>
            <a:endParaRPr lang="en-US" sz="3200" b="1" dirty="0"/>
          </a:p>
        </p:txBody>
      </p:sp>
    </p:spTree>
    <p:extLst>
      <p:ext uri="{BB962C8B-B14F-4D97-AF65-F5344CB8AC3E}">
        <p14:creationId xmlns:p14="http://schemas.microsoft.com/office/powerpoint/2010/main" val="17114175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27" y="430443"/>
            <a:ext cx="8465776" cy="1143000"/>
          </a:xfrm>
        </p:spPr>
        <p:txBody>
          <a:bodyPr/>
          <a:lstStyle/>
          <a:p>
            <a:r>
              <a:rPr lang="en-US" sz="3600" b="1" u="sng" dirty="0"/>
              <a:t>Does NOT Show Ape-Man Transition</a:t>
            </a:r>
          </a:p>
        </p:txBody>
      </p:sp>
      <p:sp>
        <p:nvSpPr>
          <p:cNvPr id="7" name="Content Placeholder 6"/>
          <p:cNvSpPr>
            <a:spLocks noGrp="1"/>
          </p:cNvSpPr>
          <p:nvPr>
            <p:ph sz="half" idx="1"/>
          </p:nvPr>
        </p:nvSpPr>
        <p:spPr>
          <a:xfrm>
            <a:off x="346327" y="1682966"/>
            <a:ext cx="4444534" cy="4583860"/>
          </a:xfrm>
        </p:spPr>
        <p:txBody>
          <a:bodyPr>
            <a:noAutofit/>
          </a:bodyPr>
          <a:lstStyle/>
          <a:p>
            <a:pPr marL="0" indent="0" algn="ctr">
              <a:buNone/>
            </a:pPr>
            <a:r>
              <a:rPr lang="en-US" sz="2600" b="1" dirty="0" smtClean="0"/>
              <a:t>Option 1: Upscale Apes</a:t>
            </a:r>
          </a:p>
          <a:p>
            <a:r>
              <a:rPr lang="en-US" sz="2600" dirty="0" smtClean="0"/>
              <a:t>Example: “Lucy” </a:t>
            </a:r>
          </a:p>
          <a:p>
            <a:r>
              <a:rPr lang="en-US" sz="2600" i="1" dirty="0" smtClean="0"/>
              <a:t>Australopithecus </a:t>
            </a:r>
            <a:r>
              <a:rPr lang="en-US" sz="2600" i="1" dirty="0" err="1" smtClean="0"/>
              <a:t>Afarensis</a:t>
            </a:r>
            <a:endParaRPr lang="en-US" sz="2600" i="1" dirty="0"/>
          </a:p>
          <a:p>
            <a:r>
              <a:rPr lang="en-US" sz="2600" dirty="0" smtClean="0"/>
              <a:t>In reality, a 3 foot chimp</a:t>
            </a:r>
          </a:p>
          <a:p>
            <a:r>
              <a:rPr lang="en-US" sz="2600" dirty="0" err="1" smtClean="0"/>
              <a:t>Laetoli</a:t>
            </a:r>
            <a:r>
              <a:rPr lang="en-US" sz="2600" dirty="0" smtClean="0"/>
              <a:t> Footprints</a:t>
            </a:r>
          </a:p>
          <a:p>
            <a:r>
              <a:rPr lang="en-US" sz="2600" dirty="0" smtClean="0"/>
              <a:t>St. Louis Zoo’s Editorializing</a:t>
            </a:r>
            <a:endParaRPr lang="en-US" sz="2600" dirty="0"/>
          </a:p>
        </p:txBody>
      </p:sp>
      <p:pic>
        <p:nvPicPr>
          <p:cNvPr id="11" name="Picture 10" descr="luc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558" y="1693449"/>
            <a:ext cx="3836545" cy="4368336"/>
          </a:xfrm>
          <a:prstGeom prst="rect">
            <a:avLst/>
          </a:prstGeom>
        </p:spPr>
      </p:pic>
    </p:spTree>
    <p:extLst>
      <p:ext uri="{BB962C8B-B14F-4D97-AF65-F5344CB8AC3E}">
        <p14:creationId xmlns:p14="http://schemas.microsoft.com/office/powerpoint/2010/main" val="4138396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1" end="1"/>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par>
                                <p:cTn id="19" presetID="12" presetClass="entr" presetSubtype="4"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 calcmode="lin" valueType="num">
                                      <p:cBhvr additive="base">
                                        <p:cTn id="33"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4" dur="500"/>
                                        <p:tgtEl>
                                          <p:spTgt spid="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 calcmode="lin" valueType="num">
                                      <p:cBhvr additive="base">
                                        <p:cTn id="39" dur="500"/>
                                        <p:tgtEl>
                                          <p:spTgt spid="7">
                                            <p:txEl>
                                              <p:pRg st="5" end="5"/>
                                            </p:txEl>
                                          </p:spTgt>
                                        </p:tgtEl>
                                        <p:attrNameLst>
                                          <p:attrName>ppt_y</p:attrName>
                                        </p:attrNameLst>
                                      </p:cBhvr>
                                      <p:tavLst>
                                        <p:tav tm="0">
                                          <p:val>
                                            <p:strVal val="#ppt_y+#ppt_h*1.125000"/>
                                          </p:val>
                                        </p:tav>
                                        <p:tav tm="100000">
                                          <p:val>
                                            <p:strVal val="#ppt_y"/>
                                          </p:val>
                                        </p:tav>
                                      </p:tavLst>
                                    </p:anim>
                                    <p:animEffect transition="in" filter="wipe(up)">
                                      <p:cBhvr>
                                        <p:cTn id="4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67" y="314979"/>
            <a:ext cx="8638938" cy="1143000"/>
          </a:xfrm>
        </p:spPr>
        <p:txBody>
          <a:bodyPr/>
          <a:lstStyle/>
          <a:p>
            <a:r>
              <a:rPr lang="en-US" sz="3600" b="1" u="sng" dirty="0"/>
              <a:t>Does NOT Show Ape-Man Transition</a:t>
            </a:r>
          </a:p>
        </p:txBody>
      </p:sp>
      <p:sp>
        <p:nvSpPr>
          <p:cNvPr id="7" name="Content Placeholder 6"/>
          <p:cNvSpPr>
            <a:spLocks noGrp="1"/>
          </p:cNvSpPr>
          <p:nvPr>
            <p:ph idx="1"/>
          </p:nvPr>
        </p:nvSpPr>
        <p:spPr>
          <a:xfrm>
            <a:off x="726141" y="1586753"/>
            <a:ext cx="7691719" cy="626281"/>
          </a:xfrm>
        </p:spPr>
        <p:txBody>
          <a:bodyPr>
            <a:noAutofit/>
          </a:bodyPr>
          <a:lstStyle/>
          <a:p>
            <a:pPr marL="0" indent="0" algn="ctr">
              <a:buNone/>
            </a:pPr>
            <a:r>
              <a:rPr lang="en-US" sz="2600" b="1" dirty="0" smtClean="0"/>
              <a:t>Option 2: Downscale Actual Humans</a:t>
            </a:r>
          </a:p>
        </p:txBody>
      </p:sp>
      <p:pic>
        <p:nvPicPr>
          <p:cNvPr id="3" name="Picture 2" descr="Neanderthal-fossi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367" y="2400926"/>
            <a:ext cx="2944166" cy="2458246"/>
          </a:xfrm>
          <a:prstGeom prst="rect">
            <a:avLst/>
          </a:prstGeom>
        </p:spPr>
      </p:pic>
      <p:sp>
        <p:nvSpPr>
          <p:cNvPr id="4" name="TextBox 3"/>
          <p:cNvSpPr txBox="1"/>
          <p:nvPr/>
        </p:nvSpPr>
        <p:spPr>
          <a:xfrm>
            <a:off x="269368" y="5022625"/>
            <a:ext cx="2944166" cy="1200328"/>
          </a:xfrm>
          <a:prstGeom prst="rect">
            <a:avLst/>
          </a:prstGeom>
          <a:noFill/>
        </p:spPr>
        <p:txBody>
          <a:bodyPr wrap="square" rtlCol="0">
            <a:spAutoFit/>
          </a:bodyPr>
          <a:lstStyle/>
          <a:p>
            <a:pPr algn="ctr"/>
            <a:r>
              <a:rPr lang="en-US" sz="2400" b="1" dirty="0" smtClean="0"/>
              <a:t>Neanderthal (Modern Arthritic Man)</a:t>
            </a:r>
            <a:endParaRPr lang="en-US" sz="2400" b="1" dirty="0"/>
          </a:p>
        </p:txBody>
      </p:sp>
      <p:pic>
        <p:nvPicPr>
          <p:cNvPr id="5" name="Picture 4" descr="cr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00" y="2410667"/>
            <a:ext cx="2584928" cy="3098247"/>
          </a:xfrm>
          <a:prstGeom prst="rect">
            <a:avLst/>
          </a:prstGeom>
        </p:spPr>
      </p:pic>
      <p:sp>
        <p:nvSpPr>
          <p:cNvPr id="6" name="TextBox 5"/>
          <p:cNvSpPr txBox="1"/>
          <p:nvPr/>
        </p:nvSpPr>
        <p:spPr>
          <a:xfrm>
            <a:off x="3482900" y="5691990"/>
            <a:ext cx="2584929" cy="830997"/>
          </a:xfrm>
          <a:prstGeom prst="rect">
            <a:avLst/>
          </a:prstGeom>
          <a:noFill/>
        </p:spPr>
        <p:txBody>
          <a:bodyPr wrap="square" rtlCol="0">
            <a:spAutoFit/>
          </a:bodyPr>
          <a:lstStyle/>
          <a:p>
            <a:pPr algn="ctr"/>
            <a:r>
              <a:rPr lang="en-US" sz="2400" b="1" dirty="0" smtClean="0"/>
              <a:t>Cro-Magnon (Modern Man)</a:t>
            </a:r>
            <a:endParaRPr lang="en-US" sz="2400" b="1" dirty="0"/>
          </a:p>
        </p:txBody>
      </p:sp>
      <p:pic>
        <p:nvPicPr>
          <p:cNvPr id="8" name="Picture 7" descr="heidelberg.JPG"/>
          <p:cNvPicPr>
            <a:picLocks noChangeAspect="1"/>
          </p:cNvPicPr>
          <p:nvPr/>
        </p:nvPicPr>
        <p:blipFill rotWithShape="1">
          <a:blip r:embed="rId4">
            <a:extLst>
              <a:ext uri="{28A0092B-C50C-407E-A947-70E740481C1C}">
                <a14:useLocalDpi xmlns:a14="http://schemas.microsoft.com/office/drawing/2010/main" val="0"/>
              </a:ext>
            </a:extLst>
          </a:blip>
          <a:srcRect l="14116"/>
          <a:stretch/>
        </p:blipFill>
        <p:spPr>
          <a:xfrm>
            <a:off x="6359661" y="2410667"/>
            <a:ext cx="2528577" cy="2458246"/>
          </a:xfrm>
          <a:prstGeom prst="rect">
            <a:avLst/>
          </a:prstGeom>
        </p:spPr>
      </p:pic>
      <p:sp>
        <p:nvSpPr>
          <p:cNvPr id="9" name="TextBox 8"/>
          <p:cNvSpPr txBox="1"/>
          <p:nvPr/>
        </p:nvSpPr>
        <p:spPr>
          <a:xfrm>
            <a:off x="6359661" y="5070716"/>
            <a:ext cx="2548645" cy="1200328"/>
          </a:xfrm>
          <a:prstGeom prst="rect">
            <a:avLst/>
          </a:prstGeom>
          <a:noFill/>
        </p:spPr>
        <p:txBody>
          <a:bodyPr wrap="square" rtlCol="0">
            <a:spAutoFit/>
          </a:bodyPr>
          <a:lstStyle/>
          <a:p>
            <a:pPr algn="ctr"/>
            <a:r>
              <a:rPr lang="en-US" sz="2400" b="1" dirty="0" smtClean="0"/>
              <a:t>Heidelberg Man</a:t>
            </a:r>
          </a:p>
          <a:p>
            <a:pPr algn="ctr"/>
            <a:r>
              <a:rPr lang="en-US" sz="2400" b="1" dirty="0" smtClean="0"/>
              <a:t>(Modern Jawbone)</a:t>
            </a:r>
            <a:endParaRPr lang="en-US" sz="2400" b="1" dirty="0"/>
          </a:p>
        </p:txBody>
      </p:sp>
    </p:spTree>
    <p:extLst>
      <p:ext uri="{BB962C8B-B14F-4D97-AF65-F5344CB8AC3E}">
        <p14:creationId xmlns:p14="http://schemas.microsoft.com/office/powerpoint/2010/main" val="1498891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67" y="314979"/>
            <a:ext cx="8638938" cy="1143000"/>
          </a:xfrm>
        </p:spPr>
        <p:txBody>
          <a:bodyPr/>
          <a:lstStyle/>
          <a:p>
            <a:r>
              <a:rPr lang="en-US" sz="3600" b="1" u="sng" dirty="0"/>
              <a:t>Does NOT Show Ape-Man Transition</a:t>
            </a:r>
          </a:p>
        </p:txBody>
      </p:sp>
      <p:sp>
        <p:nvSpPr>
          <p:cNvPr id="7" name="Content Placeholder 6"/>
          <p:cNvSpPr>
            <a:spLocks noGrp="1"/>
          </p:cNvSpPr>
          <p:nvPr>
            <p:ph idx="1"/>
          </p:nvPr>
        </p:nvSpPr>
        <p:spPr>
          <a:xfrm>
            <a:off x="726141" y="1586753"/>
            <a:ext cx="7691719" cy="626281"/>
          </a:xfrm>
        </p:spPr>
        <p:txBody>
          <a:bodyPr>
            <a:noAutofit/>
          </a:bodyPr>
          <a:lstStyle/>
          <a:p>
            <a:pPr marL="0" indent="0" algn="ctr">
              <a:buNone/>
            </a:pPr>
            <a:r>
              <a:rPr lang="en-US" sz="2600" b="1" dirty="0" smtClean="0"/>
              <a:t>Option 3: Make Stuff Up!</a:t>
            </a:r>
          </a:p>
        </p:txBody>
      </p:sp>
      <p:sp>
        <p:nvSpPr>
          <p:cNvPr id="4" name="TextBox 3"/>
          <p:cNvSpPr txBox="1"/>
          <p:nvPr/>
        </p:nvSpPr>
        <p:spPr>
          <a:xfrm>
            <a:off x="481010" y="2520935"/>
            <a:ext cx="3400941" cy="830997"/>
          </a:xfrm>
          <a:prstGeom prst="rect">
            <a:avLst/>
          </a:prstGeom>
          <a:noFill/>
        </p:spPr>
        <p:txBody>
          <a:bodyPr wrap="square" rtlCol="0">
            <a:spAutoFit/>
          </a:bodyPr>
          <a:lstStyle/>
          <a:p>
            <a:pPr algn="ctr"/>
            <a:r>
              <a:rPr lang="en-US" sz="2400" b="1" dirty="0" smtClean="0"/>
              <a:t>Nebraska Man </a:t>
            </a:r>
          </a:p>
          <a:p>
            <a:pPr algn="ctr"/>
            <a:r>
              <a:rPr lang="en-US" sz="2400" b="1" dirty="0" smtClean="0"/>
              <a:t>(An extinct pig’s tooth)</a:t>
            </a:r>
            <a:endParaRPr lang="en-US" sz="2400" b="1" dirty="0"/>
          </a:p>
        </p:txBody>
      </p:sp>
      <p:sp>
        <p:nvSpPr>
          <p:cNvPr id="6" name="TextBox 5"/>
          <p:cNvSpPr txBox="1"/>
          <p:nvPr/>
        </p:nvSpPr>
        <p:spPr>
          <a:xfrm>
            <a:off x="4704849" y="2520935"/>
            <a:ext cx="4203455" cy="830997"/>
          </a:xfrm>
          <a:prstGeom prst="rect">
            <a:avLst/>
          </a:prstGeom>
          <a:noFill/>
        </p:spPr>
        <p:txBody>
          <a:bodyPr wrap="square" rtlCol="0">
            <a:spAutoFit/>
          </a:bodyPr>
          <a:lstStyle/>
          <a:p>
            <a:pPr algn="ctr"/>
            <a:r>
              <a:rPr lang="en-US" sz="2400" b="1" dirty="0" smtClean="0"/>
              <a:t>Piltdown Man </a:t>
            </a:r>
          </a:p>
          <a:p>
            <a:pPr algn="ctr"/>
            <a:r>
              <a:rPr lang="en-US" sz="2400" b="1" dirty="0" smtClean="0"/>
              <a:t>(Jawbone of an orangutan)</a:t>
            </a:r>
            <a:endParaRPr lang="en-US" sz="2400" b="1" dirty="0"/>
          </a:p>
        </p:txBody>
      </p:sp>
      <p:pic>
        <p:nvPicPr>
          <p:cNvPr id="10" name="Picture 9" descr="nebraska.JPG"/>
          <p:cNvPicPr>
            <a:picLocks noChangeAspect="1"/>
          </p:cNvPicPr>
          <p:nvPr/>
        </p:nvPicPr>
        <p:blipFill rotWithShape="1">
          <a:blip r:embed="rId2">
            <a:extLst>
              <a:ext uri="{28A0092B-C50C-407E-A947-70E740481C1C}">
                <a14:useLocalDpi xmlns:a14="http://schemas.microsoft.com/office/drawing/2010/main" val="0"/>
              </a:ext>
            </a:extLst>
          </a:blip>
          <a:srcRect r="5561" b="19111"/>
          <a:stretch/>
        </p:blipFill>
        <p:spPr>
          <a:xfrm>
            <a:off x="983542" y="3580281"/>
            <a:ext cx="2287326" cy="2866383"/>
          </a:xfrm>
          <a:prstGeom prst="rect">
            <a:avLst/>
          </a:prstGeom>
        </p:spPr>
      </p:pic>
      <p:pic>
        <p:nvPicPr>
          <p:cNvPr id="11" name="Picture 10" descr="pi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304" y="3600419"/>
            <a:ext cx="4318000" cy="2882900"/>
          </a:xfrm>
          <a:prstGeom prst="rect">
            <a:avLst/>
          </a:prstGeom>
        </p:spPr>
      </p:pic>
    </p:spTree>
    <p:extLst>
      <p:ext uri="{BB962C8B-B14F-4D97-AF65-F5344CB8AC3E}">
        <p14:creationId xmlns:p14="http://schemas.microsoft.com/office/powerpoint/2010/main" val="114578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par>
                                <p:cTn id="19" presetID="1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4435" y="4760560"/>
            <a:ext cx="8095130" cy="857250"/>
          </a:xfrm>
        </p:spPr>
        <p:txBody>
          <a:bodyPr/>
          <a:lstStyle/>
          <a:p>
            <a:r>
              <a:rPr lang="en-US" b="1" u="sng" dirty="0" smtClean="0"/>
              <a:t>Man &gt; Animals</a:t>
            </a:r>
            <a:endParaRPr lang="en-US" b="1" u="sng" dirty="0"/>
          </a:p>
        </p:txBody>
      </p:sp>
      <p:sp>
        <p:nvSpPr>
          <p:cNvPr id="5" name="Subtitle 4"/>
          <p:cNvSpPr>
            <a:spLocks noGrp="1"/>
          </p:cNvSpPr>
          <p:nvPr>
            <p:ph type="subTitle" idx="1"/>
          </p:nvPr>
        </p:nvSpPr>
        <p:spPr>
          <a:xfrm>
            <a:off x="524435" y="5598760"/>
            <a:ext cx="8095130" cy="507200"/>
          </a:xfrm>
        </p:spPr>
        <p:txBody>
          <a:bodyPr>
            <a:noAutofit/>
          </a:bodyPr>
          <a:lstStyle/>
          <a:p>
            <a:r>
              <a:rPr lang="en-US" sz="3600" dirty="0" smtClean="0"/>
              <a:t>(Psalm 8:4-5; Genesis 1:26-28)</a:t>
            </a:r>
            <a:endParaRPr lang="en-US" sz="3600" dirty="0"/>
          </a:p>
        </p:txBody>
      </p:sp>
      <p:pic>
        <p:nvPicPr>
          <p:cNvPr id="7" name="Picture Placeholder 6" descr="hend-004.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132" b="3132"/>
          <a:stretch>
            <a:fillRect/>
          </a:stretch>
        </p:blipFill>
        <p:spPr/>
      </p:pic>
    </p:spTree>
    <p:extLst>
      <p:ext uri="{BB962C8B-B14F-4D97-AF65-F5344CB8AC3E}">
        <p14:creationId xmlns:p14="http://schemas.microsoft.com/office/powerpoint/2010/main" val="16331830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u="sng" smtClean="0"/>
              <a:t>Man &gt; </a:t>
            </a:r>
            <a:r>
              <a:rPr lang="en-US" sz="4400" b="1" u="sng" dirty="0" smtClean="0"/>
              <a:t>Animals</a:t>
            </a:r>
            <a:endParaRPr lang="en-US" sz="4400" b="1" u="sng" dirty="0"/>
          </a:p>
        </p:txBody>
      </p:sp>
      <p:sp>
        <p:nvSpPr>
          <p:cNvPr id="3" name="Content Placeholder 2"/>
          <p:cNvSpPr>
            <a:spLocks noGrp="1"/>
          </p:cNvSpPr>
          <p:nvPr>
            <p:ph idx="1"/>
          </p:nvPr>
        </p:nvSpPr>
        <p:spPr/>
        <p:txBody>
          <a:bodyPr>
            <a:normAutofit/>
          </a:bodyPr>
          <a:lstStyle/>
          <a:p>
            <a:pPr marL="0" indent="0" algn="ctr">
              <a:buNone/>
            </a:pPr>
            <a:r>
              <a:rPr lang="en-US" sz="2800" i="1" dirty="0"/>
              <a:t>“Theories about the evolution of man describe a history of development </a:t>
            </a:r>
            <a:r>
              <a:rPr lang="en-US" sz="2800" i="1" dirty="0" smtClean="0"/>
              <a:t>taking </a:t>
            </a:r>
            <a:r>
              <a:rPr lang="en-US" sz="2800" i="1" dirty="0"/>
              <a:t>many millions of years. It is a history filled with slow progression </a:t>
            </a:r>
            <a:r>
              <a:rPr lang="en-US" sz="2800" i="1" dirty="0" smtClean="0"/>
              <a:t>and </a:t>
            </a:r>
            <a:r>
              <a:rPr lang="en-US" sz="2800" i="1" dirty="0"/>
              <a:t>countless deaths of ape-like creatures trying to evolve into the first </a:t>
            </a:r>
            <a:r>
              <a:rPr lang="en-US" sz="2800" i="1" dirty="0" smtClean="0"/>
              <a:t>human</a:t>
            </a:r>
            <a:r>
              <a:rPr lang="en-US" sz="2800" i="1" dirty="0"/>
              <a:t>. This is a completely different history than the one recorded in </a:t>
            </a:r>
            <a:r>
              <a:rPr lang="en-US" sz="2800" i="1" dirty="0" smtClean="0"/>
              <a:t>the </a:t>
            </a:r>
            <a:r>
              <a:rPr lang="en-US" sz="2800" i="1" dirty="0"/>
              <a:t>Bible in which Adam is formed from the dust as a fully-grown man, </a:t>
            </a:r>
            <a:r>
              <a:rPr lang="en-US" sz="2800" i="1" dirty="0" smtClean="0"/>
              <a:t>then </a:t>
            </a:r>
            <a:r>
              <a:rPr lang="en-US" sz="2800" i="1" dirty="0"/>
              <a:t>Eve is formed from Adam’s rib as a fully-grown woman. There is no </a:t>
            </a:r>
            <a:r>
              <a:rPr lang="en-US" sz="2800" i="1" dirty="0" smtClean="0"/>
              <a:t>way </a:t>
            </a:r>
            <a:r>
              <a:rPr lang="en-US" sz="2800" i="1" dirty="0"/>
              <a:t>to reconcile these two histories.” </a:t>
            </a:r>
            <a:r>
              <a:rPr lang="en-US" sz="2800" dirty="0"/>
              <a:t>(</a:t>
            </a:r>
            <a:r>
              <a:rPr lang="en-US" sz="2800" i="1" dirty="0"/>
              <a:t>Is Genesis History: Bible Study, </a:t>
            </a:r>
            <a:r>
              <a:rPr lang="en-US" sz="2800" dirty="0" smtClean="0"/>
              <a:t>“</a:t>
            </a:r>
            <a:r>
              <a:rPr lang="en-US" sz="2800" dirty="0"/>
              <a:t>Man, Life, &amp; Science”, 55)</a:t>
            </a:r>
            <a:r>
              <a:rPr lang="en-US" sz="2800" dirty="0"/>
              <a:t> </a:t>
            </a:r>
          </a:p>
        </p:txBody>
      </p:sp>
    </p:spTree>
    <p:extLst>
      <p:ext uri="{BB962C8B-B14F-4D97-AF65-F5344CB8AC3E}">
        <p14:creationId xmlns:p14="http://schemas.microsoft.com/office/powerpoint/2010/main" val="35790742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3924" y="5612553"/>
            <a:ext cx="8990076" cy="857250"/>
          </a:xfrm>
        </p:spPr>
        <p:txBody>
          <a:bodyPr/>
          <a:lstStyle/>
          <a:p>
            <a:r>
              <a:rPr lang="en-US" sz="3600" dirty="0" smtClean="0"/>
              <a:t>The Lord made all things according to their kinds. Macroevolution does </a:t>
            </a:r>
            <a:r>
              <a:rPr lang="en-US" sz="3600" u="sng" dirty="0" smtClean="0"/>
              <a:t>NOT</a:t>
            </a:r>
            <a:r>
              <a:rPr lang="en-US" sz="3600" dirty="0" smtClean="0"/>
              <a:t> fit the bill. God does! (Revelation 4:11)</a:t>
            </a:r>
            <a:endParaRPr lang="en-US" sz="3600" dirty="0"/>
          </a:p>
        </p:txBody>
      </p:sp>
      <p:pic>
        <p:nvPicPr>
          <p:cNvPr id="7" name="Picture Placeholder 6" descr="animal-species.jp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2985219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smtClean="0"/>
              <a:t>Preliminary Questions:</a:t>
            </a:r>
            <a:endParaRPr lang="en-US" b="1" u="sng" dirty="0"/>
          </a:p>
        </p:txBody>
      </p:sp>
      <p:sp>
        <p:nvSpPr>
          <p:cNvPr id="5" name="Content Placeholder 4"/>
          <p:cNvSpPr>
            <a:spLocks noGrp="1"/>
          </p:cNvSpPr>
          <p:nvPr>
            <p:ph idx="1"/>
          </p:nvPr>
        </p:nvSpPr>
        <p:spPr/>
        <p:txBody>
          <a:bodyPr/>
          <a:lstStyle/>
          <a:p>
            <a:r>
              <a:rPr lang="en-US" dirty="0" smtClean="0"/>
              <a:t>Is the winning of souls important to us?</a:t>
            </a:r>
          </a:p>
          <a:p>
            <a:r>
              <a:rPr lang="en-US" dirty="0" smtClean="0"/>
              <a:t>Is keeping our loved ones in the faith important to us?</a:t>
            </a:r>
          </a:p>
          <a:p>
            <a:r>
              <a:rPr lang="en-US" dirty="0" smtClean="0"/>
              <a:t>If you had the opportunity to eliminate one of the biggest catalysts for rebellion to God, would you?</a:t>
            </a:r>
          </a:p>
          <a:p>
            <a:r>
              <a:rPr lang="en-US" dirty="0" smtClean="0"/>
              <a:t>If you had to learn some things that challenged you, would it be worth it?</a:t>
            </a:r>
            <a:endParaRPr lang="en-US" dirty="0"/>
          </a:p>
        </p:txBody>
      </p:sp>
      <p:pic>
        <p:nvPicPr>
          <p:cNvPr id="6" name="Picture 5" descr="question-marks-chal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79309"/>
            <a:ext cx="9144000" cy="1778692"/>
          </a:xfrm>
          <a:prstGeom prst="rect">
            <a:avLst/>
          </a:prstGeom>
        </p:spPr>
      </p:pic>
    </p:spTree>
    <p:extLst>
      <p:ext uri="{BB962C8B-B14F-4D97-AF65-F5344CB8AC3E}">
        <p14:creationId xmlns:p14="http://schemas.microsoft.com/office/powerpoint/2010/main" val="2842995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86" y="5558450"/>
            <a:ext cx="8366631" cy="914400"/>
          </a:xfrm>
        </p:spPr>
        <p:txBody>
          <a:bodyPr/>
          <a:lstStyle/>
          <a:p>
            <a:r>
              <a:rPr lang="en-US" sz="2800" i="1" dirty="0" smtClean="0">
                <a:effectLst/>
              </a:rPr>
              <a:t>“</a:t>
            </a:r>
            <a:r>
              <a:rPr lang="en-US" sz="2800" i="1" dirty="0">
                <a:effectLst/>
              </a:rPr>
              <a:t>Chance and design are antithetical concepts and the decline in religious belief can probably be attributed more to the propagation and advocacy by the intellectual and scientific community of the Darwinian version of evolution </a:t>
            </a:r>
            <a:r>
              <a:rPr lang="en-US" sz="2800" i="1" u="sng" dirty="0">
                <a:effectLst/>
              </a:rPr>
              <a:t>than to any other single factor</a:t>
            </a:r>
            <a:r>
              <a:rPr lang="en-US" sz="2800" i="1" dirty="0">
                <a:effectLst/>
              </a:rPr>
              <a:t>.</a:t>
            </a:r>
            <a:r>
              <a:rPr lang="en-US" sz="2800" i="1" dirty="0" smtClean="0">
                <a:effectLst/>
              </a:rPr>
              <a:t>”</a:t>
            </a:r>
            <a:endParaRPr lang="en-US" sz="2800" dirty="0"/>
          </a:p>
        </p:txBody>
      </p:sp>
      <p:sp>
        <p:nvSpPr>
          <p:cNvPr id="7" name="Rounded Rectangle 6"/>
          <p:cNvSpPr/>
          <p:nvPr/>
        </p:nvSpPr>
        <p:spPr>
          <a:xfrm>
            <a:off x="1325962" y="429502"/>
            <a:ext cx="6495340" cy="3568130"/>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dent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095" y="562385"/>
            <a:ext cx="6260569" cy="3340466"/>
          </a:xfrm>
          <a:prstGeom prst="roundRect">
            <a:avLst/>
          </a:prstGeom>
        </p:spPr>
      </p:pic>
    </p:spTree>
    <p:extLst>
      <p:ext uri="{BB962C8B-B14F-4D97-AF65-F5344CB8AC3E}">
        <p14:creationId xmlns:p14="http://schemas.microsoft.com/office/powerpoint/2010/main" val="17792864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27" y="314979"/>
            <a:ext cx="8465776" cy="1143000"/>
          </a:xfrm>
        </p:spPr>
        <p:txBody>
          <a:bodyPr/>
          <a:lstStyle/>
          <a:p>
            <a:r>
              <a:rPr lang="en-US" sz="4400" b="1" u="sng" dirty="0" smtClean="0"/>
              <a:t>We’re Also Protecting Ourselves</a:t>
            </a:r>
            <a:endParaRPr lang="en-US" sz="4400" b="1" u="sng" dirty="0"/>
          </a:p>
        </p:txBody>
      </p:sp>
      <p:sp>
        <p:nvSpPr>
          <p:cNvPr id="4" name="Content Placeholder 3"/>
          <p:cNvSpPr>
            <a:spLocks noGrp="1"/>
          </p:cNvSpPr>
          <p:nvPr>
            <p:ph idx="1"/>
          </p:nvPr>
        </p:nvSpPr>
        <p:spPr>
          <a:xfrm>
            <a:off x="726141" y="1437361"/>
            <a:ext cx="7691719" cy="4571999"/>
          </a:xfrm>
        </p:spPr>
        <p:txBody>
          <a:bodyPr/>
          <a:lstStyle/>
          <a:p>
            <a:pPr marL="0" indent="0" algn="ctr">
              <a:buNone/>
            </a:pPr>
            <a:r>
              <a:rPr lang="en-US" i="1" dirty="0" smtClean="0"/>
              <a:t>“I </a:t>
            </a:r>
            <a:r>
              <a:rPr lang="en-US" i="1" dirty="0"/>
              <a:t>say this so that no one will delude you with persuasive argument</a:t>
            </a:r>
            <a:r>
              <a:rPr lang="en-US" i="1" dirty="0" smtClean="0"/>
              <a:t>.</a:t>
            </a:r>
            <a:r>
              <a:rPr lang="en-US" i="1" dirty="0"/>
              <a:t>.</a:t>
            </a:r>
            <a:r>
              <a:rPr lang="en-US" i="1" dirty="0" smtClean="0"/>
              <a:t>.See </a:t>
            </a:r>
            <a:r>
              <a:rPr lang="en-US" i="1" dirty="0"/>
              <a:t>to it that no one takes you captive through philosophy and empty deception, according to the tradition of men, according to the elementary principles of the world, rather than according to Christ</a:t>
            </a:r>
            <a:r>
              <a:rPr lang="en-US" i="1" dirty="0" smtClean="0"/>
              <a:t>.” </a:t>
            </a:r>
            <a:r>
              <a:rPr lang="en-US" dirty="0" smtClean="0"/>
              <a:t>(Colossians 2:4, 8)</a:t>
            </a:r>
            <a:endParaRPr lang="en-US" dirty="0"/>
          </a:p>
        </p:txBody>
      </p:sp>
      <p:pic>
        <p:nvPicPr>
          <p:cNvPr id="5" name="Picture 4" descr="Truth-Is-Full-Of-Lies-With-Background.png"/>
          <p:cNvPicPr>
            <a:picLocks noChangeAspect="1"/>
          </p:cNvPicPr>
          <p:nvPr/>
        </p:nvPicPr>
        <p:blipFill rotWithShape="1">
          <a:blip r:embed="rId2" cstate="print">
            <a:extLst>
              <a:ext uri="{28A0092B-C50C-407E-A947-70E740481C1C}">
                <a14:useLocalDpi xmlns:a14="http://schemas.microsoft.com/office/drawing/2010/main" val="0"/>
              </a:ext>
            </a:extLst>
          </a:blip>
          <a:srcRect t="10105" b="8395"/>
          <a:stretch/>
        </p:blipFill>
        <p:spPr>
          <a:xfrm>
            <a:off x="0" y="3641416"/>
            <a:ext cx="9144000" cy="3216584"/>
          </a:xfrm>
          <a:prstGeom prst="rect">
            <a:avLst/>
          </a:prstGeom>
        </p:spPr>
      </p:pic>
    </p:spTree>
    <p:extLst>
      <p:ext uri="{BB962C8B-B14F-4D97-AF65-F5344CB8AC3E}">
        <p14:creationId xmlns:p14="http://schemas.microsoft.com/office/powerpoint/2010/main" val="6138122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ssil-record-creation_799_460_80_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37" y="354805"/>
            <a:ext cx="4151783" cy="2390263"/>
          </a:xfrm>
          <a:prstGeom prst="rect">
            <a:avLst/>
          </a:prstGeom>
        </p:spPr>
      </p:pic>
      <p:pic>
        <p:nvPicPr>
          <p:cNvPr id="6" name="Picture 5" descr="foss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7" y="3809480"/>
            <a:ext cx="4143242" cy="2762161"/>
          </a:xfrm>
          <a:prstGeom prst="rect">
            <a:avLst/>
          </a:prstGeom>
        </p:spPr>
      </p:pic>
      <p:sp>
        <p:nvSpPr>
          <p:cNvPr id="7" name="TextBox 6"/>
          <p:cNvSpPr txBox="1"/>
          <p:nvPr/>
        </p:nvSpPr>
        <p:spPr>
          <a:xfrm>
            <a:off x="429537" y="2872365"/>
            <a:ext cx="4143242" cy="830997"/>
          </a:xfrm>
          <a:prstGeom prst="rect">
            <a:avLst/>
          </a:prstGeom>
          <a:noFill/>
        </p:spPr>
        <p:txBody>
          <a:bodyPr wrap="square" rtlCol="0">
            <a:spAutoFit/>
          </a:bodyPr>
          <a:lstStyle/>
          <a:p>
            <a:pPr algn="ctr"/>
            <a:r>
              <a:rPr lang="en-US" sz="2400" b="1" dirty="0" smtClean="0"/>
              <a:t>Studied In Their Proper Order, Will Lead To</a:t>
            </a:r>
            <a:endParaRPr lang="en-US" sz="2400" b="1" dirty="0"/>
          </a:p>
        </p:txBody>
      </p:sp>
      <p:cxnSp>
        <p:nvCxnSpPr>
          <p:cNvPr id="9" name="Straight Arrow Connector 8"/>
          <p:cNvCxnSpPr/>
          <p:nvPr/>
        </p:nvCxnSpPr>
        <p:spPr>
          <a:xfrm>
            <a:off x="4743581" y="1549936"/>
            <a:ext cx="2241062" cy="16619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V="1">
            <a:off x="4895981" y="3572605"/>
            <a:ext cx="2088662" cy="16187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7152723" y="2293640"/>
            <a:ext cx="1718148" cy="2123658"/>
          </a:xfrm>
          <a:prstGeom prst="rect">
            <a:avLst/>
          </a:prstGeom>
          <a:noFill/>
        </p:spPr>
        <p:txBody>
          <a:bodyPr wrap="square" rtlCol="0">
            <a:spAutoFit/>
          </a:bodyPr>
          <a:lstStyle/>
          <a:p>
            <a:pPr algn="ctr"/>
            <a:r>
              <a:rPr lang="en-US" sz="4400" b="1" u="sng" dirty="0" smtClean="0"/>
              <a:t>Belief In </a:t>
            </a:r>
          </a:p>
          <a:p>
            <a:pPr algn="ctr"/>
            <a:r>
              <a:rPr lang="en-US" sz="4400" b="1" u="sng" dirty="0" smtClean="0"/>
              <a:t>GOD</a:t>
            </a:r>
            <a:endParaRPr lang="en-US" sz="4400" b="1" u="sng" dirty="0"/>
          </a:p>
        </p:txBody>
      </p:sp>
      <p:cxnSp>
        <p:nvCxnSpPr>
          <p:cNvPr id="14" name="Straight Arrow Connector 13"/>
          <p:cNvCxnSpPr/>
          <p:nvPr/>
        </p:nvCxnSpPr>
        <p:spPr>
          <a:xfrm>
            <a:off x="4598577" y="3390538"/>
            <a:ext cx="22410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390812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77" y="314979"/>
            <a:ext cx="5332932" cy="1143000"/>
          </a:xfrm>
        </p:spPr>
        <p:txBody>
          <a:bodyPr/>
          <a:lstStyle/>
          <a:p>
            <a:r>
              <a:rPr lang="en-US" sz="4000" b="1" u="sng" dirty="0" smtClean="0"/>
              <a:t>A Few Key Terms </a:t>
            </a:r>
            <a:r>
              <a:rPr lang="en-US" sz="3600" b="1" u="sng" dirty="0" smtClean="0"/>
              <a:t/>
            </a:r>
            <a:br>
              <a:rPr lang="en-US" sz="3600" b="1" u="sng" dirty="0" smtClean="0"/>
            </a:br>
            <a:r>
              <a:rPr lang="en-US" sz="2800" b="1" dirty="0" smtClean="0"/>
              <a:t>(Prov. 26:5; 2Cor. 10:3-5)</a:t>
            </a:r>
            <a:endParaRPr lang="en-US" sz="2800" b="1" dirty="0"/>
          </a:p>
        </p:txBody>
      </p:sp>
      <p:sp>
        <p:nvSpPr>
          <p:cNvPr id="3" name="Content Placeholder 2"/>
          <p:cNvSpPr>
            <a:spLocks noGrp="1"/>
          </p:cNvSpPr>
          <p:nvPr>
            <p:ph idx="1"/>
          </p:nvPr>
        </p:nvSpPr>
        <p:spPr>
          <a:xfrm>
            <a:off x="261458" y="1759946"/>
            <a:ext cx="5191794" cy="4571999"/>
          </a:xfrm>
        </p:spPr>
        <p:txBody>
          <a:bodyPr>
            <a:normAutofit/>
          </a:bodyPr>
          <a:lstStyle/>
          <a:p>
            <a:pPr>
              <a:spcBef>
                <a:spcPts val="3600"/>
              </a:spcBef>
            </a:pPr>
            <a:r>
              <a:rPr lang="en-US" sz="2800" b="1" i="1" dirty="0" smtClean="0"/>
              <a:t>The Geologic Column</a:t>
            </a:r>
          </a:p>
          <a:p>
            <a:pPr>
              <a:spcBef>
                <a:spcPts val="3600"/>
              </a:spcBef>
            </a:pPr>
            <a:r>
              <a:rPr lang="en-US" sz="2800" b="1" i="1" dirty="0" smtClean="0"/>
              <a:t>Cambrian Layer/Explosion</a:t>
            </a:r>
          </a:p>
          <a:p>
            <a:pPr>
              <a:spcBef>
                <a:spcPts val="3600"/>
              </a:spcBef>
            </a:pPr>
            <a:r>
              <a:rPr lang="en-US" sz="2800" b="1" i="1" dirty="0" smtClean="0"/>
              <a:t>Macroevolution vs. Microevolution</a:t>
            </a:r>
          </a:p>
          <a:p>
            <a:pPr>
              <a:spcBef>
                <a:spcPts val="3600"/>
              </a:spcBef>
            </a:pPr>
            <a:r>
              <a:rPr lang="en-US" sz="2800" b="1" i="1" dirty="0" smtClean="0"/>
              <a:t>Transitional Forms</a:t>
            </a:r>
          </a:p>
          <a:p>
            <a:pPr>
              <a:spcBef>
                <a:spcPts val="3600"/>
              </a:spcBef>
            </a:pPr>
            <a:r>
              <a:rPr lang="en-US" sz="2800" b="1" i="1" dirty="0" smtClean="0"/>
              <a:t>Homology vs. Similarity</a:t>
            </a:r>
            <a:endParaRPr lang="en-US" sz="2800" b="1" i="1" dirty="0"/>
          </a:p>
        </p:txBody>
      </p:sp>
      <p:pic>
        <p:nvPicPr>
          <p:cNvPr id="4" name="Picture 3" descr="geologic colum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389" y="0"/>
            <a:ext cx="3549611" cy="6858000"/>
          </a:xfrm>
          <a:prstGeom prst="rect">
            <a:avLst/>
          </a:prstGeom>
        </p:spPr>
      </p:pic>
    </p:spTree>
    <p:extLst>
      <p:ext uri="{BB962C8B-B14F-4D97-AF65-F5344CB8AC3E}">
        <p14:creationId xmlns:p14="http://schemas.microsoft.com/office/powerpoint/2010/main" val="1666363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27" y="314979"/>
            <a:ext cx="8465776" cy="1143000"/>
          </a:xfrm>
        </p:spPr>
        <p:txBody>
          <a:bodyPr/>
          <a:lstStyle/>
          <a:p>
            <a:r>
              <a:rPr lang="en-US" sz="3600" b="1" u="sng" dirty="0" smtClean="0"/>
              <a:t>Does NOT Support Evolutionary Expectation &amp; Timeline (Prov. 18:17)</a:t>
            </a:r>
            <a:endParaRPr lang="en-US" sz="3600" b="1" u="sng" dirty="0"/>
          </a:p>
        </p:txBody>
      </p:sp>
      <p:sp>
        <p:nvSpPr>
          <p:cNvPr id="3" name="Content Placeholder 2"/>
          <p:cNvSpPr>
            <a:spLocks noGrp="1"/>
          </p:cNvSpPr>
          <p:nvPr>
            <p:ph idx="1"/>
          </p:nvPr>
        </p:nvSpPr>
        <p:spPr>
          <a:xfrm>
            <a:off x="522914" y="1792166"/>
            <a:ext cx="4426097" cy="4571999"/>
          </a:xfrm>
        </p:spPr>
        <p:txBody>
          <a:bodyPr/>
          <a:lstStyle/>
          <a:p>
            <a:pPr marL="0" indent="0" algn="ctr">
              <a:spcBef>
                <a:spcPts val="1200"/>
              </a:spcBef>
              <a:buNone/>
            </a:pPr>
            <a:r>
              <a:rPr lang="en-US" i="1" dirty="0" smtClean="0"/>
              <a:t>“</a:t>
            </a:r>
            <a:r>
              <a:rPr lang="en-US" i="1" dirty="0"/>
              <a:t>He [Darwin] prophesied that future generations of paleontologists would fill </a:t>
            </a:r>
            <a:r>
              <a:rPr lang="en-US" i="1" dirty="0" smtClean="0"/>
              <a:t>in </a:t>
            </a:r>
            <a:r>
              <a:rPr lang="en-US" i="1" dirty="0"/>
              <a:t>these gaps by diligent search….It has become abundantly clear that </a:t>
            </a:r>
            <a:r>
              <a:rPr lang="en-US" i="1" dirty="0" smtClean="0"/>
              <a:t>the </a:t>
            </a:r>
            <a:r>
              <a:rPr lang="en-US" i="1" dirty="0"/>
              <a:t>fossil record will not confirm this part of Darwin’s predictions. Nor is </a:t>
            </a:r>
            <a:r>
              <a:rPr lang="en-US" i="1" dirty="0" smtClean="0"/>
              <a:t>the </a:t>
            </a:r>
            <a:r>
              <a:rPr lang="en-US" i="1" dirty="0"/>
              <a:t>problem a miserably poor record. The fossil record simply shows </a:t>
            </a:r>
            <a:r>
              <a:rPr lang="en-US" i="1" dirty="0" smtClean="0"/>
              <a:t>that </a:t>
            </a:r>
            <a:r>
              <a:rPr lang="en-US" i="1" dirty="0"/>
              <a:t>this prediction was wrong.” </a:t>
            </a:r>
            <a:r>
              <a:rPr lang="en-US" dirty="0"/>
              <a:t>(Eldridge, Niles, </a:t>
            </a:r>
            <a:r>
              <a:rPr lang="en-US" u="sng" dirty="0"/>
              <a:t>The Myths of </a:t>
            </a:r>
            <a:r>
              <a:rPr lang="en-US" u="sng" dirty="0" smtClean="0"/>
              <a:t>Human</a:t>
            </a:r>
            <a:r>
              <a:rPr lang="en-US" u="sng" dirty="0"/>
              <a:t> </a:t>
            </a:r>
            <a:r>
              <a:rPr lang="en-US" u="sng" dirty="0" smtClean="0"/>
              <a:t>Evolution</a:t>
            </a:r>
            <a:r>
              <a:rPr lang="en-US" dirty="0"/>
              <a:t>, 1984, pp.45-46.)</a:t>
            </a:r>
            <a:r>
              <a:rPr lang="en-US" dirty="0"/>
              <a:t> </a:t>
            </a:r>
            <a:endParaRPr lang="en-US" dirty="0" smtClean="0"/>
          </a:p>
        </p:txBody>
      </p:sp>
      <p:pic>
        <p:nvPicPr>
          <p:cNvPr id="4" name="Picture 3" descr="origi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592" y="1923415"/>
            <a:ext cx="3327400" cy="4295003"/>
          </a:xfrm>
          <a:prstGeom prst="rect">
            <a:avLst/>
          </a:prstGeom>
        </p:spPr>
      </p:pic>
    </p:spTree>
    <p:extLst>
      <p:ext uri="{BB962C8B-B14F-4D97-AF65-F5344CB8AC3E}">
        <p14:creationId xmlns:p14="http://schemas.microsoft.com/office/powerpoint/2010/main" val="1097123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prstClr val="black">
                    <a:lumMod val="85000"/>
                    <a:lumOff val="15000"/>
                  </a:prstClr>
                </a:solidFill>
              </a:rPr>
              <a:t>Does NOT Support Evolutionary Expectation &amp; Timeline (Prov. 18:17)</a:t>
            </a:r>
            <a:endParaRPr lang="en-US" sz="4000" b="1" u="sng" dirty="0"/>
          </a:p>
        </p:txBody>
      </p:sp>
      <p:sp>
        <p:nvSpPr>
          <p:cNvPr id="3" name="Content Placeholder 2"/>
          <p:cNvSpPr>
            <a:spLocks noGrp="1"/>
          </p:cNvSpPr>
          <p:nvPr>
            <p:ph idx="1"/>
          </p:nvPr>
        </p:nvSpPr>
        <p:spPr>
          <a:xfrm>
            <a:off x="4351395" y="1901744"/>
            <a:ext cx="4426097" cy="4462421"/>
          </a:xfrm>
        </p:spPr>
        <p:txBody>
          <a:bodyPr anchor="ctr"/>
          <a:lstStyle/>
          <a:p>
            <a:pPr marL="0" indent="0" algn="ctr">
              <a:spcBef>
                <a:spcPts val="1200"/>
              </a:spcBef>
              <a:buNone/>
            </a:pPr>
            <a:r>
              <a:rPr lang="en-US" dirty="0" smtClean="0"/>
              <a:t>The problem is not mere incompleteness, but rather </a:t>
            </a:r>
            <a:r>
              <a:rPr lang="en-US" u="sng" dirty="0" smtClean="0"/>
              <a:t>SELECTIVE</a:t>
            </a:r>
            <a:r>
              <a:rPr lang="en-US" dirty="0" smtClean="0"/>
              <a:t> incompleteness. The transitional forms are what is missing! </a:t>
            </a:r>
          </a:p>
          <a:p>
            <a:pPr marL="0" indent="0" algn="ctr">
              <a:spcBef>
                <a:spcPts val="1200"/>
              </a:spcBef>
              <a:buNone/>
            </a:pPr>
            <a:r>
              <a:rPr lang="en-US" dirty="0" smtClean="0"/>
              <a:t>Louis Agassiz, and others, pointed this out to Darwin and he admitted it was fatal to his theory if in time the transitional forms were still the missing element. This has been shown!</a:t>
            </a:r>
          </a:p>
        </p:txBody>
      </p:sp>
      <p:pic>
        <p:nvPicPr>
          <p:cNvPr id="4" name="Picture 3" descr="agassi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10" y="1901744"/>
            <a:ext cx="3560020" cy="4462421"/>
          </a:xfrm>
          <a:prstGeom prst="rect">
            <a:avLst/>
          </a:prstGeom>
        </p:spPr>
      </p:pic>
    </p:spTree>
    <p:extLst>
      <p:ext uri="{BB962C8B-B14F-4D97-AF65-F5344CB8AC3E}">
        <p14:creationId xmlns:p14="http://schemas.microsoft.com/office/powerpoint/2010/main" val="2741519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prstClr val="black">
                    <a:lumMod val="85000"/>
                    <a:lumOff val="15000"/>
                  </a:prstClr>
                </a:solidFill>
              </a:rPr>
              <a:t>Does NOT Support Evolutionary Expectation &amp; Timeline (Prov. 18:17)</a:t>
            </a:r>
            <a:endParaRPr lang="en-US" sz="4000" b="1" u="sng" dirty="0"/>
          </a:p>
        </p:txBody>
      </p:sp>
      <p:sp>
        <p:nvSpPr>
          <p:cNvPr id="3" name="Content Placeholder 2"/>
          <p:cNvSpPr>
            <a:spLocks noGrp="1"/>
          </p:cNvSpPr>
          <p:nvPr>
            <p:ph idx="1"/>
          </p:nvPr>
        </p:nvSpPr>
        <p:spPr>
          <a:xfrm>
            <a:off x="373510" y="1792166"/>
            <a:ext cx="8460009" cy="4571999"/>
          </a:xfrm>
        </p:spPr>
        <p:txBody>
          <a:bodyPr/>
          <a:lstStyle/>
          <a:p>
            <a:pPr>
              <a:spcBef>
                <a:spcPts val="1200"/>
              </a:spcBef>
            </a:pPr>
            <a:r>
              <a:rPr lang="en-US" dirty="0" smtClean="0"/>
              <a:t>Unjustified philosophical leaps abound!</a:t>
            </a:r>
          </a:p>
          <a:p>
            <a:pPr>
              <a:spcBef>
                <a:spcPts val="1200"/>
              </a:spcBef>
            </a:pPr>
            <a:r>
              <a:rPr lang="en-US" dirty="0" smtClean="0"/>
              <a:t>Extrapolating without basis from similarity to homology</a:t>
            </a:r>
          </a:p>
          <a:p>
            <a:pPr>
              <a:spcBef>
                <a:spcPts val="1200"/>
              </a:spcBef>
            </a:pPr>
            <a:r>
              <a:rPr lang="en-US" dirty="0" smtClean="0"/>
              <a:t>Highly imaginative leaps are taken from a major lack of data that is only bridged by colossal speculations.</a:t>
            </a:r>
          </a:p>
          <a:p>
            <a:pPr>
              <a:spcBef>
                <a:spcPts val="1200"/>
              </a:spcBef>
            </a:pPr>
            <a:r>
              <a:rPr lang="en-US" dirty="0" smtClean="0"/>
              <a:t>95% of the fossils we have are marine invertebrates. Vertebrates make up a small fraction of 1%. Primates make up a tiny fraction of that tiny fraction of 1%!</a:t>
            </a:r>
          </a:p>
          <a:p>
            <a:pPr>
              <a:spcBef>
                <a:spcPts val="1200"/>
              </a:spcBef>
            </a:pPr>
            <a:endParaRPr lang="en-US" dirty="0" smtClean="0"/>
          </a:p>
        </p:txBody>
      </p:sp>
      <p:pic>
        <p:nvPicPr>
          <p:cNvPr id="4" name="Picture 3" descr="gap.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72678"/>
            <a:ext cx="9144000" cy="1685322"/>
          </a:xfrm>
          <a:prstGeom prst="rect">
            <a:avLst/>
          </a:prstGeom>
        </p:spPr>
      </p:pic>
    </p:spTree>
    <p:extLst>
      <p:ext uri="{BB962C8B-B14F-4D97-AF65-F5344CB8AC3E}">
        <p14:creationId xmlns:p14="http://schemas.microsoft.com/office/powerpoint/2010/main" val="2741519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434</TotalTime>
  <Words>899</Words>
  <Application>Microsoft Macintosh PowerPoint</Application>
  <PresentationFormat>On-screen Show (4:3)</PresentationFormat>
  <Paragraphs>64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Venture</vt:lpstr>
      <vt:lpstr>Is Belief In God Reasonable?</vt:lpstr>
      <vt:lpstr>Preliminary Questions:</vt:lpstr>
      <vt:lpstr>“Chance and design are antithetical concepts and the decline in religious belief can probably be attributed more to the propagation and advocacy by the intellectual and scientific community of the Darwinian version of evolution than to any other single factor.”</vt:lpstr>
      <vt:lpstr>We’re Also Protecting Ourselves</vt:lpstr>
      <vt:lpstr>PowerPoint Presentation</vt:lpstr>
      <vt:lpstr>A Few Key Terms  (Prov. 26:5; 2Cor. 10:3-5)</vt:lpstr>
      <vt:lpstr>Does NOT Support Evolutionary Expectation &amp; Timeline (Prov. 18:17)</vt:lpstr>
      <vt:lpstr>Does NOT Support Evolutionary Expectation &amp; Timeline (Prov. 18:17)</vt:lpstr>
      <vt:lpstr>Does NOT Support Evolutionary Expectation &amp; Timeline (Prov. 18:17)</vt:lpstr>
      <vt:lpstr>Alleged Transitional Forms</vt:lpstr>
      <vt:lpstr>Does NOT Show Reptile-Bird Transition</vt:lpstr>
      <vt:lpstr>Does NOT Show Reptile-Bird Transition</vt:lpstr>
      <vt:lpstr>Does NOT Show Horse Evolution</vt:lpstr>
      <vt:lpstr>Does NOT Show Ape-Man Transition</vt:lpstr>
      <vt:lpstr>Does NOT Show Ape-Man Transition</vt:lpstr>
      <vt:lpstr>Does NOT Show Ape-Man Transition</vt:lpstr>
      <vt:lpstr>Man &gt; Animals</vt:lpstr>
      <vt:lpstr>Man &gt; Animals</vt:lpstr>
      <vt:lpstr>The Lord made all things according to their kinds. Macroevolution does NOT fit the bill. God does! (Revelation 4:11)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Belief In God Reasonable?</dc:title>
  <dc:creator>Eric Parker</dc:creator>
  <cp:lastModifiedBy>Eric Parker</cp:lastModifiedBy>
  <cp:revision>27</cp:revision>
  <dcterms:created xsi:type="dcterms:W3CDTF">2018-08-25T18:39:36Z</dcterms:created>
  <dcterms:modified xsi:type="dcterms:W3CDTF">2018-08-26T01:54:00Z</dcterms:modified>
</cp:coreProperties>
</file>