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3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6" r:id="rId2"/>
    <p:sldId id="257" r:id="rId3"/>
    <p:sldId id="258" r:id="rId4"/>
    <p:sldId id="259" r:id="rId5"/>
    <p:sldId id="260" r:id="rId6"/>
    <p:sldId id="262" r:id="rId7"/>
    <p:sldId id="261" r:id="rId8"/>
    <p:sldId id="263" r:id="rId9"/>
    <p:sldId id="264" r:id="rId10"/>
    <p:sldId id="265" r:id="rId11"/>
    <p:sldId id="267" r:id="rId12"/>
    <p:sldId id="268" r:id="rId13"/>
    <p:sldId id="270" r:id="rId14"/>
    <p:sldId id="271" r:id="rId15"/>
    <p:sldId id="273" r:id="rId16"/>
    <p:sldId id="274" r:id="rId17"/>
    <p:sldId id="275" r:id="rId18"/>
    <p:sldId id="276" r:id="rId19"/>
    <p:sldId id="277" r:id="rId20"/>
    <p:sldId id="278" r:id="rId21"/>
    <p:sldId id="279" r:id="rId22"/>
    <p:sldId id="280" r:id="rId23"/>
    <p:sldId id="281" r:id="rId24"/>
    <p:sldId id="28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67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7B87B2-41B5-5647-9DAB-88B0004B778F}" type="datetimeFigureOut">
              <a:rPr lang="en-US" smtClean="0"/>
              <a:t>9/1/18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CE2EE8-78F7-614B-8A98-C3E788A07B6A}" type="slidenum">
              <a:rPr lang="en-US" smtClean="0"/>
              <a:t>‹#›</a:t>
            </a:fld>
            <a:endParaRPr lang="en-US"/>
          </a:p>
        </p:txBody>
      </p:sp>
    </p:spTree>
    <p:extLst>
      <p:ext uri="{BB962C8B-B14F-4D97-AF65-F5344CB8AC3E}">
        <p14:creationId xmlns:p14="http://schemas.microsoft.com/office/powerpoint/2010/main" val="16696358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E2EE8-78F7-614B-8A98-C3E788A07B6A}" type="slidenum">
              <a:rPr lang="en-US" smtClean="0"/>
              <a:t>19</a:t>
            </a:fld>
            <a:endParaRPr lang="en-US"/>
          </a:p>
        </p:txBody>
      </p:sp>
    </p:spTree>
    <p:extLst>
      <p:ext uri="{BB962C8B-B14F-4D97-AF65-F5344CB8AC3E}">
        <p14:creationId xmlns:p14="http://schemas.microsoft.com/office/powerpoint/2010/main" val="1181287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B17F946C-641D-094B-931C-D692E99097C1}" type="datetimeFigureOut">
              <a:rPr lang="en-US" smtClean="0"/>
              <a:t>9/1/18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DB1EB-9A2A-2447-B388-6BF387B5F427}" type="slidenum">
              <a:rPr lang="en-US" smtClean="0"/>
              <a:t>‹#›</a:t>
            </a:fld>
            <a:endParaRPr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7F946C-641D-094B-931C-D692E99097C1}" type="datetimeFigureOut">
              <a:rPr lang="en-US" smtClean="0"/>
              <a:t>9/1/18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5DB1EB-9A2A-2447-B388-6BF387B5F42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F946C-641D-094B-931C-D692E99097C1}" type="datetimeFigureOut">
              <a:rPr lang="en-US" smtClean="0"/>
              <a:t>9/1/18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5DB1EB-9A2A-2447-B388-6BF387B5F42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7F946C-641D-094B-931C-D692E99097C1}" type="datetimeFigureOut">
              <a:rPr lang="en-US" smtClean="0"/>
              <a:t>9/1/18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5DB1EB-9A2A-2447-B388-6BF387B5F42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17F946C-641D-094B-931C-D692E99097C1}" type="datetimeFigureOut">
              <a:rPr lang="en-US" smtClean="0"/>
              <a:t>9/1/18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5DB1EB-9A2A-2447-B388-6BF387B5F427}" type="slidenum">
              <a:rPr lang="en-US" smtClean="0"/>
              <a:t>‹#›</a:t>
            </a:fld>
            <a:endParaRPr lang="en-U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7F946C-641D-094B-931C-D692E99097C1}" type="datetimeFigureOut">
              <a:rPr lang="en-US" smtClean="0"/>
              <a:t>9/1/18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DB1EB-9A2A-2447-B388-6BF387B5F42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7F946C-641D-094B-931C-D692E99097C1}" type="datetimeFigureOut">
              <a:rPr lang="en-US" smtClean="0"/>
              <a:t>9/1/18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DB1EB-9A2A-2447-B388-6BF387B5F42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7F946C-641D-094B-931C-D692E99097C1}" type="datetimeFigureOut">
              <a:rPr lang="en-US" smtClean="0"/>
              <a:t>9/1/18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DB1EB-9A2A-2447-B388-6BF387B5F42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B17F946C-641D-094B-931C-D692E99097C1}" type="datetimeFigureOut">
              <a:rPr lang="en-US" smtClean="0"/>
              <a:t>9/1/18</a:t>
            </a:fld>
            <a:endParaRPr lang="en-U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095DB1EB-9A2A-2447-B388-6BF387B5F427}" type="slidenum">
              <a:rPr lang="en-US" smtClean="0"/>
              <a:t>‹#›</a:t>
            </a:fld>
            <a:endParaRPr lang="en-US"/>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B17F946C-641D-094B-931C-D692E99097C1}" type="datetimeFigureOut">
              <a:rPr lang="en-US" smtClean="0"/>
              <a:t>9/1/18</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095DB1EB-9A2A-2447-B388-6BF387B5F42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7F946C-641D-094B-931C-D692E99097C1}" type="datetimeFigureOut">
              <a:rPr lang="en-US" smtClean="0"/>
              <a:t>9/1/18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5DB1EB-9A2A-2447-B388-6BF387B5F42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7F946C-641D-094B-931C-D692E99097C1}" type="datetimeFigureOut">
              <a:rPr lang="en-US" smtClean="0"/>
              <a:t>9/1/18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5DB1EB-9A2A-2447-B388-6BF387B5F42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7F946C-641D-094B-931C-D692E99097C1}" type="datetimeFigureOut">
              <a:rPr lang="en-US" smtClean="0"/>
              <a:t>9/1/18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5DB1EB-9A2A-2447-B388-6BF387B5F427}" type="slidenum">
              <a:rPr lang="en-US" smtClean="0"/>
              <a:t>‹#›</a:t>
            </a:fld>
            <a:endParaRPr lang="en-U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7F946C-641D-094B-931C-D692E99097C1}" type="datetimeFigureOut">
              <a:rPr lang="en-US" smtClean="0"/>
              <a:t>9/1/18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5DB1EB-9A2A-2447-B388-6BF387B5F427}" type="slidenum">
              <a:rPr lang="en-US" smtClean="0"/>
              <a:t>‹#›</a:t>
            </a:fld>
            <a:endParaRPr lang="en-U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7F946C-641D-094B-931C-D692E99097C1}" type="datetimeFigureOut">
              <a:rPr lang="en-US" smtClean="0"/>
              <a:t>9/1/18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5DB1EB-9A2A-2447-B388-6BF387B5F427}" type="slidenum">
              <a:rPr lang="en-US" smtClean="0"/>
              <a:t>‹#›</a:t>
            </a:fld>
            <a:endParaRPr lang="en-US"/>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B17F946C-641D-094B-931C-D692E99097C1}" type="datetimeFigureOut">
              <a:rPr lang="en-US" smtClean="0"/>
              <a:t>9/1/18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095DB1EB-9A2A-2447-B388-6BF387B5F42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5" Type="http://schemas.openxmlformats.org/officeDocument/2006/relationships/image" Target="../media/image25.jpg"/><Relationship Id="rId1" Type="http://schemas.openxmlformats.org/officeDocument/2006/relationships/slideLayout" Target="../slideLayouts/slideLayout9.xml"/><Relationship Id="rId2"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1" Type="http://schemas.openxmlformats.org/officeDocument/2006/relationships/slideLayout" Target="../slideLayouts/slideLayout9.xml"/><Relationship Id="rId2" Type="http://schemas.openxmlformats.org/officeDocument/2006/relationships/image" Target="../media/image2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1" Type="http://schemas.openxmlformats.org/officeDocument/2006/relationships/slideLayout" Target="../slideLayouts/slideLayout8.xml"/><Relationship Id="rId2" Type="http://schemas.openxmlformats.org/officeDocument/2006/relationships/image" Target="../media/image3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4.jpg"/><Relationship Id="rId3"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jpg"/><Relationship Id="rId6" Type="http://schemas.openxmlformats.org/officeDocument/2006/relationships/image" Target="../media/image16.jpg"/><Relationship Id="rId1" Type="http://schemas.openxmlformats.org/officeDocument/2006/relationships/slideLayout" Target="../slideLayouts/slideLayout10.xml"/><Relationship Id="rId2"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u="sng" dirty="0" smtClean="0"/>
              <a:t>Is Belief In God Reasonable?</a:t>
            </a:r>
            <a:endParaRPr lang="en-US" b="1" u="sng" dirty="0"/>
          </a:p>
        </p:txBody>
      </p:sp>
      <p:sp>
        <p:nvSpPr>
          <p:cNvPr id="3" name="Subtitle 2"/>
          <p:cNvSpPr>
            <a:spLocks noGrp="1"/>
          </p:cNvSpPr>
          <p:nvPr>
            <p:ph type="subTitle" idx="1"/>
          </p:nvPr>
        </p:nvSpPr>
        <p:spPr>
          <a:xfrm>
            <a:off x="1709569" y="3143604"/>
            <a:ext cx="5724862" cy="1007200"/>
          </a:xfrm>
        </p:spPr>
        <p:txBody>
          <a:bodyPr>
            <a:noAutofit/>
          </a:bodyPr>
          <a:lstStyle/>
          <a:p>
            <a:r>
              <a:rPr lang="en-US" sz="3600" dirty="0" smtClean="0"/>
              <a:t>What The Fossil Record </a:t>
            </a:r>
            <a:r>
              <a:rPr lang="en-US" sz="3600" u="sng" dirty="0" smtClean="0"/>
              <a:t>DOES</a:t>
            </a:r>
            <a:r>
              <a:rPr lang="en-US" sz="3600" dirty="0" smtClean="0"/>
              <a:t> Show</a:t>
            </a:r>
            <a:endParaRPr lang="en-US" sz="3600" dirty="0"/>
          </a:p>
        </p:txBody>
      </p:sp>
    </p:spTree>
    <p:extLst>
      <p:ext uri="{BB962C8B-B14F-4D97-AF65-F5344CB8AC3E}">
        <p14:creationId xmlns:p14="http://schemas.microsoft.com/office/powerpoint/2010/main" val="23687561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57" y="314979"/>
            <a:ext cx="8628089" cy="1143000"/>
          </a:xfrm>
        </p:spPr>
        <p:txBody>
          <a:bodyPr anchor="ctr"/>
          <a:lstStyle/>
          <a:p>
            <a:r>
              <a:rPr lang="en-US" b="1" u="sng" dirty="0" err="1" smtClean="0"/>
              <a:t>Maotianshan</a:t>
            </a:r>
            <a:r>
              <a:rPr lang="en-US" b="1" u="sng" dirty="0" smtClean="0"/>
              <a:t> Shale, China</a:t>
            </a:r>
            <a:endParaRPr lang="en-US" b="1" u="sng" dirty="0"/>
          </a:p>
        </p:txBody>
      </p:sp>
      <p:pic>
        <p:nvPicPr>
          <p:cNvPr id="3" name="Picture 2" descr="Chengjia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55349"/>
            <a:ext cx="9144001" cy="5137298"/>
          </a:xfrm>
          <a:prstGeom prst="rect">
            <a:avLst/>
          </a:prstGeom>
        </p:spPr>
      </p:pic>
    </p:spTree>
    <p:extLst>
      <p:ext uri="{BB962C8B-B14F-4D97-AF65-F5344CB8AC3E}">
        <p14:creationId xmlns:p14="http://schemas.microsoft.com/office/powerpoint/2010/main" val="11732118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u="sng" dirty="0" smtClean="0"/>
              <a:t>Discontinuity &amp; Stasis</a:t>
            </a:r>
            <a:endParaRPr lang="en-US" b="1" u="sng" dirty="0"/>
          </a:p>
        </p:txBody>
      </p:sp>
      <p:sp>
        <p:nvSpPr>
          <p:cNvPr id="6" name="Content Placeholder 5"/>
          <p:cNvSpPr>
            <a:spLocks noGrp="1"/>
          </p:cNvSpPr>
          <p:nvPr>
            <p:ph idx="1"/>
          </p:nvPr>
        </p:nvSpPr>
        <p:spPr>
          <a:xfrm>
            <a:off x="168080" y="1586754"/>
            <a:ext cx="8814843" cy="1233010"/>
          </a:xfrm>
        </p:spPr>
        <p:txBody>
          <a:bodyPr>
            <a:normAutofit/>
          </a:bodyPr>
          <a:lstStyle/>
          <a:p>
            <a:r>
              <a:rPr lang="en-US" dirty="0" smtClean="0"/>
              <a:t>Animals exist with a form, then are extinct or extant with same form. No transitions between kinds.</a:t>
            </a:r>
          </a:p>
        </p:txBody>
      </p:sp>
      <p:pic>
        <p:nvPicPr>
          <p:cNvPr id="2" name="Picture 1" descr="G.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949" y="2599177"/>
            <a:ext cx="8280842" cy="3955562"/>
          </a:xfrm>
          <a:prstGeom prst="rect">
            <a:avLst/>
          </a:prstGeom>
        </p:spPr>
      </p:pic>
    </p:spTree>
    <p:extLst>
      <p:ext uri="{BB962C8B-B14F-4D97-AF65-F5344CB8AC3E}">
        <p14:creationId xmlns:p14="http://schemas.microsoft.com/office/powerpoint/2010/main" val="37109061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261457" y="690935"/>
            <a:ext cx="4256567" cy="5061044"/>
          </a:xfrm>
        </p:spPr>
        <p:txBody>
          <a:bodyPr>
            <a:noAutofit/>
          </a:bodyPr>
          <a:lstStyle/>
          <a:p>
            <a:pPr algn="l"/>
            <a:r>
              <a:rPr lang="en-US" sz="2200" b="1" i="1" dirty="0"/>
              <a:t>“It is as though they [fossils] were just planted there, without any </a:t>
            </a:r>
            <a:r>
              <a:rPr lang="en-US" sz="2200" b="1" i="1" dirty="0" smtClean="0"/>
              <a:t>evolutionary </a:t>
            </a:r>
            <a:r>
              <a:rPr lang="en-US" sz="2200" b="1" i="1" dirty="0"/>
              <a:t>history. Needless to say this appearance of sudden planting </a:t>
            </a:r>
            <a:r>
              <a:rPr lang="en-US" sz="2200" b="1" i="1" dirty="0" smtClean="0"/>
              <a:t>has </a:t>
            </a:r>
            <a:r>
              <a:rPr lang="en-US" sz="2200" b="1" i="1" dirty="0"/>
              <a:t>delighted creationists</a:t>
            </a:r>
            <a:r>
              <a:rPr lang="en-US" sz="2200" b="1" i="1" dirty="0" smtClean="0"/>
              <a:t>.…</a:t>
            </a:r>
            <a:r>
              <a:rPr lang="en-US" sz="2200" b="1" i="1" dirty="0"/>
              <a:t>Both schools of thought (</a:t>
            </a:r>
            <a:r>
              <a:rPr lang="en-US" sz="2200" b="1" i="1" dirty="0" err="1"/>
              <a:t>Punctuationists</a:t>
            </a:r>
            <a:r>
              <a:rPr lang="en-US" sz="2200" b="1" i="1" dirty="0"/>
              <a:t> </a:t>
            </a:r>
            <a:r>
              <a:rPr lang="en-US" sz="2200" b="1" i="1" dirty="0" smtClean="0"/>
              <a:t>and </a:t>
            </a:r>
            <a:r>
              <a:rPr lang="en-US" sz="2200" b="1" i="1" dirty="0"/>
              <a:t>Gradualists) despise so-called scientific creationists equally, and </a:t>
            </a:r>
            <a:r>
              <a:rPr lang="en-US" sz="2200" b="1" i="1" dirty="0" smtClean="0"/>
              <a:t>both </a:t>
            </a:r>
            <a:r>
              <a:rPr lang="en-US" sz="2200" b="1" i="1" dirty="0"/>
              <a:t>agree that the major gaps are real, that they are true </a:t>
            </a:r>
            <a:r>
              <a:rPr lang="en-US" sz="2200" b="1" i="1" dirty="0" smtClean="0"/>
              <a:t>imperfections </a:t>
            </a:r>
            <a:r>
              <a:rPr lang="en-US" sz="2200" b="1" i="1" dirty="0"/>
              <a:t>in the fossil record. The only alternative explanation of </a:t>
            </a:r>
            <a:r>
              <a:rPr lang="en-US" sz="2200" b="1" i="1" dirty="0" smtClean="0"/>
              <a:t>the </a:t>
            </a:r>
            <a:r>
              <a:rPr lang="en-US" sz="2200" b="1" i="1" dirty="0"/>
              <a:t>sudden appearance of so many complex animal types in the </a:t>
            </a:r>
            <a:r>
              <a:rPr lang="en-US" sz="2200" b="1" i="1" dirty="0" smtClean="0"/>
              <a:t>Cambrian </a:t>
            </a:r>
            <a:r>
              <a:rPr lang="en-US" sz="2200" b="1" i="1" dirty="0"/>
              <a:t>era is divine creation and (we) both reject this alternative.</a:t>
            </a:r>
            <a:r>
              <a:rPr lang="en-US" sz="2200" b="1" i="1" dirty="0" smtClean="0"/>
              <a:t>”</a:t>
            </a:r>
            <a:endParaRPr lang="en-US" sz="2200" b="1" dirty="0"/>
          </a:p>
        </p:txBody>
      </p:sp>
      <p:pic>
        <p:nvPicPr>
          <p:cNvPr id="7" name="Picture Placeholder 6" descr="blind.jpg"/>
          <p:cNvPicPr>
            <a:picLocks noGrp="1" noChangeAspect="1"/>
          </p:cNvPicPr>
          <p:nvPr>
            <p:ph type="pic" idx="1"/>
          </p:nvPr>
        </p:nvPicPr>
        <p:blipFill>
          <a:blip r:embed="rId2">
            <a:extLst>
              <a:ext uri="{28A0092B-C50C-407E-A947-70E740481C1C}">
                <a14:useLocalDpi xmlns:a14="http://schemas.microsoft.com/office/drawing/2010/main" val="0"/>
              </a:ext>
            </a:extLst>
          </a:blip>
          <a:srcRect l="-5392" r="-5392"/>
          <a:stretch>
            <a:fillRect/>
          </a:stretch>
        </p:blipFill>
        <p:spPr/>
      </p:pic>
    </p:spTree>
    <p:extLst>
      <p:ext uri="{BB962C8B-B14F-4D97-AF65-F5344CB8AC3E}">
        <p14:creationId xmlns:p14="http://schemas.microsoft.com/office/powerpoint/2010/main" val="10268545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261457" y="522869"/>
            <a:ext cx="4256567" cy="5061044"/>
          </a:xfrm>
        </p:spPr>
        <p:txBody>
          <a:bodyPr>
            <a:noAutofit/>
          </a:bodyPr>
          <a:lstStyle/>
          <a:p>
            <a:pPr algn="l"/>
            <a:r>
              <a:rPr lang="en-US" sz="2400" b="1" i="1" dirty="0"/>
              <a:t>“...intelligent design also explains the observed stasis in the </a:t>
            </a:r>
            <a:r>
              <a:rPr lang="en-US" sz="2400" b="1" i="1" dirty="0" smtClean="0"/>
              <a:t>fossil record</a:t>
            </a:r>
            <a:r>
              <a:rPr lang="en-US" sz="2400" b="1" i="1" dirty="0"/>
              <a:t>...Cambrian species tend to persist unchanged in their basic forms </a:t>
            </a:r>
            <a:r>
              <a:rPr lang="en-US" sz="2400" b="1" i="1" dirty="0" smtClean="0"/>
              <a:t>over </a:t>
            </a:r>
            <a:r>
              <a:rPr lang="en-US" sz="2400" b="1" i="1" dirty="0"/>
              <a:t>time. Animal body plans that define the higher taxa, including </a:t>
            </a:r>
            <a:r>
              <a:rPr lang="en-US" sz="2400" b="1" i="1" dirty="0" smtClean="0"/>
              <a:t>classes </a:t>
            </a:r>
            <a:r>
              <a:rPr lang="en-US" sz="2400" b="1" i="1" dirty="0"/>
              <a:t>and phyla, also remain especially stable in their basic </a:t>
            </a:r>
            <a:r>
              <a:rPr lang="en-US" sz="2400" b="1" i="1" dirty="0" smtClean="0"/>
              <a:t>architectural </a:t>
            </a:r>
            <a:r>
              <a:rPr lang="en-US" sz="2400" b="1" i="1" dirty="0"/>
              <a:t>design, showing ‘no directional change’ over geological </a:t>
            </a:r>
            <a:r>
              <a:rPr lang="en-US" sz="2400" b="1" i="1" dirty="0" smtClean="0"/>
              <a:t>history </a:t>
            </a:r>
            <a:r>
              <a:rPr lang="en-US" sz="2400" b="1" i="1" dirty="0"/>
              <a:t>after their first appearance in the Cambrian. As a result, the </a:t>
            </a:r>
            <a:r>
              <a:rPr lang="en-US" sz="2400" b="1" i="1" dirty="0" smtClean="0"/>
              <a:t>morphological </a:t>
            </a:r>
            <a:r>
              <a:rPr lang="en-US" sz="2400" b="1" i="1" dirty="0"/>
              <a:t>disparity between distinct animal body plans remains </a:t>
            </a:r>
            <a:r>
              <a:rPr lang="en-US" sz="2400" b="1" i="1" dirty="0" err="1" smtClean="0"/>
              <a:t>unbridged</a:t>
            </a:r>
            <a:r>
              <a:rPr lang="en-US" sz="2400" b="1" i="1" dirty="0"/>
              <a:t>.</a:t>
            </a:r>
            <a:r>
              <a:rPr lang="en-US" sz="2400" b="1" i="1" dirty="0" smtClean="0"/>
              <a:t>”</a:t>
            </a:r>
            <a:endParaRPr lang="en-US" sz="2200" b="1" dirty="0"/>
          </a:p>
        </p:txBody>
      </p:sp>
      <p:pic>
        <p:nvPicPr>
          <p:cNvPr id="3" name="Picture Placeholder 2" descr="51HU+39VlcL._SX327_BO1,204,203,200_.jpg"/>
          <p:cNvPicPr>
            <a:picLocks noGrp="1" noChangeAspect="1"/>
          </p:cNvPicPr>
          <p:nvPr>
            <p:ph type="pic" idx="1"/>
          </p:nvPr>
        </p:nvPicPr>
        <p:blipFill>
          <a:blip r:embed="rId2">
            <a:extLst>
              <a:ext uri="{28A0092B-C50C-407E-A947-70E740481C1C}">
                <a14:useLocalDpi xmlns:a14="http://schemas.microsoft.com/office/drawing/2010/main" val="0"/>
              </a:ext>
            </a:extLst>
          </a:blip>
          <a:srcRect l="-5109" r="-5109"/>
          <a:stretch>
            <a:fillRect/>
          </a:stretch>
        </p:blipFill>
        <p:spPr/>
      </p:pic>
    </p:spTree>
    <p:extLst>
      <p:ext uri="{BB962C8B-B14F-4D97-AF65-F5344CB8AC3E}">
        <p14:creationId xmlns:p14="http://schemas.microsoft.com/office/powerpoint/2010/main" val="24850584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b="1" u="sng" dirty="0" smtClean="0"/>
              <a:t>Soft-Tissue Preservation</a:t>
            </a:r>
            <a:endParaRPr lang="en-US" b="1" u="sng" dirty="0"/>
          </a:p>
        </p:txBody>
      </p:sp>
      <p:sp>
        <p:nvSpPr>
          <p:cNvPr id="8" name="Subtitle 7"/>
          <p:cNvSpPr>
            <a:spLocks noGrp="1"/>
          </p:cNvSpPr>
          <p:nvPr>
            <p:ph type="subTitle" idx="1"/>
          </p:nvPr>
        </p:nvSpPr>
        <p:spPr/>
        <p:txBody>
          <a:bodyPr>
            <a:noAutofit/>
          </a:bodyPr>
          <a:lstStyle/>
          <a:p>
            <a:r>
              <a:rPr lang="en-US" sz="3200" b="1" dirty="0" smtClean="0"/>
              <a:t>Unfeasible By Macroevolution</a:t>
            </a:r>
            <a:endParaRPr lang="en-US" sz="3200" b="1" dirty="0"/>
          </a:p>
        </p:txBody>
      </p:sp>
      <p:pic>
        <p:nvPicPr>
          <p:cNvPr id="10" name="Picture Placeholder 9" descr="soft.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510" r="25510"/>
          <a:stretch>
            <a:fillRect/>
          </a:stretch>
        </p:blipFill>
        <p:spPr/>
      </p:pic>
    </p:spTree>
    <p:extLst>
      <p:ext uri="{BB962C8B-B14F-4D97-AF65-F5344CB8AC3E}">
        <p14:creationId xmlns:p14="http://schemas.microsoft.com/office/powerpoint/2010/main" val="3779131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28" y="161027"/>
            <a:ext cx="8485015" cy="1143000"/>
          </a:xfrm>
        </p:spPr>
        <p:txBody>
          <a:bodyPr/>
          <a:lstStyle/>
          <a:p>
            <a:r>
              <a:rPr lang="en-US" sz="3600" b="1" u="sng" dirty="0" smtClean="0"/>
              <a:t>Examples Of Soft-Tissue Preservation</a:t>
            </a:r>
            <a:endParaRPr lang="en-US" sz="3600" b="1" u="sng" dirty="0"/>
          </a:p>
        </p:txBody>
      </p:sp>
      <p:sp>
        <p:nvSpPr>
          <p:cNvPr id="27" name="TextBox 26"/>
          <p:cNvSpPr txBox="1"/>
          <p:nvPr/>
        </p:nvSpPr>
        <p:spPr>
          <a:xfrm>
            <a:off x="346327" y="3348413"/>
            <a:ext cx="4154237" cy="461665"/>
          </a:xfrm>
          <a:prstGeom prst="rect">
            <a:avLst/>
          </a:prstGeom>
          <a:noFill/>
        </p:spPr>
        <p:txBody>
          <a:bodyPr wrap="square" rtlCol="0">
            <a:spAutoFit/>
          </a:bodyPr>
          <a:lstStyle/>
          <a:p>
            <a:pPr algn="ctr"/>
            <a:r>
              <a:rPr lang="en-US" sz="2400" i="1" dirty="0" smtClean="0"/>
              <a:t>“Dakota”</a:t>
            </a:r>
            <a:endParaRPr lang="en-US" sz="2400" i="1" dirty="0"/>
          </a:p>
        </p:txBody>
      </p:sp>
      <p:sp>
        <p:nvSpPr>
          <p:cNvPr id="28" name="Rectangle 27"/>
          <p:cNvSpPr/>
          <p:nvPr/>
        </p:nvSpPr>
        <p:spPr>
          <a:xfrm>
            <a:off x="4648200" y="3348412"/>
            <a:ext cx="4183144" cy="461665"/>
          </a:xfrm>
          <a:prstGeom prst="rect">
            <a:avLst/>
          </a:prstGeom>
        </p:spPr>
        <p:txBody>
          <a:bodyPr wrap="square">
            <a:spAutoFit/>
          </a:bodyPr>
          <a:lstStyle/>
          <a:p>
            <a:pPr algn="ctr"/>
            <a:r>
              <a:rPr lang="en-US" sz="2400" i="1" dirty="0" smtClean="0"/>
              <a:t>“Leonardo”</a:t>
            </a:r>
            <a:endParaRPr lang="en-US" sz="2400" i="1" dirty="0"/>
          </a:p>
        </p:txBody>
      </p:sp>
      <p:sp>
        <p:nvSpPr>
          <p:cNvPr id="29" name="Rectangle 28"/>
          <p:cNvSpPr/>
          <p:nvPr/>
        </p:nvSpPr>
        <p:spPr>
          <a:xfrm>
            <a:off x="346327" y="5962758"/>
            <a:ext cx="4154236" cy="461665"/>
          </a:xfrm>
          <a:prstGeom prst="rect">
            <a:avLst/>
          </a:prstGeom>
        </p:spPr>
        <p:txBody>
          <a:bodyPr wrap="square">
            <a:spAutoFit/>
          </a:bodyPr>
          <a:lstStyle/>
          <a:p>
            <a:pPr algn="ctr"/>
            <a:r>
              <a:rPr lang="en-US" sz="2400" i="1" dirty="0" smtClean="0"/>
              <a:t>“Four-Legged Tank”</a:t>
            </a:r>
            <a:endParaRPr lang="en-US" sz="2400" i="1" dirty="0"/>
          </a:p>
        </p:txBody>
      </p:sp>
      <p:sp>
        <p:nvSpPr>
          <p:cNvPr id="30" name="Rectangle 29"/>
          <p:cNvSpPr/>
          <p:nvPr/>
        </p:nvSpPr>
        <p:spPr>
          <a:xfrm>
            <a:off x="4648200" y="5962758"/>
            <a:ext cx="4183144" cy="461665"/>
          </a:xfrm>
          <a:prstGeom prst="rect">
            <a:avLst/>
          </a:prstGeom>
        </p:spPr>
        <p:txBody>
          <a:bodyPr wrap="square">
            <a:spAutoFit/>
          </a:bodyPr>
          <a:lstStyle/>
          <a:p>
            <a:pPr algn="ctr"/>
            <a:r>
              <a:rPr lang="en-US" sz="2400" i="1" dirty="0" smtClean="0"/>
              <a:t>“Yuka”</a:t>
            </a:r>
            <a:endParaRPr lang="en-US" sz="2400" i="1" dirty="0"/>
          </a:p>
        </p:txBody>
      </p:sp>
      <p:pic>
        <p:nvPicPr>
          <p:cNvPr id="12" name="Content Placeholder 9" descr="dino-mummy.adapt.676.1.jp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6326" y="1394321"/>
            <a:ext cx="4154237" cy="1954092"/>
          </a:xfrm>
          <a:prstGeom prst="rect">
            <a:avLst/>
          </a:prstGeom>
        </p:spPr>
      </p:pic>
      <p:pic>
        <p:nvPicPr>
          <p:cNvPr id="4" name="Picture 3" descr="leonard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1" y="1394322"/>
            <a:ext cx="4183143" cy="1954091"/>
          </a:xfrm>
          <a:prstGeom prst="rect">
            <a:avLst/>
          </a:prstGeom>
        </p:spPr>
      </p:pic>
      <p:pic>
        <p:nvPicPr>
          <p:cNvPr id="8" name="Picture 7" descr="tan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325" y="4008667"/>
            <a:ext cx="4154237" cy="1954092"/>
          </a:xfrm>
          <a:prstGeom prst="rect">
            <a:avLst/>
          </a:prstGeom>
        </p:spPr>
      </p:pic>
      <p:pic>
        <p:nvPicPr>
          <p:cNvPr id="10" name="Picture 9" descr="preserved-mammoth-300x168.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1" y="4008667"/>
            <a:ext cx="4183142" cy="1954091"/>
          </a:xfrm>
          <a:prstGeom prst="rect">
            <a:avLst/>
          </a:prstGeom>
        </p:spPr>
      </p:pic>
    </p:spTree>
    <p:extLst>
      <p:ext uri="{BB962C8B-B14F-4D97-AF65-F5344CB8AC3E}">
        <p14:creationId xmlns:p14="http://schemas.microsoft.com/office/powerpoint/2010/main" val="14916970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1"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par>
                                <p:cTn id="16" presetID="9" presetClass="entr" presetSubtype="0" fill="hold" grpId="1"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dissolv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9" presetClass="entr" presetSubtype="0" fill="hold" grpId="1"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dissolv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par>
                                <p:cTn id="32" presetID="9" presetClass="entr" presetSubtype="0" fill="hold" grpId="1"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dissolve">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1"/>
      <p:bldP spid="28" grpId="1"/>
      <p:bldP spid="29" grpId="1"/>
      <p:bldP spid="3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8809" y="314979"/>
            <a:ext cx="8553386" cy="1143000"/>
          </a:xfrm>
        </p:spPr>
        <p:txBody>
          <a:bodyPr/>
          <a:lstStyle/>
          <a:p>
            <a:r>
              <a:rPr lang="en-US" sz="3600" b="1" u="sng" dirty="0">
                <a:solidFill>
                  <a:prstClr val="black">
                    <a:lumMod val="85000"/>
                    <a:lumOff val="15000"/>
                  </a:prstClr>
                </a:solidFill>
              </a:rPr>
              <a:t>Examples Of Soft-Tissue Preservation</a:t>
            </a:r>
            <a:endParaRPr lang="en-US" dirty="0"/>
          </a:p>
        </p:txBody>
      </p:sp>
      <p:pic>
        <p:nvPicPr>
          <p:cNvPr id="12" name="Content Placeholder 11" descr="2441716730_eb0cd09dd7_o.jp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a:stretch/>
        </p:blipFill>
        <p:spPr/>
      </p:pic>
      <p:pic>
        <p:nvPicPr>
          <p:cNvPr id="18" name="Content Placeholder 17" descr="hammer.jpg"/>
          <p:cNvPicPr>
            <a:picLocks noGrp="1" noChangeAspect="1"/>
          </p:cNvPicPr>
          <p:nvPr>
            <p:ph sz="half" idx="14"/>
          </p:nvPr>
        </p:nvPicPr>
        <p:blipFill>
          <a:blip r:embed="rId3">
            <a:extLst>
              <a:ext uri="{28A0092B-C50C-407E-A947-70E740481C1C}">
                <a14:useLocalDpi xmlns:a14="http://schemas.microsoft.com/office/drawing/2010/main" val="0"/>
              </a:ext>
            </a:extLst>
          </a:blip>
          <a:srcRect t="5763" b="5763"/>
          <a:stretch>
            <a:fillRect/>
          </a:stretch>
        </p:blipFill>
        <p:spPr>
          <a:xfrm>
            <a:off x="4797425" y="2797175"/>
            <a:ext cx="3776663" cy="2232025"/>
          </a:xfrm>
        </p:spPr>
      </p:pic>
      <p:pic>
        <p:nvPicPr>
          <p:cNvPr id="17" name="Content Placeholder 12" descr="Triceratops-Horn-dinosaurs.jpg"/>
          <p:cNvPicPr>
            <a:picLocks noGrp="1" noChangeAspect="1"/>
          </p:cNvPicPr>
          <p:nvPr>
            <p:ph sz="half" idx="13"/>
          </p:nvPr>
        </p:nvPicPr>
        <p:blipFill rotWithShape="1">
          <a:blip r:embed="rId4">
            <a:extLst>
              <a:ext uri="{28A0092B-C50C-407E-A947-70E740481C1C}">
                <a14:useLocalDpi xmlns:a14="http://schemas.microsoft.com/office/drawing/2010/main" val="0"/>
              </a:ext>
            </a:extLst>
          </a:blip>
          <a:srcRect t="6151" b="6151"/>
          <a:stretch/>
        </p:blipFill>
        <p:spPr>
          <a:xfrm>
            <a:off x="723900" y="4155855"/>
            <a:ext cx="3776472" cy="2232212"/>
          </a:xfrm>
        </p:spPr>
      </p:pic>
    </p:spTree>
    <p:extLst>
      <p:ext uri="{BB962C8B-B14F-4D97-AF65-F5344CB8AC3E}">
        <p14:creationId xmlns:p14="http://schemas.microsoft.com/office/powerpoint/2010/main" val="176054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b="1" u="sng" dirty="0" smtClean="0"/>
              <a:t>Variation WITHIN Kinds</a:t>
            </a:r>
            <a:endParaRPr lang="en-US" b="1" u="sng" dirty="0"/>
          </a:p>
        </p:txBody>
      </p:sp>
      <p:sp>
        <p:nvSpPr>
          <p:cNvPr id="8" name="Subtitle 7"/>
          <p:cNvSpPr>
            <a:spLocks noGrp="1"/>
          </p:cNvSpPr>
          <p:nvPr>
            <p:ph type="subTitle" idx="1"/>
          </p:nvPr>
        </p:nvSpPr>
        <p:spPr/>
        <p:txBody>
          <a:bodyPr>
            <a:noAutofit/>
          </a:bodyPr>
          <a:lstStyle/>
          <a:p>
            <a:r>
              <a:rPr lang="en-US" sz="3200" b="1" dirty="0" smtClean="0"/>
              <a:t>Genesis 1:11-12, 21, 24-25; Acts 17:24-31</a:t>
            </a:r>
            <a:endParaRPr lang="en-US" sz="3200" b="1" dirty="0"/>
          </a:p>
        </p:txBody>
      </p:sp>
      <p:pic>
        <p:nvPicPr>
          <p:cNvPr id="10" name="Picture Placeholder 9" descr="images (1).jpe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63" b="1263"/>
          <a:stretch>
            <a:fillRect/>
          </a:stretch>
        </p:blipFill>
        <p:spPr/>
      </p:pic>
    </p:spTree>
    <p:extLst>
      <p:ext uri="{BB962C8B-B14F-4D97-AF65-F5344CB8AC3E}">
        <p14:creationId xmlns:p14="http://schemas.microsoft.com/office/powerpoint/2010/main" val="3318826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u="sng" dirty="0" smtClean="0"/>
              <a:t>Examples Of Variation</a:t>
            </a:r>
            <a:endParaRPr lang="en-US" b="1" u="sng" dirty="0"/>
          </a:p>
        </p:txBody>
      </p:sp>
      <p:pic>
        <p:nvPicPr>
          <p:cNvPr id="15" name="Content Placeholder 14" descr="peppered moth.jpg"/>
          <p:cNvPicPr>
            <a:picLocks noGrp="1" noChangeAspect="1"/>
          </p:cNvPicPr>
          <p:nvPr>
            <p:ph sz="half" idx="2"/>
          </p:nvPr>
        </p:nvPicPr>
        <p:blipFill>
          <a:blip r:embed="rId2">
            <a:extLst>
              <a:ext uri="{28A0092B-C50C-407E-A947-70E740481C1C}">
                <a14:useLocalDpi xmlns:a14="http://schemas.microsoft.com/office/drawing/2010/main" val="0"/>
              </a:ext>
            </a:extLst>
          </a:blip>
          <a:srcRect l="2999" r="2999"/>
          <a:stretch>
            <a:fillRect/>
          </a:stretch>
        </p:blipFill>
        <p:spPr>
          <a:xfrm>
            <a:off x="726141" y="3949683"/>
            <a:ext cx="3776472" cy="2232212"/>
          </a:xfrm>
        </p:spPr>
      </p:pic>
      <p:pic>
        <p:nvPicPr>
          <p:cNvPr id="19" name="Content Placeholder 18" descr="smelser.jpg"/>
          <p:cNvPicPr>
            <a:picLocks noGrp="1" noChangeAspect="1"/>
          </p:cNvPicPr>
          <p:nvPr>
            <p:ph sz="half" idx="1"/>
          </p:nvPr>
        </p:nvPicPr>
        <p:blipFill>
          <a:blip r:embed="rId3">
            <a:extLst>
              <a:ext uri="{28A0092B-C50C-407E-A947-70E740481C1C}">
                <a14:useLocalDpi xmlns:a14="http://schemas.microsoft.com/office/drawing/2010/main" val="0"/>
              </a:ext>
            </a:extLst>
          </a:blip>
          <a:srcRect t="4492" b="4492"/>
          <a:stretch>
            <a:fillRect/>
          </a:stretch>
        </p:blipFill>
        <p:spPr>
          <a:xfrm>
            <a:off x="4641388" y="1586753"/>
            <a:ext cx="3776472" cy="4583860"/>
          </a:xfrm>
        </p:spPr>
      </p:pic>
      <p:pic>
        <p:nvPicPr>
          <p:cNvPr id="18" name="Content Placeholder 13" descr="darwins finches.jpg"/>
          <p:cNvPicPr>
            <a:picLocks noGrp="1" noChangeAspect="1"/>
          </p:cNvPicPr>
          <p:nvPr>
            <p:ph sz="half" idx="14"/>
          </p:nvPr>
        </p:nvPicPr>
        <p:blipFill rotWithShape="1">
          <a:blip r:embed="rId4">
            <a:extLst>
              <a:ext uri="{28A0092B-C50C-407E-A947-70E740481C1C}">
                <a14:useLocalDpi xmlns:a14="http://schemas.microsoft.com/office/drawing/2010/main" val="0"/>
              </a:ext>
            </a:extLst>
          </a:blip>
          <a:srcRect r="-180"/>
          <a:stretch/>
        </p:blipFill>
        <p:spPr>
          <a:xfrm>
            <a:off x="723900" y="1586753"/>
            <a:ext cx="3776472" cy="2232212"/>
          </a:xfrm>
        </p:spPr>
      </p:pic>
    </p:spTree>
    <p:extLst>
      <p:ext uri="{BB962C8B-B14F-4D97-AF65-F5344CB8AC3E}">
        <p14:creationId xmlns:p14="http://schemas.microsoft.com/office/powerpoint/2010/main" val="914843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4800" b="1" u="sng" dirty="0" smtClean="0"/>
              <a:t>Evidence For Noah’s Flood</a:t>
            </a:r>
            <a:endParaRPr lang="en-US" sz="4800" b="1" u="sng" dirty="0"/>
          </a:p>
        </p:txBody>
      </p:sp>
      <p:sp>
        <p:nvSpPr>
          <p:cNvPr id="7" name="Subtitle 6"/>
          <p:cNvSpPr>
            <a:spLocks noGrp="1"/>
          </p:cNvSpPr>
          <p:nvPr>
            <p:ph type="subTitle" idx="1"/>
          </p:nvPr>
        </p:nvSpPr>
        <p:spPr/>
        <p:txBody>
          <a:bodyPr>
            <a:noAutofit/>
          </a:bodyPr>
          <a:lstStyle/>
          <a:p>
            <a:r>
              <a:rPr lang="en-US" sz="3200" b="1" dirty="0" smtClean="0"/>
              <a:t>Genesis 6-8</a:t>
            </a:r>
            <a:endParaRPr lang="en-US" sz="3200" b="1" dirty="0"/>
          </a:p>
        </p:txBody>
      </p:sp>
      <p:pic>
        <p:nvPicPr>
          <p:cNvPr id="9" name="Picture Placeholder 8" descr="Noahs-Flood-and-the-Epic-of-Gilgamesh--KB-HC2.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9430" r="9430"/>
          <a:stretch>
            <a:fillRect/>
          </a:stretch>
        </p:blipFill>
        <p:spPr/>
      </p:pic>
    </p:spTree>
    <p:extLst>
      <p:ext uri="{BB962C8B-B14F-4D97-AF65-F5344CB8AC3E}">
        <p14:creationId xmlns:p14="http://schemas.microsoft.com/office/powerpoint/2010/main" val="31427522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33" y="314979"/>
            <a:ext cx="8590738" cy="1143000"/>
          </a:xfrm>
        </p:spPr>
        <p:txBody>
          <a:bodyPr/>
          <a:lstStyle/>
          <a:p>
            <a:r>
              <a:rPr lang="en-US" sz="3600" b="1" u="sng" dirty="0" smtClean="0"/>
              <a:t>An Informed, Empowered, And Passionate Defense For Reasonable Faith</a:t>
            </a:r>
            <a:endParaRPr lang="en-US" sz="3600" b="1" u="sng" dirty="0"/>
          </a:p>
        </p:txBody>
      </p:sp>
      <p:sp>
        <p:nvSpPr>
          <p:cNvPr id="3" name="Content Placeholder 2"/>
          <p:cNvSpPr>
            <a:spLocks noGrp="1"/>
          </p:cNvSpPr>
          <p:nvPr>
            <p:ph idx="1"/>
          </p:nvPr>
        </p:nvSpPr>
        <p:spPr>
          <a:xfrm>
            <a:off x="429537" y="1661449"/>
            <a:ext cx="8310605" cy="5005144"/>
          </a:xfrm>
        </p:spPr>
        <p:txBody>
          <a:bodyPr/>
          <a:lstStyle/>
          <a:p>
            <a:pPr marL="0" indent="0" algn="ctr">
              <a:buNone/>
            </a:pPr>
            <a:r>
              <a:rPr lang="en-US" i="1" dirty="0" smtClean="0"/>
              <a:t>“Fear </a:t>
            </a:r>
            <a:r>
              <a:rPr lang="en-US" i="1" dirty="0"/>
              <a:t>not, for I am with you</a:t>
            </a:r>
            <a:r>
              <a:rPr lang="en-US" i="1" dirty="0" smtClean="0"/>
              <a:t>; be </a:t>
            </a:r>
            <a:r>
              <a:rPr lang="en-US" i="1" dirty="0"/>
              <a:t>not dismayed, for I am your </a:t>
            </a:r>
            <a:r>
              <a:rPr lang="en-US" i="1" dirty="0" smtClean="0"/>
              <a:t>God. I </a:t>
            </a:r>
            <a:r>
              <a:rPr lang="en-US" i="1" dirty="0"/>
              <a:t>will strengthen you</a:t>
            </a:r>
            <a:r>
              <a:rPr lang="en-US" i="1" dirty="0" smtClean="0"/>
              <a:t>, Yes</a:t>
            </a:r>
            <a:r>
              <a:rPr lang="en-US" i="1" dirty="0"/>
              <a:t>, I will help you</a:t>
            </a:r>
            <a:r>
              <a:rPr lang="en-US" i="1" dirty="0" smtClean="0"/>
              <a:t>, I </a:t>
            </a:r>
            <a:r>
              <a:rPr lang="en-US" i="1" dirty="0"/>
              <a:t>will uphold you with My righteous right </a:t>
            </a:r>
            <a:r>
              <a:rPr lang="en-US" i="1" dirty="0" smtClean="0"/>
              <a:t>hand.</a:t>
            </a:r>
            <a:r>
              <a:rPr lang="en-US" i="1" dirty="0"/>
              <a:t> </a:t>
            </a:r>
            <a:r>
              <a:rPr lang="en-US" i="1" dirty="0" smtClean="0"/>
              <a:t>Behold</a:t>
            </a:r>
            <a:r>
              <a:rPr lang="en-US" i="1" dirty="0"/>
              <a:t>, all those who were incensed against </a:t>
            </a:r>
            <a:r>
              <a:rPr lang="en-US" i="1" dirty="0" smtClean="0"/>
              <a:t>you shall </a:t>
            </a:r>
            <a:r>
              <a:rPr lang="en-US" i="1" dirty="0"/>
              <a:t>be ashamed and disgraced</a:t>
            </a:r>
            <a:r>
              <a:rPr lang="en-US" i="1" dirty="0" smtClean="0"/>
              <a:t>; they </a:t>
            </a:r>
            <a:r>
              <a:rPr lang="en-US" i="1" dirty="0"/>
              <a:t>shall be as nothing</a:t>
            </a:r>
            <a:r>
              <a:rPr lang="en-US" i="1" dirty="0" smtClean="0"/>
              <a:t>, and </a:t>
            </a:r>
            <a:r>
              <a:rPr lang="en-US" i="1" dirty="0"/>
              <a:t>those who strive with you shall </a:t>
            </a:r>
            <a:r>
              <a:rPr lang="en-US" i="1" dirty="0" smtClean="0"/>
              <a:t>perish. You </a:t>
            </a:r>
            <a:r>
              <a:rPr lang="en-US" i="1" dirty="0"/>
              <a:t>shall seek them and not find them</a:t>
            </a:r>
            <a:r>
              <a:rPr lang="en-US" i="1" dirty="0" smtClean="0"/>
              <a:t>—Those </a:t>
            </a:r>
            <a:r>
              <a:rPr lang="en-US" i="1" dirty="0"/>
              <a:t>who contended with </a:t>
            </a:r>
            <a:r>
              <a:rPr lang="en-US" i="1" dirty="0" smtClean="0"/>
              <a:t>you. Those </a:t>
            </a:r>
            <a:r>
              <a:rPr lang="en-US" i="1" dirty="0"/>
              <a:t>who war against </a:t>
            </a:r>
            <a:r>
              <a:rPr lang="en-US" i="1" dirty="0" smtClean="0"/>
              <a:t>you shall </a:t>
            </a:r>
            <a:r>
              <a:rPr lang="en-US" i="1" dirty="0"/>
              <a:t>be as nothing</a:t>
            </a:r>
            <a:r>
              <a:rPr lang="en-US" i="1" dirty="0" smtClean="0"/>
              <a:t>, as </a:t>
            </a:r>
            <a:r>
              <a:rPr lang="en-US" i="1" dirty="0"/>
              <a:t>a nonexistent </a:t>
            </a:r>
            <a:r>
              <a:rPr lang="en-US" i="1" dirty="0" smtClean="0"/>
              <a:t>thing. For </a:t>
            </a:r>
            <a:r>
              <a:rPr lang="en-US" i="1" dirty="0"/>
              <a:t>I, the Lord your God, will hold your right hand</a:t>
            </a:r>
            <a:r>
              <a:rPr lang="en-US" i="1" dirty="0" smtClean="0"/>
              <a:t>, saying </a:t>
            </a:r>
            <a:r>
              <a:rPr lang="en-US" i="1" dirty="0"/>
              <a:t>to you, ‘Fear not, I will help you.</a:t>
            </a:r>
            <a:r>
              <a:rPr lang="en-US" i="1" dirty="0" smtClean="0"/>
              <a:t>’”</a:t>
            </a:r>
            <a:r>
              <a:rPr lang="en-US" dirty="0" smtClean="0"/>
              <a:t> (Isaiah 41:10-13)</a:t>
            </a:r>
            <a:endParaRPr lang="en-US" i="1" dirty="0" smtClean="0"/>
          </a:p>
          <a:p>
            <a:pPr marL="0" indent="0" algn="ctr">
              <a:buNone/>
            </a:pPr>
            <a:r>
              <a:rPr lang="en-US" i="1" dirty="0" smtClean="0"/>
              <a:t>“but </a:t>
            </a:r>
            <a:r>
              <a:rPr lang="en-US" i="1" dirty="0"/>
              <a:t>sanctify Christ as Lord in your hearts, always being ready to make a defense to everyone who asks you to give an account for the hope that is in you, yet with gentleness and </a:t>
            </a:r>
            <a:r>
              <a:rPr lang="en-US" i="1" dirty="0" smtClean="0"/>
              <a:t>reverence”</a:t>
            </a:r>
            <a:r>
              <a:rPr lang="en-US" dirty="0" smtClean="0"/>
              <a:t> (1 Peter 3:15)</a:t>
            </a:r>
            <a:endParaRPr lang="en-US" i="1" dirty="0"/>
          </a:p>
        </p:txBody>
      </p:sp>
    </p:spTree>
    <p:extLst>
      <p:ext uri="{BB962C8B-B14F-4D97-AF65-F5344CB8AC3E}">
        <p14:creationId xmlns:p14="http://schemas.microsoft.com/office/powerpoint/2010/main" val="3828525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u="sng" dirty="0" smtClean="0"/>
              <a:t>Rapid Deposition</a:t>
            </a:r>
            <a:endParaRPr lang="en-US" b="1" u="sng" dirty="0"/>
          </a:p>
        </p:txBody>
      </p:sp>
      <p:sp>
        <p:nvSpPr>
          <p:cNvPr id="6" name="Content Placeholder 5"/>
          <p:cNvSpPr>
            <a:spLocks noGrp="1"/>
          </p:cNvSpPr>
          <p:nvPr>
            <p:ph sz="half" idx="1"/>
          </p:nvPr>
        </p:nvSpPr>
        <p:spPr>
          <a:xfrm>
            <a:off x="354835" y="1586753"/>
            <a:ext cx="4145537" cy="4583860"/>
          </a:xfrm>
        </p:spPr>
        <p:txBody>
          <a:bodyPr/>
          <a:lstStyle/>
          <a:p>
            <a:r>
              <a:rPr lang="en-US" b="1" dirty="0" err="1" smtClean="0"/>
              <a:t>Polystrate</a:t>
            </a:r>
            <a:r>
              <a:rPr lang="en-US" b="1" dirty="0" smtClean="0"/>
              <a:t> Fossils</a:t>
            </a:r>
          </a:p>
          <a:p>
            <a:r>
              <a:rPr lang="en-US" b="1" dirty="0" smtClean="0"/>
              <a:t>Of Sediment Layers</a:t>
            </a:r>
          </a:p>
          <a:p>
            <a:r>
              <a:rPr lang="en-US" b="1" dirty="0" smtClean="0"/>
              <a:t>Of Erosional Boundaries</a:t>
            </a:r>
          </a:p>
        </p:txBody>
      </p:sp>
      <p:sp>
        <p:nvSpPr>
          <p:cNvPr id="7" name="Content Placeholder 6"/>
          <p:cNvSpPr>
            <a:spLocks noGrp="1"/>
          </p:cNvSpPr>
          <p:nvPr>
            <p:ph sz="half" idx="2"/>
          </p:nvPr>
        </p:nvSpPr>
        <p:spPr>
          <a:xfrm>
            <a:off x="4648199" y="1586753"/>
            <a:ext cx="4110617" cy="4583860"/>
          </a:xfrm>
        </p:spPr>
        <p:txBody>
          <a:bodyPr/>
          <a:lstStyle/>
          <a:p>
            <a:r>
              <a:rPr lang="en-US" b="1" dirty="0"/>
              <a:t>Bent And Folded Strata</a:t>
            </a:r>
          </a:p>
          <a:p>
            <a:r>
              <a:rPr lang="en-US" b="1" dirty="0"/>
              <a:t>Waving Patterns On </a:t>
            </a:r>
            <a:r>
              <a:rPr lang="en-US" b="1" dirty="0" smtClean="0"/>
              <a:t>Strata Made By Massive Underwater Erosion</a:t>
            </a:r>
            <a:endParaRPr lang="en-US" b="1" dirty="0"/>
          </a:p>
        </p:txBody>
      </p:sp>
      <p:pic>
        <p:nvPicPr>
          <p:cNvPr id="8" name="Picture 7" descr="polystrate-fossil-joggi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675669"/>
            <a:ext cx="3921861" cy="3182332"/>
          </a:xfrm>
          <a:prstGeom prst="rect">
            <a:avLst/>
          </a:prstGeom>
        </p:spPr>
      </p:pic>
      <p:pic>
        <p:nvPicPr>
          <p:cNvPr id="10" name="Picture 9" descr="great un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860" y="3694323"/>
            <a:ext cx="5222140" cy="3163677"/>
          </a:xfrm>
          <a:prstGeom prst="rect">
            <a:avLst/>
          </a:prstGeom>
        </p:spPr>
      </p:pic>
    </p:spTree>
    <p:extLst>
      <p:ext uri="{BB962C8B-B14F-4D97-AF65-F5344CB8AC3E}">
        <p14:creationId xmlns:p14="http://schemas.microsoft.com/office/powerpoint/2010/main" val="33969957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dissolv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dissolve">
                                      <p:cBhvr>
                                        <p:cTn id="20" dur="500"/>
                                        <p:tgtEl>
                                          <p:spTgt spid="6">
                                            <p:txEl>
                                              <p:pRg st="2" end="2"/>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dissolve">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dissolve">
                                      <p:cBhvr>
                                        <p:cTn id="3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220085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5098"/>
          </a:xfrm>
          <a:prstGeom prst="rect">
            <a:avLst/>
          </a:prstGeom>
        </p:spPr>
      </p:pic>
    </p:spTree>
    <p:extLst>
      <p:ext uri="{BB962C8B-B14F-4D97-AF65-F5344CB8AC3E}">
        <p14:creationId xmlns:p14="http://schemas.microsoft.com/office/powerpoint/2010/main" val="1364903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Nature Of The Fossils</a:t>
            </a:r>
            <a:endParaRPr lang="en-US" b="1" u="sng" dirty="0"/>
          </a:p>
        </p:txBody>
      </p:sp>
      <p:sp>
        <p:nvSpPr>
          <p:cNvPr id="3" name="Content Placeholder 2"/>
          <p:cNvSpPr>
            <a:spLocks noGrp="1"/>
          </p:cNvSpPr>
          <p:nvPr>
            <p:ph idx="1"/>
          </p:nvPr>
        </p:nvSpPr>
        <p:spPr/>
        <p:txBody>
          <a:bodyPr/>
          <a:lstStyle/>
          <a:p>
            <a:r>
              <a:rPr lang="en-US" b="1" u="sng" dirty="0" smtClean="0"/>
              <a:t>Layering</a:t>
            </a:r>
            <a:r>
              <a:rPr lang="en-US" b="1" dirty="0" smtClean="0"/>
              <a:t>: shallow water invertebrates, amphibians, reptiles, mammals, birds</a:t>
            </a:r>
          </a:p>
          <a:p>
            <a:r>
              <a:rPr lang="en-US" b="1" dirty="0" smtClean="0"/>
              <a:t>This order aligns with what would be expected based on the description of the Flood in Genesis 6-8.</a:t>
            </a:r>
          </a:p>
          <a:p>
            <a:r>
              <a:rPr lang="en-US" b="1" dirty="0" smtClean="0"/>
              <a:t>Footprints in the record separated by “millions of years” from the animal that made them?</a:t>
            </a:r>
          </a:p>
          <a:p>
            <a:r>
              <a:rPr lang="en-US" b="1" dirty="0" smtClean="0"/>
              <a:t>Long transport of animals and sediments</a:t>
            </a:r>
            <a:endParaRPr lang="en-US" b="1" dirty="0"/>
          </a:p>
        </p:txBody>
      </p:sp>
      <p:pic>
        <p:nvPicPr>
          <p:cNvPr id="4" name="Picture 3" descr="59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40744"/>
            <a:ext cx="9144000" cy="1517256"/>
          </a:xfrm>
          <a:prstGeom prst="rect">
            <a:avLst/>
          </a:prstGeom>
        </p:spPr>
      </p:pic>
      <p:sp>
        <p:nvSpPr>
          <p:cNvPr id="5" name="TextBox 4"/>
          <p:cNvSpPr txBox="1"/>
          <p:nvPr/>
        </p:nvSpPr>
        <p:spPr>
          <a:xfrm>
            <a:off x="726141" y="5564830"/>
            <a:ext cx="7691719" cy="954107"/>
          </a:xfrm>
          <a:prstGeom prst="rect">
            <a:avLst/>
          </a:prstGeom>
          <a:noFill/>
        </p:spPr>
        <p:txBody>
          <a:bodyPr wrap="square" rtlCol="0">
            <a:spAutoFit/>
          </a:bodyPr>
          <a:lstStyle/>
          <a:p>
            <a:pPr algn="ctr"/>
            <a:r>
              <a:rPr lang="en-US" sz="2800" b="1" dirty="0" smtClean="0">
                <a:solidFill>
                  <a:schemeClr val="bg1"/>
                </a:solidFill>
              </a:rPr>
              <a:t>“All the fountains of the great deep burst open, and the floodgates of the sky were opened.”</a:t>
            </a:r>
            <a:endParaRPr lang="en-US" sz="2800" b="1" dirty="0">
              <a:solidFill>
                <a:schemeClr val="bg1"/>
              </a:solidFill>
            </a:endParaRPr>
          </a:p>
        </p:txBody>
      </p:sp>
    </p:spTree>
    <p:extLst>
      <p:ext uri="{BB962C8B-B14F-4D97-AF65-F5344CB8AC3E}">
        <p14:creationId xmlns:p14="http://schemas.microsoft.com/office/powerpoint/2010/main" val="1766923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ssolv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dissolv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i="1" u="sng" dirty="0" smtClean="0"/>
              <a:t>Will We Learn From Those Before Us?</a:t>
            </a:r>
            <a:endParaRPr lang="en-US" sz="3600" b="1" i="1" u="sng" dirty="0"/>
          </a:p>
        </p:txBody>
      </p:sp>
      <p:sp>
        <p:nvSpPr>
          <p:cNvPr id="5" name="Content Placeholder 4"/>
          <p:cNvSpPr>
            <a:spLocks noGrp="1"/>
          </p:cNvSpPr>
          <p:nvPr>
            <p:ph idx="1"/>
          </p:nvPr>
        </p:nvSpPr>
        <p:spPr/>
        <p:txBody>
          <a:bodyPr>
            <a:noAutofit/>
          </a:bodyPr>
          <a:lstStyle/>
          <a:p>
            <a:pPr marL="0" indent="0" algn="ctr">
              <a:buNone/>
            </a:pPr>
            <a:r>
              <a:rPr lang="en-US" sz="2800" b="1" i="1" dirty="0"/>
              <a:t>“As the thief is shamed when he is discovered, so the house of Israel is shamed; they, their kings, their princes and their priests and their prophets, who say to a tree, ‘You are my father,’ and to a stone, ‘You gave me birth.’ For they have turned their back to Me, and not their face; but in the time of their trouble they will say, ‘Arise and save us.’ “But where are your gods which you made for yourself? Let them arise, if they can save you in the time of your trouble; for according to the number of your cities are your gods, O Judah.” (Jeremiah 2:26-28)</a:t>
            </a:r>
            <a:endParaRPr lang="en-US" sz="2800" b="1" dirty="0"/>
          </a:p>
        </p:txBody>
      </p:sp>
    </p:spTree>
    <p:extLst>
      <p:ext uri="{BB962C8B-B14F-4D97-AF65-F5344CB8AC3E}">
        <p14:creationId xmlns:p14="http://schemas.microsoft.com/office/powerpoint/2010/main" val="4056481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i="1" u="sng" dirty="0" smtClean="0"/>
              <a:t>Will We Learn From Those Before Us?</a:t>
            </a:r>
            <a:endParaRPr lang="en-US" sz="3600" b="1" i="1" u="sng" dirty="0"/>
          </a:p>
        </p:txBody>
      </p:sp>
      <p:sp>
        <p:nvSpPr>
          <p:cNvPr id="5" name="Content Placeholder 4"/>
          <p:cNvSpPr>
            <a:spLocks noGrp="1"/>
          </p:cNvSpPr>
          <p:nvPr>
            <p:ph idx="1"/>
          </p:nvPr>
        </p:nvSpPr>
        <p:spPr>
          <a:xfrm>
            <a:off x="354835" y="1381339"/>
            <a:ext cx="8441333" cy="4571999"/>
          </a:xfrm>
        </p:spPr>
        <p:txBody>
          <a:bodyPr>
            <a:noAutofit/>
          </a:bodyPr>
          <a:lstStyle/>
          <a:p>
            <a:pPr marL="0" indent="0" algn="ctr">
              <a:buNone/>
            </a:pPr>
            <a:r>
              <a:rPr lang="en-US" sz="2800" b="1" i="1" dirty="0" smtClean="0"/>
              <a:t>“Know </a:t>
            </a:r>
            <a:r>
              <a:rPr lang="en-US" sz="2800" b="1" i="1" dirty="0"/>
              <a:t>this first of all, that in the last days mockers will come with their mocking, following after their own lusts</a:t>
            </a:r>
            <a:r>
              <a:rPr lang="en-US" sz="2800" b="1" i="1" dirty="0" smtClean="0"/>
              <a:t>, </a:t>
            </a:r>
            <a:r>
              <a:rPr lang="en-US" sz="2800" b="1" i="1" dirty="0"/>
              <a:t>and saying, “Where is the promise of His coming? For ever since the fathers fell asleep, all continues just as it was from the beginning of creation.” </a:t>
            </a:r>
            <a:r>
              <a:rPr lang="en-US" sz="2800" b="1" i="1" dirty="0" smtClean="0"/>
              <a:t>For </a:t>
            </a:r>
            <a:r>
              <a:rPr lang="en-US" sz="2800" b="1" i="1" dirty="0"/>
              <a:t>when they maintain this, it escapes their notice that by the word of God the heavens existed long ago and the earth was formed out of water and by water</a:t>
            </a:r>
            <a:r>
              <a:rPr lang="en-US" sz="2800" b="1" i="1" dirty="0" smtClean="0"/>
              <a:t>, </a:t>
            </a:r>
            <a:r>
              <a:rPr lang="en-US" sz="2800" b="1" i="1" dirty="0"/>
              <a:t>through which the world at that time was destroyed, being flooded with water</a:t>
            </a:r>
            <a:r>
              <a:rPr lang="en-US" sz="2800" b="1" i="1" dirty="0" smtClean="0"/>
              <a:t>. </a:t>
            </a:r>
            <a:r>
              <a:rPr lang="en-US" sz="2800" b="1" i="1" dirty="0"/>
              <a:t>But by His word the present heavens and earth are being reserved for fire, kept for the day of judgment and destruction of ungodly men</a:t>
            </a:r>
            <a:r>
              <a:rPr lang="en-US" sz="2800" b="1" i="1" dirty="0" smtClean="0"/>
              <a:t>.” (2 Peter 3:3-7)</a:t>
            </a:r>
            <a:endParaRPr lang="en-US" sz="2800" b="1" dirty="0"/>
          </a:p>
        </p:txBody>
      </p:sp>
    </p:spTree>
    <p:extLst>
      <p:ext uri="{BB962C8B-B14F-4D97-AF65-F5344CB8AC3E}">
        <p14:creationId xmlns:p14="http://schemas.microsoft.com/office/powerpoint/2010/main" val="3070273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u="sng" dirty="0" smtClean="0"/>
              <a:t>Points Covered Previously:</a:t>
            </a:r>
            <a:endParaRPr lang="en-US" sz="4800" b="1" u="sng" dirty="0"/>
          </a:p>
        </p:txBody>
      </p:sp>
      <p:sp>
        <p:nvSpPr>
          <p:cNvPr id="4" name="Content Placeholder 3"/>
          <p:cNvSpPr>
            <a:spLocks noGrp="1"/>
          </p:cNvSpPr>
          <p:nvPr>
            <p:ph idx="1"/>
          </p:nvPr>
        </p:nvSpPr>
        <p:spPr>
          <a:xfrm>
            <a:off x="168080" y="1586753"/>
            <a:ext cx="8814844" cy="1494445"/>
          </a:xfrm>
        </p:spPr>
        <p:txBody>
          <a:bodyPr/>
          <a:lstStyle/>
          <a:p>
            <a:r>
              <a:rPr lang="en-US" b="1" dirty="0" smtClean="0"/>
              <a:t>Does </a:t>
            </a:r>
            <a:r>
              <a:rPr lang="en-US" b="1" u="sng" dirty="0" smtClean="0"/>
              <a:t>NOT</a:t>
            </a:r>
            <a:r>
              <a:rPr lang="en-US" b="1" dirty="0" smtClean="0"/>
              <a:t> Support Evolutionary Timeline And Expectation</a:t>
            </a:r>
          </a:p>
          <a:p>
            <a:r>
              <a:rPr lang="en-US" b="1" dirty="0" smtClean="0"/>
              <a:t>Does </a:t>
            </a:r>
            <a:r>
              <a:rPr lang="en-US" b="1" u="sng" dirty="0" smtClean="0"/>
              <a:t>NOT</a:t>
            </a:r>
            <a:r>
              <a:rPr lang="en-US" b="1" dirty="0" smtClean="0"/>
              <a:t> Show Validity Of Alleged Transitional Forms</a:t>
            </a:r>
            <a:endParaRPr lang="en-US" b="1" dirty="0"/>
          </a:p>
        </p:txBody>
      </p:sp>
      <p:pic>
        <p:nvPicPr>
          <p:cNvPr id="6" name="Picture Placeholder 6" descr="let-God-be.jpg"/>
          <p:cNvPicPr>
            <a:picLocks noChangeAspect="1"/>
          </p:cNvPicPr>
          <p:nvPr/>
        </p:nvPicPr>
        <p:blipFill>
          <a:blip r:embed="rId2">
            <a:extLst>
              <a:ext uri="{28A0092B-C50C-407E-A947-70E740481C1C}">
                <a14:useLocalDpi xmlns:a14="http://schemas.microsoft.com/office/drawing/2010/main" val="0"/>
              </a:ext>
            </a:extLst>
          </a:blip>
          <a:srcRect t="1593" b="1593"/>
          <a:stretch>
            <a:fillRect/>
          </a:stretch>
        </p:blipFill>
        <p:spPr>
          <a:xfrm>
            <a:off x="0" y="3267938"/>
            <a:ext cx="9144000" cy="3590062"/>
          </a:xfrm>
          <a:prstGeom prst="rect">
            <a:avLst/>
          </a:prstGeom>
        </p:spPr>
      </p:pic>
    </p:spTree>
    <p:extLst>
      <p:ext uri="{BB962C8B-B14F-4D97-AF65-F5344CB8AC3E}">
        <p14:creationId xmlns:p14="http://schemas.microsoft.com/office/powerpoint/2010/main" val="63442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5430" y="5549691"/>
            <a:ext cx="8758817" cy="857250"/>
          </a:xfrm>
        </p:spPr>
        <p:txBody>
          <a:bodyPr/>
          <a:lstStyle/>
          <a:p>
            <a:r>
              <a:rPr lang="en-US" sz="4400" b="1" u="sng" dirty="0" smtClean="0"/>
              <a:t>Basic Facts In The Fossil Record </a:t>
            </a:r>
            <a:br>
              <a:rPr lang="en-US" sz="4400" b="1" u="sng" dirty="0" smtClean="0"/>
            </a:br>
            <a:r>
              <a:rPr lang="en-US" sz="4400" b="1" dirty="0" smtClean="0"/>
              <a:t>(Genesis 1:11-12, 21, 24-25)</a:t>
            </a:r>
            <a:endParaRPr lang="en-US" sz="4400" b="1" dirty="0"/>
          </a:p>
        </p:txBody>
      </p:sp>
      <p:pic>
        <p:nvPicPr>
          <p:cNvPr id="7" name="Picture Placeholder 6" descr="dino_bones_wide.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690" r="22690"/>
          <a:stretch>
            <a:fillRect/>
          </a:stretch>
        </p:blipFill>
        <p:spPr/>
      </p:pic>
    </p:spTree>
    <p:extLst>
      <p:ext uri="{BB962C8B-B14F-4D97-AF65-F5344CB8AC3E}">
        <p14:creationId xmlns:p14="http://schemas.microsoft.com/office/powerpoint/2010/main" val="6503146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u="sng" dirty="0" smtClean="0"/>
              <a:t>Top-Bottom Order</a:t>
            </a:r>
            <a:endParaRPr lang="en-US" b="1" u="sng" dirty="0"/>
          </a:p>
        </p:txBody>
      </p:sp>
      <p:sp>
        <p:nvSpPr>
          <p:cNvPr id="6" name="Content Placeholder 5"/>
          <p:cNvSpPr>
            <a:spLocks noGrp="1"/>
          </p:cNvSpPr>
          <p:nvPr>
            <p:ph idx="1"/>
          </p:nvPr>
        </p:nvSpPr>
        <p:spPr>
          <a:xfrm>
            <a:off x="336159" y="1586753"/>
            <a:ext cx="8478685" cy="4571999"/>
          </a:xfrm>
        </p:spPr>
        <p:txBody>
          <a:bodyPr>
            <a:normAutofit/>
          </a:bodyPr>
          <a:lstStyle/>
          <a:p>
            <a:r>
              <a:rPr lang="en-US" sz="2800" b="1" dirty="0" smtClean="0"/>
              <a:t>Disparity (Major Differences) Precedes Diversity (Minor Differences)</a:t>
            </a:r>
          </a:p>
          <a:p>
            <a:r>
              <a:rPr lang="en-US" sz="2800" b="1" dirty="0" smtClean="0"/>
              <a:t>God Created According To </a:t>
            </a:r>
            <a:r>
              <a:rPr lang="en-US" sz="2800" b="1" u="sng" dirty="0" smtClean="0"/>
              <a:t>Kinds</a:t>
            </a:r>
            <a:r>
              <a:rPr lang="en-US" sz="2800" b="1" dirty="0" smtClean="0"/>
              <a:t> (</a:t>
            </a:r>
            <a:r>
              <a:rPr lang="en-US" sz="2800" b="1" dirty="0" err="1" smtClean="0"/>
              <a:t>מִין</a:t>
            </a:r>
            <a:r>
              <a:rPr lang="en-US" sz="2800" b="1" dirty="0" smtClean="0"/>
              <a:t>)</a:t>
            </a:r>
            <a:endParaRPr lang="en-US" sz="2800" b="1" u="sng" dirty="0" smtClean="0"/>
          </a:p>
          <a:p>
            <a:r>
              <a:rPr lang="en-US" sz="2800" b="1" dirty="0" smtClean="0"/>
              <a:t>Examples: </a:t>
            </a:r>
            <a:r>
              <a:rPr lang="en-US" sz="2800" b="1" dirty="0" err="1"/>
              <a:t>Ursids</a:t>
            </a:r>
            <a:r>
              <a:rPr lang="en-US" sz="2800" b="1" dirty="0"/>
              <a:t> </a:t>
            </a:r>
            <a:r>
              <a:rPr lang="en-US" sz="2800" b="1" dirty="0" smtClean="0"/>
              <a:t>(</a:t>
            </a:r>
            <a:r>
              <a:rPr lang="en-US" sz="2800" b="1" dirty="0"/>
              <a:t>Bears), </a:t>
            </a:r>
            <a:r>
              <a:rPr lang="en-US" sz="2800" b="1" dirty="0" err="1"/>
              <a:t>Cannids</a:t>
            </a:r>
            <a:r>
              <a:rPr lang="en-US" sz="2800" b="1" dirty="0"/>
              <a:t> (Dogs), Felids (Cats), </a:t>
            </a:r>
            <a:r>
              <a:rPr lang="en-US" sz="2800" b="1" dirty="0" err="1"/>
              <a:t>Equuids</a:t>
            </a:r>
            <a:r>
              <a:rPr lang="en-US" sz="2800" b="1" dirty="0"/>
              <a:t> (Horses)</a:t>
            </a:r>
            <a:r>
              <a:rPr lang="en-US" sz="2800" b="1" dirty="0"/>
              <a:t> </a:t>
            </a:r>
            <a:endParaRPr lang="en-US" sz="2800" b="1" dirty="0" smtClean="0"/>
          </a:p>
          <a:p>
            <a:r>
              <a:rPr lang="en-US" sz="2800" b="1" dirty="0"/>
              <a:t>T</a:t>
            </a:r>
            <a:r>
              <a:rPr lang="en-US" sz="2800" b="1" dirty="0" smtClean="0"/>
              <a:t>he </a:t>
            </a:r>
            <a:r>
              <a:rPr lang="en-US" sz="2800" b="1" dirty="0"/>
              <a:t>Bible tells us that we start with several basic and very different </a:t>
            </a:r>
            <a:r>
              <a:rPr lang="en-US" sz="2800" b="1" dirty="0" smtClean="0"/>
              <a:t>“</a:t>
            </a:r>
            <a:r>
              <a:rPr lang="en-US" sz="2800" b="1" dirty="0"/>
              <a:t>kinds” that diversify through </a:t>
            </a:r>
            <a:r>
              <a:rPr lang="en-US" sz="2800" b="1" dirty="0" smtClean="0"/>
              <a:t>species. Evolution expects and requires the opposite (cf. Isaiah 45:9-10)</a:t>
            </a:r>
            <a:endParaRPr lang="en-US" sz="2800" b="1" dirty="0"/>
          </a:p>
        </p:txBody>
      </p:sp>
    </p:spTree>
    <p:extLst>
      <p:ext uri="{BB962C8B-B14F-4D97-AF65-F5344CB8AC3E}">
        <p14:creationId xmlns:p14="http://schemas.microsoft.com/office/powerpoint/2010/main" val="22778914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65414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280131" y="864971"/>
            <a:ext cx="4163189" cy="4961294"/>
          </a:xfrm>
        </p:spPr>
        <p:txBody>
          <a:bodyPr>
            <a:noAutofit/>
          </a:bodyPr>
          <a:lstStyle/>
          <a:p>
            <a:r>
              <a:rPr lang="en-US" sz="2600" i="1" dirty="0"/>
              <a:t>“The course of appearance of taxa in </a:t>
            </a:r>
            <a:r>
              <a:rPr lang="en-US" sz="2600" i="1" dirty="0" smtClean="0"/>
              <a:t>the fossil </a:t>
            </a:r>
            <a:r>
              <a:rPr lang="en-US" sz="2600" i="1" dirty="0"/>
              <a:t>record is top-down. What </a:t>
            </a:r>
            <a:r>
              <a:rPr lang="en-US" sz="2600" i="1" dirty="0" smtClean="0"/>
              <a:t>is more </a:t>
            </a:r>
            <a:r>
              <a:rPr lang="en-US" sz="2600" i="1" dirty="0"/>
              <a:t>dramatic is that the number of phyla, which should increase by </a:t>
            </a:r>
            <a:r>
              <a:rPr lang="en-US" sz="2600" i="1" dirty="0" smtClean="0"/>
              <a:t>stages </a:t>
            </a:r>
            <a:r>
              <a:rPr lang="en-US" sz="2600" i="1" dirty="0"/>
              <a:t>over long periods of time, actually decreases...Darwin’s </a:t>
            </a:r>
            <a:r>
              <a:rPr lang="en-US" sz="2600" i="1" dirty="0" smtClean="0"/>
              <a:t>assumptions </a:t>
            </a:r>
            <a:r>
              <a:rPr lang="en-US" sz="2600" i="1" dirty="0"/>
              <a:t>have been literally ‘overturned’ in the fact of </a:t>
            </a:r>
            <a:r>
              <a:rPr lang="en-US" sz="2600" i="1" dirty="0" smtClean="0"/>
              <a:t>the </a:t>
            </a:r>
            <a:r>
              <a:rPr lang="en-US" sz="2600" i="1" dirty="0"/>
              <a:t>fossil </a:t>
            </a:r>
            <a:r>
              <a:rPr lang="en-US" sz="2600" i="1" dirty="0" smtClean="0"/>
              <a:t>record</a:t>
            </a:r>
            <a:r>
              <a:rPr lang="en-US" sz="2600" i="1" dirty="0"/>
              <a:t>, and paleontology has definitely and clearly invalidated his </a:t>
            </a:r>
            <a:r>
              <a:rPr lang="en-US" sz="2600" i="1" dirty="0" smtClean="0"/>
              <a:t>theory</a:t>
            </a:r>
            <a:r>
              <a:rPr lang="en-US" sz="2600" i="1" dirty="0"/>
              <a:t>.”</a:t>
            </a:r>
            <a:r>
              <a:rPr lang="en-US" sz="2600" dirty="0"/>
              <a:t> </a:t>
            </a:r>
            <a:endParaRPr lang="en-US" sz="2600" dirty="0"/>
          </a:p>
        </p:txBody>
      </p:sp>
      <p:pic>
        <p:nvPicPr>
          <p:cNvPr id="10" name="Picture Placeholder 9" descr="div.jpg"/>
          <p:cNvPicPr>
            <a:picLocks noGrp="1" noChangeAspect="1"/>
          </p:cNvPicPr>
          <p:nvPr>
            <p:ph type="pic" idx="1"/>
          </p:nvPr>
        </p:nvPicPr>
        <p:blipFill>
          <a:blip r:embed="rId2">
            <a:extLst>
              <a:ext uri="{28A0092B-C50C-407E-A947-70E740481C1C}">
                <a14:useLocalDpi xmlns:a14="http://schemas.microsoft.com/office/drawing/2010/main" val="0"/>
              </a:ext>
            </a:extLst>
          </a:blip>
          <a:srcRect t="3133" b="3133"/>
          <a:stretch>
            <a:fillRect/>
          </a:stretch>
        </p:blipFill>
        <p:spPr/>
      </p:pic>
    </p:spTree>
    <p:extLst>
      <p:ext uri="{BB962C8B-B14F-4D97-AF65-F5344CB8AC3E}">
        <p14:creationId xmlns:p14="http://schemas.microsoft.com/office/powerpoint/2010/main" val="36057179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u="sng" dirty="0" smtClean="0"/>
              <a:t>Explosive Origins</a:t>
            </a:r>
            <a:endParaRPr lang="en-US" b="1" u="sng" dirty="0"/>
          </a:p>
        </p:txBody>
      </p:sp>
      <p:sp>
        <p:nvSpPr>
          <p:cNvPr id="6" name="Content Placeholder 5"/>
          <p:cNvSpPr>
            <a:spLocks noGrp="1"/>
          </p:cNvSpPr>
          <p:nvPr>
            <p:ph idx="1"/>
          </p:nvPr>
        </p:nvSpPr>
        <p:spPr>
          <a:xfrm>
            <a:off x="168080" y="1586753"/>
            <a:ext cx="8814843" cy="4571999"/>
          </a:xfrm>
        </p:spPr>
        <p:txBody>
          <a:bodyPr>
            <a:normAutofit/>
          </a:bodyPr>
          <a:lstStyle/>
          <a:p>
            <a:r>
              <a:rPr lang="en-US" dirty="0" smtClean="0"/>
              <a:t>Complexity FROM THE BEGINNING (cf. Isaiah 40:26)</a:t>
            </a:r>
          </a:p>
          <a:p>
            <a:pPr>
              <a:spcBef>
                <a:spcPts val="1200"/>
              </a:spcBef>
            </a:pPr>
            <a:r>
              <a:rPr lang="en-US" i="1" dirty="0"/>
              <a:t>“...the principal ‘types’ seem to appear rapidly and fully equipped with the </a:t>
            </a:r>
            <a:r>
              <a:rPr lang="en-US" i="1" dirty="0" smtClean="0"/>
              <a:t>signature </a:t>
            </a:r>
            <a:r>
              <a:rPr lang="en-US" i="1" dirty="0"/>
              <a:t>features of the respective new level of biological organization. </a:t>
            </a:r>
            <a:r>
              <a:rPr lang="en-US" i="1" dirty="0" smtClean="0"/>
              <a:t>No </a:t>
            </a:r>
            <a:r>
              <a:rPr lang="en-US" i="1" dirty="0"/>
              <a:t>intermediate ‘grades’ or intermediate forms between different types </a:t>
            </a:r>
            <a:r>
              <a:rPr lang="en-US" i="1" dirty="0" smtClean="0"/>
              <a:t>are </a:t>
            </a:r>
            <a:r>
              <a:rPr lang="en-US" i="1" dirty="0"/>
              <a:t>detectable.” </a:t>
            </a:r>
            <a:r>
              <a:rPr lang="en-US" dirty="0"/>
              <a:t>(</a:t>
            </a:r>
            <a:r>
              <a:rPr lang="en-US" dirty="0" err="1"/>
              <a:t>Koonin</a:t>
            </a:r>
            <a:r>
              <a:rPr lang="en-US" dirty="0"/>
              <a:t>, Eugene, “The Biological Big Bang Model for </a:t>
            </a:r>
            <a:r>
              <a:rPr lang="en-US" dirty="0" smtClean="0"/>
              <a:t>the </a:t>
            </a:r>
            <a:r>
              <a:rPr lang="en-US" dirty="0"/>
              <a:t>Major Transitions in Evolution,” </a:t>
            </a:r>
            <a:r>
              <a:rPr lang="en-US" i="1" dirty="0"/>
              <a:t>Biology Direct</a:t>
            </a:r>
            <a:r>
              <a:rPr lang="en-US" dirty="0"/>
              <a:t>, 2007, 2:21.)</a:t>
            </a:r>
            <a:r>
              <a:rPr lang="en-US" dirty="0"/>
              <a:t> </a:t>
            </a:r>
            <a:endParaRPr lang="en-US" dirty="0" smtClean="0"/>
          </a:p>
          <a:p>
            <a:pPr>
              <a:spcBef>
                <a:spcPts val="1200"/>
              </a:spcBef>
            </a:pPr>
            <a:r>
              <a:rPr lang="en-US" i="1" dirty="0"/>
              <a:t>“The animal forms that arose in the Cambrian not only did so without any </a:t>
            </a:r>
            <a:r>
              <a:rPr lang="en-US" i="1" dirty="0" smtClean="0"/>
              <a:t>clear </a:t>
            </a:r>
            <a:r>
              <a:rPr lang="en-US" i="1" dirty="0"/>
              <a:t>material antecedent; they came on the scene complete with </a:t>
            </a:r>
            <a:r>
              <a:rPr lang="en-US" i="1" dirty="0" smtClean="0"/>
              <a:t>digital</a:t>
            </a:r>
            <a:r>
              <a:rPr lang="en-US" i="1" dirty="0"/>
              <a:t> </a:t>
            </a:r>
            <a:r>
              <a:rPr lang="en-US" i="1" dirty="0" smtClean="0"/>
              <a:t>code</a:t>
            </a:r>
            <a:r>
              <a:rPr lang="en-US" i="1" dirty="0"/>
              <a:t>, dynamically expressed integrated circuitry, and multi-layered, </a:t>
            </a:r>
            <a:r>
              <a:rPr lang="en-US" i="1" dirty="0" smtClean="0"/>
              <a:t>hierarchically </a:t>
            </a:r>
            <a:r>
              <a:rPr lang="en-US" i="1" dirty="0"/>
              <a:t>organized information storage and processing systems.”</a:t>
            </a:r>
            <a:r>
              <a:rPr lang="en-US" dirty="0"/>
              <a:t> </a:t>
            </a:r>
            <a:r>
              <a:rPr lang="en-US" dirty="0" smtClean="0"/>
              <a:t>(</a:t>
            </a:r>
            <a:r>
              <a:rPr lang="en-US" dirty="0"/>
              <a:t>Stephen C. Meyer, </a:t>
            </a:r>
            <a:r>
              <a:rPr lang="en-US" u="sng" dirty="0"/>
              <a:t>Darwin’s Doubt</a:t>
            </a:r>
            <a:r>
              <a:rPr lang="en-US" dirty="0"/>
              <a:t>, 381).</a:t>
            </a:r>
            <a:r>
              <a:rPr lang="en-US" dirty="0"/>
              <a:t> </a:t>
            </a:r>
            <a:endParaRPr lang="en-US" b="1" dirty="0" smtClean="0"/>
          </a:p>
        </p:txBody>
      </p:sp>
    </p:spTree>
    <p:extLst>
      <p:ext uri="{BB962C8B-B14F-4D97-AF65-F5344CB8AC3E}">
        <p14:creationId xmlns:p14="http://schemas.microsoft.com/office/powerpoint/2010/main" val="2234563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2782" y="314979"/>
            <a:ext cx="8665439" cy="1143000"/>
          </a:xfrm>
        </p:spPr>
        <p:txBody>
          <a:bodyPr/>
          <a:lstStyle/>
          <a:p>
            <a:r>
              <a:rPr lang="en-US" b="1" u="sng" dirty="0" smtClean="0"/>
              <a:t>Burgess Shale, BC, Canada</a:t>
            </a:r>
            <a:endParaRPr lang="en-US" b="1" u="sng" dirty="0"/>
          </a:p>
        </p:txBody>
      </p:sp>
      <p:pic>
        <p:nvPicPr>
          <p:cNvPr id="5" name="Picture 4" descr="burge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3053" y="1732006"/>
            <a:ext cx="2700947" cy="2562997"/>
          </a:xfrm>
          <a:prstGeom prst="rect">
            <a:avLst/>
          </a:prstGeom>
        </p:spPr>
      </p:pic>
      <p:pic>
        <p:nvPicPr>
          <p:cNvPr id="6" name="Picture 5" descr="burgess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052" y="4295003"/>
            <a:ext cx="2700948" cy="2562997"/>
          </a:xfrm>
          <a:prstGeom prst="rect">
            <a:avLst/>
          </a:prstGeom>
        </p:spPr>
      </p:pic>
      <p:pic>
        <p:nvPicPr>
          <p:cNvPr id="8" name="Picture 7" descr="Marella_MCMort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2804" y="4299199"/>
            <a:ext cx="2643256" cy="2558801"/>
          </a:xfrm>
          <a:prstGeom prst="rect">
            <a:avLst/>
          </a:prstGeom>
        </p:spPr>
      </p:pic>
      <p:pic>
        <p:nvPicPr>
          <p:cNvPr id="9" name="Picture 8" descr="burgess-shal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732005"/>
            <a:ext cx="3802804" cy="5125995"/>
          </a:xfrm>
          <a:prstGeom prst="rect">
            <a:avLst/>
          </a:prstGeom>
        </p:spPr>
      </p:pic>
      <p:pic>
        <p:nvPicPr>
          <p:cNvPr id="10" name="Picture 9" descr="science_shale_fossils_2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4128" y="1732006"/>
            <a:ext cx="2661931" cy="2562997"/>
          </a:xfrm>
          <a:prstGeom prst="rect">
            <a:avLst/>
          </a:prstGeom>
        </p:spPr>
      </p:pic>
    </p:spTree>
    <p:extLst>
      <p:ext uri="{BB962C8B-B14F-4D97-AF65-F5344CB8AC3E}">
        <p14:creationId xmlns:p14="http://schemas.microsoft.com/office/powerpoint/2010/main" val="175208395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225</TotalTime>
  <Words>1228</Words>
  <Application>Microsoft Macintosh PowerPoint</Application>
  <PresentationFormat>On-screen Show (4:3)</PresentationFormat>
  <Paragraphs>55</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Venture</vt:lpstr>
      <vt:lpstr>Is Belief In God Reasonable?</vt:lpstr>
      <vt:lpstr>An Informed, Empowered, And Passionate Defense For Reasonable Faith</vt:lpstr>
      <vt:lpstr>Points Covered Previously:</vt:lpstr>
      <vt:lpstr>Basic Facts In The Fossil Record  (Genesis 1:11-12, 21, 24-25)</vt:lpstr>
      <vt:lpstr>Top-Bottom Order</vt:lpstr>
      <vt:lpstr>PowerPoint Presentation</vt:lpstr>
      <vt:lpstr>PowerPoint Presentation</vt:lpstr>
      <vt:lpstr>Explosive Origins</vt:lpstr>
      <vt:lpstr>Burgess Shale, BC, Canada</vt:lpstr>
      <vt:lpstr>Maotianshan Shale, China</vt:lpstr>
      <vt:lpstr>Discontinuity &amp; Stasis</vt:lpstr>
      <vt:lpstr>PowerPoint Presentation</vt:lpstr>
      <vt:lpstr>PowerPoint Presentation</vt:lpstr>
      <vt:lpstr>Soft-Tissue Preservation</vt:lpstr>
      <vt:lpstr>Examples Of Soft-Tissue Preservation</vt:lpstr>
      <vt:lpstr>Examples Of Soft-Tissue Preservation</vt:lpstr>
      <vt:lpstr>Variation WITHIN Kinds</vt:lpstr>
      <vt:lpstr>Examples Of Variation</vt:lpstr>
      <vt:lpstr>Evidence For Noah’s Flood</vt:lpstr>
      <vt:lpstr>Rapid Deposition</vt:lpstr>
      <vt:lpstr>PowerPoint Presentation</vt:lpstr>
      <vt:lpstr>Nature Of The Fossils</vt:lpstr>
      <vt:lpstr>Will We Learn From Those Before Us?</vt:lpstr>
      <vt:lpstr>Will We Learn From Those Before Us?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Belief In God Reasonable?</dc:title>
  <dc:creator>Eric Parker</dc:creator>
  <cp:lastModifiedBy>Eric Parker</cp:lastModifiedBy>
  <cp:revision>20</cp:revision>
  <dcterms:created xsi:type="dcterms:W3CDTF">2018-09-01T17:57:25Z</dcterms:created>
  <dcterms:modified xsi:type="dcterms:W3CDTF">2018-09-01T21:43:25Z</dcterms:modified>
</cp:coreProperties>
</file>