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10"/>
    <p:restoredTop sz="94643"/>
  </p:normalViewPr>
  <p:slideViewPr>
    <p:cSldViewPr snapToGrid="0">
      <p:cViewPr varScale="1">
        <p:scale>
          <a:sx n="147" d="100"/>
          <a:sy n="147" d="100"/>
        </p:scale>
        <p:origin x="64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2b4bea1f2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2b4bea1f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373adc769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4373adc76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23ddeeb8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23ddeeb8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42b4bea1f2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42b4bea1f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42b4bea1f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42b4bea1f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2b4bea1f2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2b4bea1f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42b4bea1f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42b4bea1f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2b4bea1f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42b4bea1f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42b4bea1f2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42b4bea1f2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42b4bea1f2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42b4bea1f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14ac1cae3_0_2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14ac1cae3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42b4bea1f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42b4bea1f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42b4bea1f2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42b4bea1f2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42b4bea1f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42b4bea1f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42b4bea1f2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42b4bea1f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42c54bf05c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42c54bf05c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4373adc769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4373adc76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423ddeeb8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423ddeeb8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42b4bea1f2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42b4bea1f2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42b4bea1f2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42b4bea1f2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42b4bea1f2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42b4bea1f2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2b4bea0b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42b4bea0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42b4bea1f2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42b4bea1f2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4373adc769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4373adc76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23ddeeb86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23ddeeb8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42b4bea1f2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42b4bea1f2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42b4bea1f2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42b4bea1f2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42b4bea1f2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42b4bea1f2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42b4bea1f2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42b4bea1f2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2b4bea1f2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2b4bea1f2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42b4bea1f2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42b4bea1f2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4373adc769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4373adc76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2b4bea1f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2b4bea1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42b4bea1f2_0_1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42b4bea1f2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2b4bea1f2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42b4bea1f2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42b4bea1f2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42b4bea1f2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42b4bea1f2_0_1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42b4bea1f2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423ddeeb8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1" name="Google Shape;391;g423ddeeb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42b4bea1f2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42b4bea1f2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42b4bea1f2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42b4bea1f2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4373adc769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4373adc769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42b4bea1f2_0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42b4bea1f2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2b4bea1f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2b4bea1f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2b4bea1f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2b4bea1f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23ddeeb8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23ddeeb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2b4bea1f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2b4bea1f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2b4bea1f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2b4bea1f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imes New Roman"/>
                <a:ea typeface="Times New Roman"/>
                <a:cs typeface="Times New Roman"/>
                <a:sym typeface="Times New Roman"/>
              </a:rPr>
              <a:t>Aaronic Priesthood</a:t>
            </a:r>
            <a:endParaRPr>
              <a:latin typeface="Times New Roman"/>
              <a:ea typeface="Times New Roman"/>
              <a:cs typeface="Times New Roman"/>
              <a:sym typeface="Times New Roman"/>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Times New Roman"/>
                <a:ea typeface="Times New Roman"/>
                <a:cs typeface="Times New Roman"/>
                <a:sym typeface="Times New Roman"/>
              </a:rPr>
              <a:t>Thomas Massengill</a:t>
            </a: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1 Tim 3: 8-12</a:t>
            </a:r>
            <a:endParaRPr>
              <a:latin typeface="Times New Roman"/>
              <a:ea typeface="Times New Roman"/>
              <a:cs typeface="Times New Roman"/>
              <a:sym typeface="Times New Roman"/>
            </a:endParaRPr>
          </a:p>
        </p:txBody>
      </p:sp>
      <p:sp>
        <p:nvSpPr>
          <p:cNvPr id="181" name="Google Shape;181;p2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1700">
                <a:solidFill>
                  <a:srgbClr val="000000"/>
                </a:solidFill>
                <a:latin typeface="Times New Roman"/>
                <a:ea typeface="Times New Roman"/>
                <a:cs typeface="Times New Roman"/>
                <a:sym typeface="Times New Roman"/>
              </a:rPr>
              <a:t>“Likewise deacons must be reverent, not double-tongued, nor given to much wine, not greedy for money, holding the mystery of the faith with a pure conscience. But let these also first be tested; then let them serve as deacons, being found blameless. Likewise, their wives must be reverent, not slanderers, temperate, faithful in all things. Let deacons be the husbands of one wife, ruling their children and their own houses well.”</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Deacons</a:t>
            </a:r>
            <a:endParaRPr/>
          </a:p>
        </p:txBody>
      </p:sp>
      <p:sp>
        <p:nvSpPr>
          <p:cNvPr id="187" name="Google Shape;187;p23"/>
          <p:cNvSpPr txBox="1">
            <a:spLocks noGrp="1"/>
          </p:cNvSpPr>
          <p:nvPr>
            <p:ph type="body" idx="1"/>
          </p:nvPr>
        </p:nvSpPr>
        <p:spPr>
          <a:xfrm>
            <a:off x="819150" y="21472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Young Man</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Baptized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12 years old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Pass out Sacrament/Lord’s Supper</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Keep building/grounds clean</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Messenger for priesthood leaders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Special assignments</a:t>
            </a:r>
            <a:endParaRPr sz="1700">
              <a:solidFill>
                <a:srgbClr val="000000"/>
              </a:solidFill>
              <a:latin typeface="Times New Roman"/>
              <a:ea typeface="Times New Roman"/>
              <a:cs typeface="Times New Roman"/>
              <a:sym typeface="Times New Roman"/>
            </a:endParaRPr>
          </a:p>
        </p:txBody>
      </p:sp>
      <p:sp>
        <p:nvSpPr>
          <p:cNvPr id="188" name="Google Shape;188;p23"/>
          <p:cNvSpPr txBox="1"/>
          <p:nvPr/>
        </p:nvSpPr>
        <p:spPr>
          <a:xfrm>
            <a:off x="4596325" y="21578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Reverent</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Not Double-Tongued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 Alcohol, not Greedy, but faithful</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Strong Conscience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Been Tested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Blameless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One wife is reverent, not slanderous, temperate, faithful</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Ruling their children and house well</a:t>
            </a:r>
            <a:endParaRPr sz="1700">
              <a:latin typeface="Times New Roman"/>
              <a:ea typeface="Times New Roman"/>
              <a:cs typeface="Times New Roman"/>
              <a:sym typeface="Times New Roman"/>
            </a:endParaRPr>
          </a:p>
        </p:txBody>
      </p:sp>
      <p:sp>
        <p:nvSpPr>
          <p:cNvPr id="189" name="Google Shape;189;p23"/>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D&amp;C</a:t>
            </a:r>
            <a:endParaRPr sz="2400">
              <a:latin typeface="Times New Roman"/>
              <a:ea typeface="Times New Roman"/>
              <a:cs typeface="Times New Roman"/>
              <a:sym typeface="Times New Roman"/>
            </a:endParaRPr>
          </a:p>
        </p:txBody>
      </p:sp>
      <p:sp>
        <p:nvSpPr>
          <p:cNvPr id="190" name="Google Shape;190;p23"/>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4"/>
          <p:cNvPicPr preferRelativeResize="0"/>
          <p:nvPr/>
        </p:nvPicPr>
        <p:blipFill>
          <a:blip r:embed="rId3">
            <a:alphaModFix/>
          </a:blip>
          <a:stretch>
            <a:fillRect/>
          </a:stretch>
        </p:blipFill>
        <p:spPr>
          <a:xfrm>
            <a:off x="853525" y="226850"/>
            <a:ext cx="7591051" cy="4688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Teacher’s Priesthood Organization</a:t>
            </a:r>
            <a:endParaRPr>
              <a:latin typeface="Times New Roman"/>
              <a:ea typeface="Times New Roman"/>
              <a:cs typeface="Times New Roman"/>
              <a:sym typeface="Times New Roman"/>
            </a:endParaRPr>
          </a:p>
        </p:txBody>
      </p:sp>
      <p:sp>
        <p:nvSpPr>
          <p:cNvPr id="201" name="Google Shape;201;p2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00">
                <a:solidFill>
                  <a:srgbClr val="000000"/>
                </a:solidFill>
                <a:latin typeface="Times New Roman"/>
                <a:ea typeface="Times New Roman"/>
                <a:cs typeface="Times New Roman"/>
                <a:sym typeface="Times New Roman"/>
              </a:rPr>
              <a:t>“A worthy young man may be ordained a teacher when he is 14 years old or older. Teachers have all the duties, rights, and powers of the office of deacon plus additional ones. Teachers in the Aaronic Priesthood are to help Church members live the commandments...”</a:t>
            </a:r>
            <a:endParaRPr sz="17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20: 53-59</a:t>
            </a:r>
            <a:endParaRPr>
              <a:latin typeface="Times New Roman"/>
              <a:ea typeface="Times New Roman"/>
              <a:cs typeface="Times New Roman"/>
              <a:sym typeface="Times New Roman"/>
            </a:endParaRPr>
          </a:p>
        </p:txBody>
      </p:sp>
      <p:sp>
        <p:nvSpPr>
          <p:cNvPr id="207" name="Google Shape;207;p26"/>
          <p:cNvSpPr txBox="1">
            <a:spLocks noGrp="1"/>
          </p:cNvSpPr>
          <p:nvPr>
            <p:ph type="body" idx="1"/>
          </p:nvPr>
        </p:nvSpPr>
        <p:spPr>
          <a:xfrm>
            <a:off x="819150" y="17621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 teacher’s duty is to watch over the church always, and be with and strengthen them; And see that there is no iniquity in the church, neither hardness with each other, neither lying, backbiting, nor evil speaking; And see that the church meet together often, and also see that all the members do their duty. And he is to take the lead of meetings in the absence of the elder or priest— And is to be assisted always, in all his duties in the church, by the deacons, if occasion requires. But neither teachers nor deacons have authority to baptize, administer the sacrament, or lay on hands; They are, however, to warn, expound, exhort, and teach, and invite all to come unto Christ.”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Ephesians 4: 11-12</a:t>
            </a:r>
            <a:endParaRPr>
              <a:latin typeface="Times New Roman"/>
              <a:ea typeface="Times New Roman"/>
              <a:cs typeface="Times New Roman"/>
              <a:sym typeface="Times New Roman"/>
            </a:endParaRPr>
          </a:p>
        </p:txBody>
      </p:sp>
      <p:sp>
        <p:nvSpPr>
          <p:cNvPr id="213" name="Google Shape;213;p2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He Himself gave some to be apostles, some prophets, some evangelists, and some pastors and </a:t>
            </a:r>
            <a:r>
              <a:rPr lang="en" sz="2000" b="1">
                <a:solidFill>
                  <a:srgbClr val="000000"/>
                </a:solidFill>
                <a:latin typeface="Times New Roman"/>
                <a:ea typeface="Times New Roman"/>
                <a:cs typeface="Times New Roman"/>
                <a:sym typeface="Times New Roman"/>
              </a:rPr>
              <a:t>teachers</a:t>
            </a:r>
            <a:r>
              <a:rPr lang="en" sz="1700">
                <a:solidFill>
                  <a:srgbClr val="000000"/>
                </a:solidFill>
                <a:latin typeface="Times New Roman"/>
                <a:ea typeface="Times New Roman"/>
                <a:cs typeface="Times New Roman"/>
                <a:sym typeface="Times New Roman"/>
              </a:rPr>
              <a:t>, for the equipping of the saints for the work of ministry for the edifying of the body of Christ”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Romans 1: 15-16</a:t>
            </a:r>
            <a:endParaRPr>
              <a:latin typeface="Times New Roman"/>
              <a:ea typeface="Times New Roman"/>
              <a:cs typeface="Times New Roman"/>
              <a:sym typeface="Times New Roman"/>
            </a:endParaRPr>
          </a:p>
        </p:txBody>
      </p:sp>
      <p:sp>
        <p:nvSpPr>
          <p:cNvPr id="219" name="Google Shape;219;p2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“So, as many as is in me, I am ready to </a:t>
            </a:r>
            <a:r>
              <a:rPr lang="en" sz="2000" b="1">
                <a:solidFill>
                  <a:srgbClr val="000000"/>
                </a:solidFill>
                <a:latin typeface="Times New Roman"/>
                <a:ea typeface="Times New Roman"/>
                <a:cs typeface="Times New Roman"/>
                <a:sym typeface="Times New Roman"/>
              </a:rPr>
              <a:t>preach the gospel</a:t>
            </a:r>
            <a:r>
              <a:rPr lang="en" sz="1700">
                <a:solidFill>
                  <a:srgbClr val="000000"/>
                </a:solidFill>
                <a:latin typeface="Times New Roman"/>
                <a:ea typeface="Times New Roman"/>
                <a:cs typeface="Times New Roman"/>
                <a:sym typeface="Times New Roman"/>
              </a:rPr>
              <a:t> to you who are in Rome also. For I am </a:t>
            </a:r>
            <a:r>
              <a:rPr lang="en" sz="2000" b="1">
                <a:solidFill>
                  <a:srgbClr val="000000"/>
                </a:solidFill>
                <a:latin typeface="Times New Roman"/>
                <a:ea typeface="Times New Roman"/>
                <a:cs typeface="Times New Roman"/>
                <a:sym typeface="Times New Roman"/>
              </a:rPr>
              <a:t>not ashamed of the gospel of Christ</a:t>
            </a:r>
            <a:r>
              <a:rPr lang="en" sz="1700">
                <a:solidFill>
                  <a:srgbClr val="000000"/>
                </a:solidFill>
                <a:latin typeface="Times New Roman"/>
                <a:ea typeface="Times New Roman"/>
                <a:cs typeface="Times New Roman"/>
                <a:sym typeface="Times New Roman"/>
              </a:rPr>
              <a:t>, for it is the power of God to salvation for everyone who believes, for the Jew first and also for the Greek.”</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Mark 16: 15-16</a:t>
            </a:r>
            <a:endParaRPr>
              <a:latin typeface="Times New Roman"/>
              <a:ea typeface="Times New Roman"/>
              <a:cs typeface="Times New Roman"/>
              <a:sym typeface="Times New Roman"/>
            </a:endParaRPr>
          </a:p>
        </p:txBody>
      </p:sp>
      <p:sp>
        <p:nvSpPr>
          <p:cNvPr id="225" name="Google Shape;225;p2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He said to them, ‘Go into all the world and </a:t>
            </a:r>
            <a:r>
              <a:rPr lang="en" sz="2000" b="1">
                <a:solidFill>
                  <a:srgbClr val="000000"/>
                </a:solidFill>
                <a:latin typeface="Times New Roman"/>
                <a:ea typeface="Times New Roman"/>
                <a:cs typeface="Times New Roman"/>
                <a:sym typeface="Times New Roman"/>
              </a:rPr>
              <a:t>preach the gospel to every creature</a:t>
            </a:r>
            <a:r>
              <a:rPr lang="en" sz="1700">
                <a:solidFill>
                  <a:srgbClr val="000000"/>
                </a:solidFill>
                <a:latin typeface="Times New Roman"/>
                <a:ea typeface="Times New Roman"/>
                <a:cs typeface="Times New Roman"/>
                <a:sym typeface="Times New Roman"/>
              </a:rPr>
              <a:t>. He who believes and is baptized will be saved; but he who does not believe will be condemned.”</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28: 18-20</a:t>
            </a:r>
            <a:endParaRPr>
              <a:latin typeface="Times New Roman"/>
              <a:ea typeface="Times New Roman"/>
              <a:cs typeface="Times New Roman"/>
              <a:sym typeface="Times New Roman"/>
            </a:endParaRPr>
          </a:p>
        </p:txBody>
      </p:sp>
      <p:sp>
        <p:nvSpPr>
          <p:cNvPr id="231" name="Google Shape;231;p3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Jesus came and spoke to them, saying, ‘All authority has been given to Me in heaven and on earth. Go therefore and make disciples of all the nations, </a:t>
            </a:r>
            <a:r>
              <a:rPr lang="en" sz="2000" b="1">
                <a:solidFill>
                  <a:srgbClr val="000000"/>
                </a:solidFill>
                <a:latin typeface="Times New Roman"/>
                <a:ea typeface="Times New Roman"/>
                <a:cs typeface="Times New Roman"/>
                <a:sym typeface="Times New Roman"/>
              </a:rPr>
              <a:t>baptizing</a:t>
            </a:r>
            <a:r>
              <a:rPr lang="en" sz="1700">
                <a:solidFill>
                  <a:srgbClr val="000000"/>
                </a:solidFill>
                <a:latin typeface="Times New Roman"/>
                <a:ea typeface="Times New Roman"/>
                <a:cs typeface="Times New Roman"/>
                <a:sym typeface="Times New Roman"/>
              </a:rPr>
              <a:t> them in the name of the Father and of the Son and of the Holy Spirit,</a:t>
            </a:r>
            <a:r>
              <a:rPr lang="en" sz="1700" baseline="30000">
                <a:solidFill>
                  <a:srgbClr val="000000"/>
                </a:solidFill>
                <a:latin typeface="Times New Roman"/>
                <a:ea typeface="Times New Roman"/>
                <a:cs typeface="Times New Roman"/>
                <a:sym typeface="Times New Roman"/>
              </a:rPr>
              <a:t> </a:t>
            </a:r>
            <a:r>
              <a:rPr lang="en" sz="1700">
                <a:solidFill>
                  <a:srgbClr val="000000"/>
                </a:solidFill>
                <a:latin typeface="Times New Roman"/>
                <a:ea typeface="Times New Roman"/>
                <a:cs typeface="Times New Roman"/>
                <a:sym typeface="Times New Roman"/>
              </a:rPr>
              <a:t>teaching them to observe all things that I have commanded you; and lo, I am with you always, </a:t>
            </a:r>
            <a:r>
              <a:rPr lang="en" sz="1700" i="1">
                <a:solidFill>
                  <a:srgbClr val="000000"/>
                </a:solidFill>
                <a:latin typeface="Times New Roman"/>
                <a:ea typeface="Times New Roman"/>
                <a:cs typeface="Times New Roman"/>
                <a:sym typeface="Times New Roman"/>
              </a:rPr>
              <a:t>even</a:t>
            </a:r>
            <a:r>
              <a:rPr lang="en" sz="1700">
                <a:solidFill>
                  <a:srgbClr val="000000"/>
                </a:solidFill>
                <a:latin typeface="Times New Roman"/>
                <a:ea typeface="Times New Roman"/>
                <a:cs typeface="Times New Roman"/>
                <a:sym typeface="Times New Roman"/>
              </a:rPr>
              <a:t> to the end of the age.’ Amen.”</a:t>
            </a:r>
            <a:endParaRPr sz="17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Acts 2: 38</a:t>
            </a:r>
            <a:endParaRPr>
              <a:latin typeface="Times New Roman"/>
              <a:ea typeface="Times New Roman"/>
              <a:cs typeface="Times New Roman"/>
              <a:sym typeface="Times New Roman"/>
            </a:endParaRPr>
          </a:p>
        </p:txBody>
      </p:sp>
      <p:sp>
        <p:nvSpPr>
          <p:cNvPr id="237" name="Google Shape;237;p3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“Then Peter said to them, ‘Repent, and let every one of you be </a:t>
            </a:r>
            <a:r>
              <a:rPr lang="en" sz="2000" b="1">
                <a:solidFill>
                  <a:srgbClr val="000000"/>
                </a:solidFill>
                <a:latin typeface="Times New Roman"/>
                <a:ea typeface="Times New Roman"/>
                <a:cs typeface="Times New Roman"/>
                <a:sym typeface="Times New Roman"/>
              </a:rPr>
              <a:t>baptized</a:t>
            </a:r>
            <a:r>
              <a:rPr lang="en" sz="1700">
                <a:solidFill>
                  <a:srgbClr val="000000"/>
                </a:solidFill>
                <a:latin typeface="Times New Roman"/>
                <a:ea typeface="Times New Roman"/>
                <a:cs typeface="Times New Roman"/>
                <a:sym typeface="Times New Roman"/>
              </a:rPr>
              <a:t> in the name of Jesus Christ for the remission of sins; and you shall receive the gift of the Holy Spirit.”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Why?</a:t>
            </a:r>
            <a:endParaRPr>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Teacher’s Priesthood Organization cont...</a:t>
            </a:r>
            <a:endParaRPr>
              <a:latin typeface="Times New Roman"/>
              <a:ea typeface="Times New Roman"/>
              <a:cs typeface="Times New Roman"/>
              <a:sym typeface="Times New Roman"/>
            </a:endParaRPr>
          </a:p>
        </p:txBody>
      </p:sp>
      <p:sp>
        <p:nvSpPr>
          <p:cNvPr id="243" name="Google Shape;243;p3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00">
                <a:solidFill>
                  <a:srgbClr val="000000"/>
                </a:solidFill>
                <a:latin typeface="Times New Roman"/>
                <a:ea typeface="Times New Roman"/>
                <a:cs typeface="Times New Roman"/>
                <a:sym typeface="Times New Roman"/>
              </a:rPr>
              <a:t>“...To help fulfill this responsibility, they are usually assigned to serve as home teachers. They visit the homes of Church members and encourage them to live the principles of the gospel. They have been commanded to teach the truths of the gospel from the scriptures. Teachers also prepare the bread and water for the sacrament service.”</a:t>
            </a:r>
            <a:endParaRPr sz="1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42: 12</a:t>
            </a:r>
            <a:endParaRPr>
              <a:latin typeface="Times New Roman"/>
              <a:ea typeface="Times New Roman"/>
              <a:cs typeface="Times New Roman"/>
              <a:sym typeface="Times New Roman"/>
            </a:endParaRPr>
          </a:p>
        </p:txBody>
      </p:sp>
      <p:sp>
        <p:nvSpPr>
          <p:cNvPr id="249" name="Google Shape;249;p33"/>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again, the elders, priests and teachers of this church shall teach the principles of my gospel, which are in the Bible and the Book of Mormon, in the which is the fulness of the gospel.”</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28: 18-20</a:t>
            </a:r>
            <a:endParaRPr>
              <a:latin typeface="Times New Roman"/>
              <a:ea typeface="Times New Roman"/>
              <a:cs typeface="Times New Roman"/>
              <a:sym typeface="Times New Roman"/>
            </a:endParaRPr>
          </a:p>
        </p:txBody>
      </p:sp>
      <p:sp>
        <p:nvSpPr>
          <p:cNvPr id="255" name="Google Shape;255;p3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Jesus came and spoke to them, saying, ‘All authority has been given to Me in heaven and on earth. Go therefore and make disciples of all the nations, baptizing them in the name of the Father and of the Son and of the Holy Spirit,</a:t>
            </a:r>
            <a:r>
              <a:rPr lang="en" sz="2000" b="1" baseline="30000">
                <a:solidFill>
                  <a:srgbClr val="000000"/>
                </a:solidFill>
                <a:latin typeface="Times New Roman"/>
                <a:ea typeface="Times New Roman"/>
                <a:cs typeface="Times New Roman"/>
                <a:sym typeface="Times New Roman"/>
              </a:rPr>
              <a:t> </a:t>
            </a:r>
            <a:r>
              <a:rPr lang="en" sz="2000" b="1">
                <a:solidFill>
                  <a:srgbClr val="000000"/>
                </a:solidFill>
                <a:latin typeface="Times New Roman"/>
                <a:ea typeface="Times New Roman"/>
                <a:cs typeface="Times New Roman"/>
                <a:sym typeface="Times New Roman"/>
              </a:rPr>
              <a:t>teaching them to observe all things that I have commanded you</a:t>
            </a:r>
            <a:r>
              <a:rPr lang="en" sz="1700">
                <a:solidFill>
                  <a:srgbClr val="000000"/>
                </a:solidFill>
                <a:latin typeface="Times New Roman"/>
                <a:ea typeface="Times New Roman"/>
                <a:cs typeface="Times New Roman"/>
                <a:sym typeface="Times New Roman"/>
              </a:rPr>
              <a:t>; and lo, I am with you always, </a:t>
            </a:r>
            <a:r>
              <a:rPr lang="en" sz="1700" i="1">
                <a:solidFill>
                  <a:srgbClr val="000000"/>
                </a:solidFill>
                <a:latin typeface="Times New Roman"/>
                <a:ea typeface="Times New Roman"/>
                <a:cs typeface="Times New Roman"/>
                <a:sym typeface="Times New Roman"/>
              </a:rPr>
              <a:t>even</a:t>
            </a:r>
            <a:r>
              <a:rPr lang="en" sz="1700">
                <a:solidFill>
                  <a:srgbClr val="000000"/>
                </a:solidFill>
                <a:latin typeface="Times New Roman"/>
                <a:ea typeface="Times New Roman"/>
                <a:cs typeface="Times New Roman"/>
                <a:sym typeface="Times New Roman"/>
              </a:rPr>
              <a:t> to the end of the age.’ Amen.”</a:t>
            </a:r>
            <a:endParaRPr sz="170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26: 17-19</a:t>
            </a:r>
            <a:endParaRPr>
              <a:latin typeface="Times New Roman"/>
              <a:ea typeface="Times New Roman"/>
              <a:cs typeface="Times New Roman"/>
              <a:sym typeface="Times New Roman"/>
            </a:endParaRPr>
          </a:p>
        </p:txBody>
      </p:sp>
      <p:sp>
        <p:nvSpPr>
          <p:cNvPr id="261" name="Google Shape;261;p3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“Now on the first day of the Feast of </a:t>
            </a:r>
            <a:r>
              <a:rPr lang="en" sz="2000" b="1">
                <a:solidFill>
                  <a:srgbClr val="000000"/>
                </a:solidFill>
                <a:latin typeface="Times New Roman"/>
                <a:ea typeface="Times New Roman"/>
                <a:cs typeface="Times New Roman"/>
                <a:sym typeface="Times New Roman"/>
              </a:rPr>
              <a:t>Unleavened Bread</a:t>
            </a:r>
            <a:r>
              <a:rPr lang="en" sz="1700">
                <a:solidFill>
                  <a:srgbClr val="000000"/>
                </a:solidFill>
                <a:latin typeface="Times New Roman"/>
                <a:ea typeface="Times New Roman"/>
                <a:cs typeface="Times New Roman"/>
                <a:sym typeface="Times New Roman"/>
              </a:rPr>
              <a:t> the disciples came to Jesus, saying to Him, ‘Where do You want us to prepare for You to eat the Passover?’ And He said, ‘Go into the city to a certain man, and say to him, ‘The Teacher says, “My time is at hand; I will keep the Passover at your house with my disciples”’ So the disciples did as Jesus had directed them; and they prepared the Passover.</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26: 26-29</a:t>
            </a:r>
            <a:endParaRPr/>
          </a:p>
        </p:txBody>
      </p:sp>
      <p:sp>
        <p:nvSpPr>
          <p:cNvPr id="267" name="Google Shape;267;p36"/>
          <p:cNvSpPr txBox="1">
            <a:spLocks noGrp="1"/>
          </p:cNvSpPr>
          <p:nvPr>
            <p:ph type="body" idx="1"/>
          </p:nvPr>
        </p:nvSpPr>
        <p:spPr>
          <a:xfrm>
            <a:off x="774350" y="198510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latin typeface="Times New Roman"/>
                <a:ea typeface="Times New Roman"/>
                <a:cs typeface="Times New Roman"/>
                <a:sym typeface="Times New Roman"/>
              </a:rPr>
              <a:t> “</a:t>
            </a:r>
            <a:r>
              <a:rPr lang="en" sz="1700">
                <a:solidFill>
                  <a:srgbClr val="000000"/>
                </a:solidFill>
                <a:latin typeface="Times New Roman"/>
                <a:ea typeface="Times New Roman"/>
                <a:cs typeface="Times New Roman"/>
                <a:sym typeface="Times New Roman"/>
              </a:rPr>
              <a:t>And as they were eating, Jesus took </a:t>
            </a:r>
            <a:r>
              <a:rPr lang="en" sz="2000" b="1">
                <a:solidFill>
                  <a:srgbClr val="000000"/>
                </a:solidFill>
                <a:latin typeface="Times New Roman"/>
                <a:ea typeface="Times New Roman"/>
                <a:cs typeface="Times New Roman"/>
                <a:sym typeface="Times New Roman"/>
              </a:rPr>
              <a:t>bread</a:t>
            </a:r>
            <a:r>
              <a:rPr lang="en" sz="1700">
                <a:solidFill>
                  <a:srgbClr val="000000"/>
                </a:solidFill>
                <a:latin typeface="Times New Roman"/>
                <a:ea typeface="Times New Roman"/>
                <a:cs typeface="Times New Roman"/>
                <a:sym typeface="Times New Roman"/>
              </a:rPr>
              <a:t>, blessed and broke it, and gave it to the disciples and said, ‘Take, eat; this is My body.’ Then He took the cup, and gave thanks, and gave it to them, saying, ‘Drink from it, all of you. For this if My blood of the new covenant, which is shed for many for the remission of sins, But I say to you, I will not drink of this </a:t>
            </a:r>
            <a:r>
              <a:rPr lang="en" sz="2000" b="1">
                <a:solidFill>
                  <a:srgbClr val="000000"/>
                </a:solidFill>
                <a:latin typeface="Times New Roman"/>
                <a:ea typeface="Times New Roman"/>
                <a:cs typeface="Times New Roman"/>
                <a:sym typeface="Times New Roman"/>
              </a:rPr>
              <a:t>fruit of the vine</a:t>
            </a:r>
            <a:r>
              <a:rPr lang="en" sz="1700">
                <a:solidFill>
                  <a:srgbClr val="000000"/>
                </a:solidFill>
                <a:latin typeface="Times New Roman"/>
                <a:ea typeface="Times New Roman"/>
                <a:cs typeface="Times New Roman"/>
                <a:sym typeface="Times New Roman"/>
              </a:rPr>
              <a:t> from now on until that day when I drink it new with you in My Father’s kingdom.’” </a:t>
            </a:r>
            <a:endParaRPr sz="17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Teachers/Preachers</a:t>
            </a:r>
            <a:endParaRPr/>
          </a:p>
        </p:txBody>
      </p:sp>
      <p:sp>
        <p:nvSpPr>
          <p:cNvPr id="273" name="Google Shape;273;p37"/>
          <p:cNvSpPr txBox="1">
            <a:spLocks noGrp="1"/>
          </p:cNvSpPr>
          <p:nvPr>
            <p:ph type="body" idx="1"/>
          </p:nvPr>
        </p:nvSpPr>
        <p:spPr>
          <a:xfrm>
            <a:off x="819150" y="21472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Deacon Duties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14 Years old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Help others to keep commandments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Home teacher*</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Teach truths of the Gospel</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Prepare bread and water for sacrament</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Can’t baptize</a:t>
            </a:r>
            <a:endParaRPr sz="1700">
              <a:solidFill>
                <a:srgbClr val="000000"/>
              </a:solidFill>
              <a:latin typeface="Times New Roman"/>
              <a:ea typeface="Times New Roman"/>
              <a:cs typeface="Times New Roman"/>
              <a:sym typeface="Times New Roman"/>
            </a:endParaRPr>
          </a:p>
        </p:txBody>
      </p:sp>
      <p:sp>
        <p:nvSpPr>
          <p:cNvPr id="274" name="Google Shape;274;p37"/>
          <p:cNvSpPr txBox="1"/>
          <p:nvPr/>
        </p:nvSpPr>
        <p:spPr>
          <a:xfrm>
            <a:off x="4596325" y="21578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Edifying body of Christ</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Not ashamed of the Gospel</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Preach the Gospel to every creature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Make disciples of all nations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Can baptize </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Teaching others to observe what Christ has commanded</a:t>
            </a:r>
            <a:endParaRPr sz="1700">
              <a:latin typeface="Times New Roman"/>
              <a:ea typeface="Times New Roman"/>
              <a:cs typeface="Times New Roman"/>
              <a:sym typeface="Times New Roman"/>
            </a:endParaRPr>
          </a:p>
        </p:txBody>
      </p:sp>
      <p:sp>
        <p:nvSpPr>
          <p:cNvPr id="275" name="Google Shape;275;p37"/>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D&amp;C</a:t>
            </a:r>
            <a:endParaRPr sz="2400">
              <a:latin typeface="Times New Roman"/>
              <a:ea typeface="Times New Roman"/>
              <a:cs typeface="Times New Roman"/>
              <a:sym typeface="Times New Roman"/>
            </a:endParaRPr>
          </a:p>
        </p:txBody>
      </p:sp>
      <p:sp>
        <p:nvSpPr>
          <p:cNvPr id="276" name="Google Shape;276;p37"/>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38"/>
          <p:cNvPicPr preferRelativeResize="0"/>
          <p:nvPr/>
        </p:nvPicPr>
        <p:blipFill>
          <a:blip r:embed="rId3">
            <a:alphaModFix/>
          </a:blip>
          <a:stretch>
            <a:fillRect/>
          </a:stretch>
        </p:blipFill>
        <p:spPr>
          <a:xfrm>
            <a:off x="853525" y="226850"/>
            <a:ext cx="7591051" cy="46880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F7B51"/>
                </a:solidFill>
                <a:latin typeface="Times New Roman"/>
                <a:ea typeface="Times New Roman"/>
                <a:cs typeface="Times New Roman"/>
                <a:sym typeface="Times New Roman"/>
              </a:rPr>
              <a:t>Priest’s Priesthood Organization</a:t>
            </a:r>
            <a:endParaRPr>
              <a:latin typeface="Times New Roman"/>
              <a:ea typeface="Times New Roman"/>
              <a:cs typeface="Times New Roman"/>
              <a:sym typeface="Times New Roman"/>
            </a:endParaRPr>
          </a:p>
        </p:txBody>
      </p:sp>
      <p:sp>
        <p:nvSpPr>
          <p:cNvPr id="287" name="Google Shape;287;p3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00">
                <a:solidFill>
                  <a:srgbClr val="000000"/>
                </a:solidFill>
                <a:latin typeface="Times New Roman"/>
                <a:ea typeface="Times New Roman"/>
                <a:cs typeface="Times New Roman"/>
                <a:sym typeface="Times New Roman"/>
              </a:rPr>
              <a:t>“A worthy young man may be ordained a priest when he is 16 years old or older. Priests have all the duties, rights, and powers of the offices of deacon and teacher plus some additional ones. A priest may baptize. He may also administer the sacrament. He may ordain other priests, teachers, and deacons. A priest may take charge of meetings when there is no Melchizedek Priesthood holder present. He is to preach the gospel to those around him.”</a:t>
            </a:r>
            <a:endParaRPr sz="17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20: 46-51 </a:t>
            </a:r>
            <a:endParaRPr>
              <a:latin typeface="Times New Roman"/>
              <a:ea typeface="Times New Roman"/>
              <a:cs typeface="Times New Roman"/>
              <a:sym typeface="Times New Roman"/>
            </a:endParaRPr>
          </a:p>
        </p:txBody>
      </p:sp>
      <p:sp>
        <p:nvSpPr>
          <p:cNvPr id="293" name="Google Shape;293;p4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 priest’s duty is to preach, teach, expound, exhort, and baptize, and administer the sacrament, And visit the house of each member, and exhort them to pray vocally and in secret and attend to all family duties. And he may also ordain other priests, teachers, and deacons. And he is to take the lead of meetings when there is no elder present; But when there is an elder present, he is only to preach, teach, expound, exhort, and baptize, And visit the house of each member, exhorting them to pray vocally and in secret and attend to all family duties.”</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1 Peter 2: 9-10</a:t>
            </a:r>
            <a:endParaRPr>
              <a:latin typeface="Times New Roman"/>
              <a:ea typeface="Times New Roman"/>
              <a:cs typeface="Times New Roman"/>
              <a:sym typeface="Times New Roman"/>
            </a:endParaRPr>
          </a:p>
        </p:txBody>
      </p:sp>
      <p:sp>
        <p:nvSpPr>
          <p:cNvPr id="299" name="Google Shape;299;p4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“But </a:t>
            </a:r>
            <a:r>
              <a:rPr lang="en" sz="2000" b="1">
                <a:solidFill>
                  <a:srgbClr val="000000"/>
                </a:solidFill>
                <a:latin typeface="Times New Roman"/>
                <a:ea typeface="Times New Roman"/>
                <a:cs typeface="Times New Roman"/>
                <a:sym typeface="Times New Roman"/>
              </a:rPr>
              <a:t>you</a:t>
            </a:r>
            <a:r>
              <a:rPr lang="en" sz="1700">
                <a:solidFill>
                  <a:srgbClr val="000000"/>
                </a:solidFill>
                <a:latin typeface="Times New Roman"/>
                <a:ea typeface="Times New Roman"/>
                <a:cs typeface="Times New Roman"/>
                <a:sym typeface="Times New Roman"/>
              </a:rPr>
              <a:t> are a chosen generation, </a:t>
            </a:r>
            <a:r>
              <a:rPr lang="en" sz="2000" b="1">
                <a:solidFill>
                  <a:srgbClr val="000000"/>
                </a:solidFill>
                <a:latin typeface="Times New Roman"/>
                <a:ea typeface="Times New Roman"/>
                <a:cs typeface="Times New Roman"/>
                <a:sym typeface="Times New Roman"/>
              </a:rPr>
              <a:t>a royal priesthood</a:t>
            </a:r>
            <a:r>
              <a:rPr lang="en" sz="1700">
                <a:solidFill>
                  <a:srgbClr val="000000"/>
                </a:solidFill>
                <a:latin typeface="Times New Roman"/>
                <a:ea typeface="Times New Roman"/>
                <a:cs typeface="Times New Roman"/>
                <a:sym typeface="Times New Roman"/>
              </a:rPr>
              <a:t>, a holy nation, His own special people, that you may proclaim the praises of Him who called you out of darkness into His marvelous light; who once were not a people but are now the people of God, who had not obtained mercy but now have obtained mercy.”</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28: 18-20</a:t>
            </a:r>
            <a:endParaRPr>
              <a:latin typeface="Times New Roman"/>
              <a:ea typeface="Times New Roman"/>
              <a:cs typeface="Times New Roman"/>
              <a:sym typeface="Times New Roman"/>
            </a:endParaRPr>
          </a:p>
        </p:txBody>
      </p:sp>
      <p:sp>
        <p:nvSpPr>
          <p:cNvPr id="140" name="Google Shape;140;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Jesus came and spoke to them, saying, ‘All authority has been given to Me in heaven and on earth. Go therefore and make disciples of all the nations, baptizing them in the name of the Father and of the Son and of the Holy Spirit,</a:t>
            </a:r>
            <a:r>
              <a:rPr lang="en" sz="1700" baseline="30000">
                <a:solidFill>
                  <a:srgbClr val="000000"/>
                </a:solidFill>
                <a:latin typeface="Times New Roman"/>
                <a:ea typeface="Times New Roman"/>
                <a:cs typeface="Times New Roman"/>
                <a:sym typeface="Times New Roman"/>
              </a:rPr>
              <a:t> </a:t>
            </a:r>
            <a:r>
              <a:rPr lang="en" sz="2000" b="1">
                <a:solidFill>
                  <a:srgbClr val="000000"/>
                </a:solidFill>
                <a:latin typeface="Times New Roman"/>
                <a:ea typeface="Times New Roman"/>
                <a:cs typeface="Times New Roman"/>
                <a:sym typeface="Times New Roman"/>
              </a:rPr>
              <a:t>teaching</a:t>
            </a:r>
            <a:r>
              <a:rPr lang="en" sz="1700">
                <a:solidFill>
                  <a:srgbClr val="000000"/>
                </a:solidFill>
                <a:latin typeface="Times New Roman"/>
                <a:ea typeface="Times New Roman"/>
                <a:cs typeface="Times New Roman"/>
                <a:sym typeface="Times New Roman"/>
              </a:rPr>
              <a:t> them to observe all things that I have commanded you; and lo, I am with you always, </a:t>
            </a:r>
            <a:r>
              <a:rPr lang="en" sz="1700" i="1">
                <a:solidFill>
                  <a:srgbClr val="000000"/>
                </a:solidFill>
                <a:latin typeface="Times New Roman"/>
                <a:ea typeface="Times New Roman"/>
                <a:cs typeface="Times New Roman"/>
                <a:sym typeface="Times New Roman"/>
              </a:rPr>
              <a:t>even</a:t>
            </a:r>
            <a:r>
              <a:rPr lang="en" sz="1700">
                <a:solidFill>
                  <a:srgbClr val="000000"/>
                </a:solidFill>
                <a:latin typeface="Times New Roman"/>
                <a:ea typeface="Times New Roman"/>
                <a:cs typeface="Times New Roman"/>
                <a:sym typeface="Times New Roman"/>
              </a:rPr>
              <a:t> to the end of the age.’ Amen.”</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28: 19</a:t>
            </a:r>
            <a:endParaRPr>
              <a:latin typeface="Times New Roman"/>
              <a:ea typeface="Times New Roman"/>
              <a:cs typeface="Times New Roman"/>
              <a:sym typeface="Times New Roman"/>
            </a:endParaRPr>
          </a:p>
        </p:txBody>
      </p:sp>
      <p:sp>
        <p:nvSpPr>
          <p:cNvPr id="305" name="Google Shape;305;p4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“Go therefore and make disciples of all the nations, baptizing them in the name of </a:t>
            </a:r>
            <a:r>
              <a:rPr lang="en" sz="2000" b="1">
                <a:solidFill>
                  <a:srgbClr val="000000"/>
                </a:solidFill>
                <a:latin typeface="Times New Roman"/>
                <a:ea typeface="Times New Roman"/>
                <a:cs typeface="Times New Roman"/>
                <a:sym typeface="Times New Roman"/>
              </a:rPr>
              <a:t>the Father and of the Son and of the Holy Spirit</a:t>
            </a:r>
            <a:r>
              <a:rPr lang="en" sz="1700">
                <a:solidFill>
                  <a:srgbClr val="000000"/>
                </a:solidFill>
                <a:latin typeface="Times New Roman"/>
                <a:ea typeface="Times New Roman"/>
                <a:cs typeface="Times New Roman"/>
                <a:sym typeface="Times New Roman"/>
              </a:rPr>
              <a:t>”</a:t>
            </a:r>
            <a:endParaRPr sz="1700">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4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Priests/Christians</a:t>
            </a:r>
            <a:endParaRPr/>
          </a:p>
        </p:txBody>
      </p:sp>
      <p:sp>
        <p:nvSpPr>
          <p:cNvPr id="311" name="Google Shape;311;p43"/>
          <p:cNvSpPr txBox="1">
            <a:spLocks noGrp="1"/>
          </p:cNvSpPr>
          <p:nvPr>
            <p:ph type="body" idx="1"/>
          </p:nvPr>
        </p:nvSpPr>
        <p:spPr>
          <a:xfrm>
            <a:off x="819150" y="21472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Teacher Duties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16 years old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Baptize others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Administer the sacrament</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Ordain others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Conduct meetings if others of higher office aren’t around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Preach the Gospel</a:t>
            </a:r>
            <a:endParaRPr sz="1700">
              <a:solidFill>
                <a:srgbClr val="000000"/>
              </a:solidFill>
              <a:latin typeface="Times New Roman"/>
              <a:ea typeface="Times New Roman"/>
              <a:cs typeface="Times New Roman"/>
              <a:sym typeface="Times New Roman"/>
            </a:endParaRPr>
          </a:p>
        </p:txBody>
      </p:sp>
      <p:sp>
        <p:nvSpPr>
          <p:cNvPr id="312" name="Google Shape;312;p43"/>
          <p:cNvSpPr txBox="1"/>
          <p:nvPr/>
        </p:nvSpPr>
        <p:spPr>
          <a:xfrm>
            <a:off x="4596325" y="21578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 age requirement</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God allows other to become christians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Have Heard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Have Believed </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Have Repented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Have confessed Jesus as their Lord and Savior</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Have been baptized</a:t>
            </a:r>
            <a:endParaRPr sz="1700">
              <a:latin typeface="Times New Roman"/>
              <a:ea typeface="Times New Roman"/>
              <a:cs typeface="Times New Roman"/>
              <a:sym typeface="Times New Roman"/>
            </a:endParaRPr>
          </a:p>
        </p:txBody>
      </p:sp>
      <p:sp>
        <p:nvSpPr>
          <p:cNvPr id="313" name="Google Shape;313;p43"/>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D&amp;C</a:t>
            </a:r>
            <a:endParaRPr sz="2400">
              <a:latin typeface="Times New Roman"/>
              <a:ea typeface="Times New Roman"/>
              <a:cs typeface="Times New Roman"/>
              <a:sym typeface="Times New Roman"/>
            </a:endParaRPr>
          </a:p>
        </p:txBody>
      </p:sp>
      <p:sp>
        <p:nvSpPr>
          <p:cNvPr id="314" name="Google Shape;314;p43"/>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pic>
        <p:nvPicPr>
          <p:cNvPr id="319" name="Google Shape;319;p44"/>
          <p:cNvPicPr preferRelativeResize="0"/>
          <p:nvPr/>
        </p:nvPicPr>
        <p:blipFill>
          <a:blip r:embed="rId3">
            <a:alphaModFix/>
          </a:blip>
          <a:stretch>
            <a:fillRect/>
          </a:stretch>
        </p:blipFill>
        <p:spPr>
          <a:xfrm>
            <a:off x="701125" y="226850"/>
            <a:ext cx="7591051" cy="468805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F7B51"/>
                </a:solidFill>
                <a:latin typeface="Times New Roman"/>
                <a:ea typeface="Times New Roman"/>
                <a:cs typeface="Times New Roman"/>
                <a:sym typeface="Times New Roman"/>
              </a:rPr>
              <a:t>Bishop’s Priesthood Organization</a:t>
            </a:r>
            <a:endParaRPr>
              <a:latin typeface="Times New Roman"/>
              <a:ea typeface="Times New Roman"/>
              <a:cs typeface="Times New Roman"/>
              <a:sym typeface="Times New Roman"/>
            </a:endParaRPr>
          </a:p>
        </p:txBody>
      </p:sp>
      <p:sp>
        <p:nvSpPr>
          <p:cNvPr id="325" name="Google Shape;325;p4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2000"/>
              </a:spcAft>
              <a:buNone/>
            </a:pPr>
            <a:r>
              <a:rPr lang="en" sz="1700">
                <a:solidFill>
                  <a:srgbClr val="000000"/>
                </a:solidFill>
                <a:latin typeface="Times New Roman"/>
                <a:ea typeface="Times New Roman"/>
                <a:cs typeface="Times New Roman"/>
                <a:sym typeface="Times New Roman"/>
              </a:rPr>
              <a:t>“A bishop is ordained and set apart to preside over the Aaronic Priesthood in a ward. He is the president of the priests quorum. When he is acting in his Aaronic Priesthood office, a bishop deals primarily with temporal matters, such as administering finances and records and directing care for the poor and needy.”</a:t>
            </a:r>
            <a:endParaRPr sz="1700">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87-88</a:t>
            </a:r>
            <a:endParaRPr>
              <a:latin typeface="Times New Roman"/>
              <a:ea typeface="Times New Roman"/>
              <a:cs typeface="Times New Roman"/>
              <a:sym typeface="Times New Roman"/>
            </a:endParaRPr>
          </a:p>
        </p:txBody>
      </p:sp>
      <p:sp>
        <p:nvSpPr>
          <p:cNvPr id="331" name="Google Shape;331;p4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“Also the duty of the president over the Priesthood of Aaron is to preside over forty-eight priests, and sit in council with them, to teach them the duties of their office, as is given in the covenants— This president is to be a bishop; for this is one of the duties of this priesthood.”</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68</a:t>
            </a:r>
            <a:endParaRPr>
              <a:latin typeface="Times New Roman"/>
              <a:ea typeface="Times New Roman"/>
              <a:cs typeface="Times New Roman"/>
              <a:sym typeface="Times New Roman"/>
            </a:endParaRPr>
          </a:p>
        </p:txBody>
      </p:sp>
      <p:sp>
        <p:nvSpPr>
          <p:cNvPr id="337" name="Google Shape;337;p4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“Wherefore, the office of a bishop is not equal unto it; for the office of a bishop is in administering all temporal things;”</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1 Tim 3: 1-7</a:t>
            </a:r>
            <a:endParaRPr>
              <a:latin typeface="Times New Roman"/>
              <a:ea typeface="Times New Roman"/>
              <a:cs typeface="Times New Roman"/>
              <a:sym typeface="Times New Roman"/>
            </a:endParaRPr>
          </a:p>
        </p:txBody>
      </p:sp>
      <p:sp>
        <p:nvSpPr>
          <p:cNvPr id="343" name="Google Shape;343;p48"/>
          <p:cNvSpPr txBox="1">
            <a:spLocks noGrp="1"/>
          </p:cNvSpPr>
          <p:nvPr>
            <p:ph type="body" idx="1"/>
          </p:nvPr>
        </p:nvSpPr>
        <p:spPr>
          <a:xfrm>
            <a:off x="819150" y="161745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“This is a faithful saying: if a man desires the position of a bishop he desires a good work. A bishop then must be blameless, the husband of one wife, temperate, sober-minded, of good behavior, hospitable, able to teach; not given to wine, not violent, not greedy for money, but gentle, not quarrelsome, not covetous; one who rules his own house well, having his children in submission with all reverence (for if a man does not know how to rule his own house, how will he take care of the church of God?); not a novice, lest being puffed up with pride he fall into the same condemnation as the devil. Moreover he must have a good testimony among those who are outside, lest he fall into reproach and the snare of the devil.”</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Titus 1: 5-9</a:t>
            </a:r>
            <a:endParaRPr>
              <a:latin typeface="Times New Roman"/>
              <a:ea typeface="Times New Roman"/>
              <a:cs typeface="Times New Roman"/>
              <a:sym typeface="Times New Roman"/>
            </a:endParaRPr>
          </a:p>
        </p:txBody>
      </p:sp>
      <p:sp>
        <p:nvSpPr>
          <p:cNvPr id="349" name="Google Shape;349;p49"/>
          <p:cNvSpPr txBox="1">
            <a:spLocks noGrp="1"/>
          </p:cNvSpPr>
          <p:nvPr>
            <p:ph type="body" idx="1"/>
          </p:nvPr>
        </p:nvSpPr>
        <p:spPr>
          <a:xfrm>
            <a:off x="819150" y="180020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“For this reason I left you in Crete, that you should set in order the things that are lacking, and appoint elders in every city as I commanded you- if a man is blameless, the husband of one wife, having faithful children not accused of dissipation or insubordination. For a bishop must be blameless as a steward of God, not self-willed, not quick-tempered, not given to wine, not violent, not greedy for money, but hospitable, a lover of what is good, sober-minded, just, holy, self-controlled, holding fast the faithful word as he has been taught, that he may be able, by sound doctrine, both to exhort and convict those who contradict.”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1 Peter 5: 1-4</a:t>
            </a:r>
            <a:endParaRPr>
              <a:latin typeface="Times New Roman"/>
              <a:ea typeface="Times New Roman"/>
              <a:cs typeface="Times New Roman"/>
              <a:sym typeface="Times New Roman"/>
            </a:endParaRPr>
          </a:p>
        </p:txBody>
      </p:sp>
      <p:sp>
        <p:nvSpPr>
          <p:cNvPr id="355" name="Google Shape;355;p5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 elders who are among you I exhort, I who am a fellow elder and a witness of the sufferings of Christ, and also a partaker of the glory that will be revealed: Shepherd the flock of God which is among you, serving as overseers, not by compulsion but willingly, not for dishonest gain but eagerly; nor as being lords over those entrusted to you, but being examples to the flock; and when the Chief Shepherd appears, you will receive the crown of glory that does not fade away.”</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Bishop/Elder</a:t>
            </a:r>
            <a:endParaRPr/>
          </a:p>
        </p:txBody>
      </p:sp>
      <p:sp>
        <p:nvSpPr>
          <p:cNvPr id="361" name="Google Shape;361;p51"/>
          <p:cNvSpPr txBox="1">
            <a:spLocks noGrp="1"/>
          </p:cNvSpPr>
          <p:nvPr>
            <p:ph type="body" idx="1"/>
          </p:nvPr>
        </p:nvSpPr>
        <p:spPr>
          <a:xfrm>
            <a:off x="819150" y="21472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Blameless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One wife with reverent children</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Temperate</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Sober-minded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Good behavior and reputation</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Hospitable</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Able to teach who is not a novice</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No alcohol, violence, greed, quarrelsome, covetous, and pride</a:t>
            </a:r>
            <a:endParaRPr sz="1700">
              <a:solidFill>
                <a:srgbClr val="000000"/>
              </a:solidFill>
              <a:latin typeface="Times New Roman"/>
              <a:ea typeface="Times New Roman"/>
              <a:cs typeface="Times New Roman"/>
              <a:sym typeface="Times New Roman"/>
            </a:endParaRPr>
          </a:p>
        </p:txBody>
      </p:sp>
      <p:sp>
        <p:nvSpPr>
          <p:cNvPr id="362" name="Google Shape;362;p51"/>
          <p:cNvSpPr txBox="1"/>
          <p:nvPr/>
        </p:nvSpPr>
        <p:spPr>
          <a:xfrm>
            <a:off x="4596325" y="21578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Blameless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One wife with faithful children</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Not dishonest</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Strong examples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Shepherd over flock</a:t>
            </a:r>
            <a:endParaRPr sz="1700">
              <a:latin typeface="Times New Roman"/>
              <a:ea typeface="Times New Roman"/>
              <a:cs typeface="Times New Roman"/>
              <a:sym typeface="Times New Roman"/>
            </a:endParaRPr>
          </a:p>
        </p:txBody>
      </p:sp>
      <p:sp>
        <p:nvSpPr>
          <p:cNvPr id="363" name="Google Shape;363;p51"/>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
        <p:nvSpPr>
          <p:cNvPr id="364" name="Google Shape;364;p51"/>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2 Peter 2: 1</a:t>
            </a:r>
            <a:endParaRPr>
              <a:latin typeface="Times New Roman"/>
              <a:ea typeface="Times New Roman"/>
              <a:cs typeface="Times New Roman"/>
              <a:sym typeface="Times New Roman"/>
            </a:endParaRPr>
          </a:p>
        </p:txBody>
      </p:sp>
      <p:sp>
        <p:nvSpPr>
          <p:cNvPr id="146" name="Google Shape;146;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“But there were also false prophets among the people, even as there will be false teachers among you, who will </a:t>
            </a:r>
            <a:r>
              <a:rPr lang="en" sz="2000" b="1">
                <a:solidFill>
                  <a:srgbClr val="000000"/>
                </a:solidFill>
                <a:latin typeface="Times New Roman"/>
                <a:ea typeface="Times New Roman"/>
                <a:cs typeface="Times New Roman"/>
                <a:sym typeface="Times New Roman"/>
              </a:rPr>
              <a:t>secretly bring in destructive</a:t>
            </a:r>
            <a:r>
              <a:rPr lang="en" sz="1700">
                <a:solidFill>
                  <a:srgbClr val="000000"/>
                </a:solidFill>
                <a:latin typeface="Times New Roman"/>
                <a:ea typeface="Times New Roman"/>
                <a:cs typeface="Times New Roman"/>
                <a:sym typeface="Times New Roman"/>
              </a:rPr>
              <a:t> heresies, even denying the Lord who bought them, and bring in themselves swift destruction.”</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F7B51"/>
                </a:solidFill>
                <a:latin typeface="Times New Roman"/>
                <a:ea typeface="Times New Roman"/>
                <a:cs typeface="Times New Roman"/>
                <a:sym typeface="Times New Roman"/>
              </a:rPr>
              <a:t>Bishop’s Priesthood Organization cont...</a:t>
            </a:r>
            <a:endParaRPr>
              <a:latin typeface="Times New Roman"/>
              <a:ea typeface="Times New Roman"/>
              <a:cs typeface="Times New Roman"/>
              <a:sym typeface="Times New Roman"/>
            </a:endParaRPr>
          </a:p>
        </p:txBody>
      </p:sp>
      <p:sp>
        <p:nvSpPr>
          <p:cNvPr id="370" name="Google Shape;370;p5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2000"/>
              </a:spcAft>
              <a:buNone/>
            </a:pPr>
            <a:r>
              <a:rPr lang="en" sz="1700">
                <a:solidFill>
                  <a:srgbClr val="000000"/>
                </a:solidFill>
                <a:latin typeface="Times New Roman"/>
                <a:ea typeface="Times New Roman"/>
                <a:cs typeface="Times New Roman"/>
                <a:sym typeface="Times New Roman"/>
              </a:rPr>
              <a:t>“A bishop is also ordained a high priest so he can preside over all members in the ward. A bishop is a judge in Israel and interviews members for temple recommends, priesthood ordinations, and other needs. It is his right to have the gift of discernment.”</a:t>
            </a:r>
            <a:endParaRPr sz="17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71-73</a:t>
            </a:r>
            <a:r>
              <a:rPr lang="en"/>
              <a:t> </a:t>
            </a:r>
            <a:endParaRPr/>
          </a:p>
        </p:txBody>
      </p:sp>
      <p:sp>
        <p:nvSpPr>
          <p:cNvPr id="376" name="Google Shape;376;p53"/>
          <p:cNvSpPr txBox="1">
            <a:spLocks noGrp="1"/>
          </p:cNvSpPr>
          <p:nvPr>
            <p:ph type="body" idx="1"/>
          </p:nvPr>
        </p:nvSpPr>
        <p:spPr>
          <a:xfrm>
            <a:off x="781825" y="180020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“Nevertheless, a high priest, that is, after the order of Melchizedek, may be set apart unto the ministering of temporal things, having a knowledge of them by the Spirit of truth; And also to be a judge in Israel, to do the business of the church, to sit in judgment upon transgressors upon testimony as it shall be laid before him according to the laws, by the assistance of his counselors, whom he has chosen or will choose among the elders of the church. This is the duty of a bishop who is not a literal descendant of Aaron, but has been ordained to the High Priesthood after the order of Melchizedek.”</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68: 15</a:t>
            </a:r>
            <a:r>
              <a:rPr lang="en"/>
              <a:t> </a:t>
            </a:r>
            <a:endParaRPr/>
          </a:p>
        </p:txBody>
      </p:sp>
      <p:sp>
        <p:nvSpPr>
          <p:cNvPr id="382" name="Google Shape;382;p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“Wherefore they shall be high priests who are worthy, and they shall be appointed by the First Presidency of the Melchizedek Priesthood, except they be literal descendants of Aaron.”</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5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74</a:t>
            </a:r>
            <a:endParaRPr>
              <a:latin typeface="Times New Roman"/>
              <a:ea typeface="Times New Roman"/>
              <a:cs typeface="Times New Roman"/>
              <a:sym typeface="Times New Roman"/>
            </a:endParaRPr>
          </a:p>
        </p:txBody>
      </p:sp>
      <p:sp>
        <p:nvSpPr>
          <p:cNvPr id="388" name="Google Shape;388;p5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inasmuch as there are other bishops appointed they shall act in the same office.”</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5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Romans 7: 4-6</a:t>
            </a:r>
            <a:endParaRPr>
              <a:latin typeface="Times New Roman"/>
              <a:ea typeface="Times New Roman"/>
              <a:cs typeface="Times New Roman"/>
              <a:sym typeface="Times New Roman"/>
            </a:endParaRPr>
          </a:p>
        </p:txBody>
      </p:sp>
      <p:sp>
        <p:nvSpPr>
          <p:cNvPr id="394" name="Google Shape;394;p5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“Therefore, my brethren, </a:t>
            </a:r>
            <a:r>
              <a:rPr lang="en" sz="2000" b="1">
                <a:solidFill>
                  <a:srgbClr val="000000"/>
                </a:solidFill>
                <a:latin typeface="Times New Roman"/>
                <a:ea typeface="Times New Roman"/>
                <a:cs typeface="Times New Roman"/>
                <a:sym typeface="Times New Roman"/>
              </a:rPr>
              <a:t>you also have become dead to the law</a:t>
            </a:r>
            <a:r>
              <a:rPr lang="en" sz="1700">
                <a:solidFill>
                  <a:srgbClr val="000000"/>
                </a:solidFill>
                <a:latin typeface="Times New Roman"/>
                <a:ea typeface="Times New Roman"/>
                <a:cs typeface="Times New Roman"/>
                <a:sym typeface="Times New Roman"/>
              </a:rPr>
              <a:t> through the body of Christ, that you may be married to another-to Him who was raised from the dead, that we should bear fruit to God. For when we were in the flesh, the sinful passions which were aroused by the law were at work in our members to bear fruit to death. But now </a:t>
            </a:r>
            <a:r>
              <a:rPr lang="en" sz="2000" b="1">
                <a:solidFill>
                  <a:srgbClr val="000000"/>
                </a:solidFill>
                <a:latin typeface="Times New Roman"/>
                <a:ea typeface="Times New Roman"/>
                <a:cs typeface="Times New Roman"/>
                <a:sym typeface="Times New Roman"/>
              </a:rPr>
              <a:t>we have been delivered from the law</a:t>
            </a:r>
            <a:r>
              <a:rPr lang="en" sz="1700">
                <a:solidFill>
                  <a:srgbClr val="000000"/>
                </a:solidFill>
                <a:latin typeface="Times New Roman"/>
                <a:ea typeface="Times New Roman"/>
                <a:cs typeface="Times New Roman"/>
                <a:sym typeface="Times New Roman"/>
              </a:rPr>
              <a:t>, having died to what we were held by, so that </a:t>
            </a:r>
            <a:r>
              <a:rPr lang="en" sz="2000" b="1">
                <a:solidFill>
                  <a:srgbClr val="000000"/>
                </a:solidFill>
                <a:latin typeface="Times New Roman"/>
                <a:ea typeface="Times New Roman"/>
                <a:cs typeface="Times New Roman"/>
                <a:sym typeface="Times New Roman"/>
              </a:rPr>
              <a:t>we should serve in the newness of the Spirit and not in the oldness of the letter.</a:t>
            </a:r>
            <a:r>
              <a:rPr lang="en" sz="1700">
                <a:solidFill>
                  <a:srgbClr val="000000"/>
                </a:solidFill>
                <a:latin typeface="Times New Roman"/>
                <a:ea typeface="Times New Roman"/>
                <a:cs typeface="Times New Roman"/>
                <a:sym typeface="Times New Roman"/>
              </a:rPr>
              <a: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5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1 Peter 5: 1-4</a:t>
            </a:r>
            <a:endParaRPr>
              <a:latin typeface="Times New Roman"/>
              <a:ea typeface="Times New Roman"/>
              <a:cs typeface="Times New Roman"/>
              <a:sym typeface="Times New Roman"/>
            </a:endParaRPr>
          </a:p>
        </p:txBody>
      </p:sp>
      <p:sp>
        <p:nvSpPr>
          <p:cNvPr id="400" name="Google Shape;400;p5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“The elders who are among you I exhort, I who am a fellow elder and a witness of the sufferings of Christ, and also a partaker of the glory that will be revealed: Shepherd the flock of God which is among you, serving as overseers, not by compulsion but willingly, not for dishonest gain but eagerly; nor as being lords over those entrusted to you, but being examples to the flock; and </a:t>
            </a:r>
            <a:r>
              <a:rPr lang="en" sz="2000" b="1">
                <a:solidFill>
                  <a:srgbClr val="000000"/>
                </a:solidFill>
                <a:latin typeface="Times New Roman"/>
                <a:ea typeface="Times New Roman"/>
                <a:cs typeface="Times New Roman"/>
                <a:sym typeface="Times New Roman"/>
              </a:rPr>
              <a:t>when the Chief Shepherd appears</a:t>
            </a:r>
            <a:r>
              <a:rPr lang="en" sz="1700">
                <a:solidFill>
                  <a:srgbClr val="000000"/>
                </a:solidFill>
                <a:latin typeface="Times New Roman"/>
                <a:ea typeface="Times New Roman"/>
                <a:cs typeface="Times New Roman"/>
                <a:sym typeface="Times New Roman"/>
              </a:rPr>
              <a:t>, you will receive the crown of glory that does not fade away.”</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5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Hebrews 4: 14-16</a:t>
            </a:r>
            <a:endParaRPr>
              <a:latin typeface="Times New Roman"/>
              <a:ea typeface="Times New Roman"/>
              <a:cs typeface="Times New Roman"/>
              <a:sym typeface="Times New Roman"/>
            </a:endParaRPr>
          </a:p>
        </p:txBody>
      </p:sp>
      <p:sp>
        <p:nvSpPr>
          <p:cNvPr id="406" name="Google Shape;406;p5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“Seeing then that we have </a:t>
            </a:r>
            <a:r>
              <a:rPr lang="en" sz="2000" b="1">
                <a:solidFill>
                  <a:srgbClr val="000000"/>
                </a:solidFill>
                <a:latin typeface="Times New Roman"/>
                <a:ea typeface="Times New Roman"/>
                <a:cs typeface="Times New Roman"/>
                <a:sym typeface="Times New Roman"/>
              </a:rPr>
              <a:t>a great High Priest</a:t>
            </a:r>
            <a:r>
              <a:rPr lang="en" sz="1700">
                <a:solidFill>
                  <a:srgbClr val="000000"/>
                </a:solidFill>
                <a:latin typeface="Times New Roman"/>
                <a:ea typeface="Times New Roman"/>
                <a:cs typeface="Times New Roman"/>
                <a:sym typeface="Times New Roman"/>
              </a:rPr>
              <a:t> who has passed through the heavens, </a:t>
            </a:r>
            <a:r>
              <a:rPr lang="en" sz="2000" b="1">
                <a:solidFill>
                  <a:srgbClr val="000000"/>
                </a:solidFill>
                <a:latin typeface="Times New Roman"/>
                <a:ea typeface="Times New Roman"/>
                <a:cs typeface="Times New Roman"/>
                <a:sym typeface="Times New Roman"/>
              </a:rPr>
              <a:t>Jesus the Son of God</a:t>
            </a:r>
            <a:r>
              <a:rPr lang="en" sz="1700">
                <a:solidFill>
                  <a:srgbClr val="000000"/>
                </a:solidFill>
                <a:latin typeface="Times New Roman"/>
                <a:ea typeface="Times New Roman"/>
                <a:cs typeface="Times New Roman"/>
                <a:sym typeface="Times New Roman"/>
              </a:rPr>
              <a:t>, let us hold fast our confession. For we do not have </a:t>
            </a:r>
            <a:r>
              <a:rPr lang="en" sz="2000" b="1">
                <a:solidFill>
                  <a:srgbClr val="000000"/>
                </a:solidFill>
                <a:latin typeface="Times New Roman"/>
                <a:ea typeface="Times New Roman"/>
                <a:cs typeface="Times New Roman"/>
                <a:sym typeface="Times New Roman"/>
              </a:rPr>
              <a:t>a High Priest</a:t>
            </a:r>
            <a:r>
              <a:rPr lang="en" sz="1700">
                <a:solidFill>
                  <a:srgbClr val="000000"/>
                </a:solidFill>
                <a:latin typeface="Times New Roman"/>
                <a:ea typeface="Times New Roman"/>
                <a:cs typeface="Times New Roman"/>
                <a:sym typeface="Times New Roman"/>
              </a:rPr>
              <a:t> who cannot sympathize with our weaknesses, but was in all points tempted as we are, yet without sin. Let us therefore come boldly to the throne of grace, that we may obtain mercy and find grace to help in time of need.”</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5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Bishops/Elders</a:t>
            </a:r>
            <a:endParaRPr/>
          </a:p>
        </p:txBody>
      </p:sp>
      <p:sp>
        <p:nvSpPr>
          <p:cNvPr id="412" name="Google Shape;412;p59"/>
          <p:cNvSpPr txBox="1">
            <a:spLocks noGrp="1"/>
          </p:cNvSpPr>
          <p:nvPr>
            <p:ph type="body" idx="1"/>
          </p:nvPr>
        </p:nvSpPr>
        <p:spPr>
          <a:xfrm>
            <a:off x="819150" y="21472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Ordained as the leader over ward</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President over Priest’s Quorum</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Deals with temporal matters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Judge</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Interviews members for temple recommendations</a:t>
            </a:r>
            <a:endParaRPr sz="1700">
              <a:solidFill>
                <a:srgbClr val="000000"/>
              </a:solidFill>
              <a:latin typeface="Times New Roman"/>
              <a:ea typeface="Times New Roman"/>
              <a:cs typeface="Times New Roman"/>
              <a:sym typeface="Times New Roman"/>
            </a:endParaRPr>
          </a:p>
        </p:txBody>
      </p:sp>
      <p:sp>
        <p:nvSpPr>
          <p:cNvPr id="413" name="Google Shape;413;p59"/>
          <p:cNvSpPr txBox="1"/>
          <p:nvPr/>
        </p:nvSpPr>
        <p:spPr>
          <a:xfrm>
            <a:off x="4596325" y="21578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Shepherd over flock</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Blameless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One wife with reverent children</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Sober-minded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Strong example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Hospitable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Able to teach who is not a novice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 alcohol, violence, greed, quarrelsome, covetous, and pride</a:t>
            </a:r>
            <a:endParaRPr sz="1700">
              <a:latin typeface="Times New Roman"/>
              <a:ea typeface="Times New Roman"/>
              <a:cs typeface="Times New Roman"/>
              <a:sym typeface="Times New Roman"/>
            </a:endParaRPr>
          </a:p>
        </p:txBody>
      </p:sp>
      <p:sp>
        <p:nvSpPr>
          <p:cNvPr id="414" name="Google Shape;414;p59"/>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D&amp;C</a:t>
            </a:r>
            <a:endParaRPr sz="2400">
              <a:latin typeface="Times New Roman"/>
              <a:ea typeface="Times New Roman"/>
              <a:cs typeface="Times New Roman"/>
              <a:sym typeface="Times New Roman"/>
            </a:endParaRPr>
          </a:p>
        </p:txBody>
      </p:sp>
      <p:sp>
        <p:nvSpPr>
          <p:cNvPr id="415" name="Google Shape;415;p59"/>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Galatians 1: 7-9</a:t>
            </a:r>
            <a:endParaRPr>
              <a:latin typeface="Times New Roman"/>
              <a:ea typeface="Times New Roman"/>
              <a:cs typeface="Times New Roman"/>
              <a:sym typeface="Times New Roman"/>
            </a:endParaRPr>
          </a:p>
        </p:txBody>
      </p:sp>
      <p:sp>
        <p:nvSpPr>
          <p:cNvPr id="421" name="Google Shape;421;p6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“...but there are some who trouble you and want to </a:t>
            </a:r>
            <a:r>
              <a:rPr lang="en" sz="2000" b="1">
                <a:solidFill>
                  <a:srgbClr val="000000"/>
                </a:solidFill>
                <a:latin typeface="Times New Roman"/>
                <a:ea typeface="Times New Roman"/>
                <a:cs typeface="Times New Roman"/>
                <a:sym typeface="Times New Roman"/>
              </a:rPr>
              <a:t>pervert the gospel of Christ</a:t>
            </a:r>
            <a:r>
              <a:rPr lang="en" sz="1700">
                <a:solidFill>
                  <a:srgbClr val="000000"/>
                </a:solidFill>
                <a:latin typeface="Times New Roman"/>
                <a:ea typeface="Times New Roman"/>
                <a:cs typeface="Times New Roman"/>
                <a:sym typeface="Times New Roman"/>
              </a:rPr>
              <a:t>. But even if we, or an angel from heaven, </a:t>
            </a:r>
            <a:r>
              <a:rPr lang="en" sz="2000" b="1">
                <a:solidFill>
                  <a:srgbClr val="000000"/>
                </a:solidFill>
                <a:latin typeface="Times New Roman"/>
                <a:ea typeface="Times New Roman"/>
                <a:cs typeface="Times New Roman"/>
                <a:sym typeface="Times New Roman"/>
              </a:rPr>
              <a:t>preach any other gospel</a:t>
            </a:r>
            <a:r>
              <a:rPr lang="en" sz="1700">
                <a:solidFill>
                  <a:srgbClr val="000000"/>
                </a:solidFill>
                <a:latin typeface="Times New Roman"/>
                <a:ea typeface="Times New Roman"/>
                <a:cs typeface="Times New Roman"/>
                <a:sym typeface="Times New Roman"/>
              </a:rPr>
              <a:t> to you than what we have preached to you, let him be </a:t>
            </a:r>
            <a:r>
              <a:rPr lang="en" sz="2000" b="1">
                <a:solidFill>
                  <a:srgbClr val="000000"/>
                </a:solidFill>
                <a:latin typeface="Times New Roman"/>
                <a:ea typeface="Times New Roman"/>
                <a:cs typeface="Times New Roman"/>
                <a:sym typeface="Times New Roman"/>
              </a:rPr>
              <a:t>accursed</a:t>
            </a:r>
            <a:r>
              <a:rPr lang="en" sz="1700">
                <a:solidFill>
                  <a:srgbClr val="000000"/>
                </a:solidFill>
                <a:latin typeface="Times New Roman"/>
                <a:ea typeface="Times New Roman"/>
                <a:cs typeface="Times New Roman"/>
                <a:sym typeface="Times New Roman"/>
              </a:rPr>
              <a:t>. As we have said before, so now I say again, </a:t>
            </a:r>
            <a:r>
              <a:rPr lang="en" sz="2000" b="1">
                <a:solidFill>
                  <a:srgbClr val="000000"/>
                </a:solidFill>
                <a:latin typeface="Times New Roman"/>
                <a:ea typeface="Times New Roman"/>
                <a:cs typeface="Times New Roman"/>
                <a:sym typeface="Times New Roman"/>
              </a:rPr>
              <a:t>if anyone preaches any other gospel</a:t>
            </a:r>
            <a:r>
              <a:rPr lang="en" sz="1700">
                <a:solidFill>
                  <a:srgbClr val="000000"/>
                </a:solidFill>
                <a:latin typeface="Times New Roman"/>
                <a:ea typeface="Times New Roman"/>
                <a:cs typeface="Times New Roman"/>
                <a:sym typeface="Times New Roman"/>
              </a:rPr>
              <a:t> to you than what you have received, let him be </a:t>
            </a:r>
            <a:r>
              <a:rPr lang="en" sz="2000" b="1">
                <a:solidFill>
                  <a:srgbClr val="000000"/>
                </a:solidFill>
                <a:latin typeface="Times New Roman"/>
                <a:ea typeface="Times New Roman"/>
                <a:cs typeface="Times New Roman"/>
                <a:sym typeface="Times New Roman"/>
              </a:rPr>
              <a:t>accursed</a:t>
            </a:r>
            <a:r>
              <a:rPr lang="en" sz="1700">
                <a:solidFill>
                  <a:srgbClr val="000000"/>
                </a:solidFill>
                <a:latin typeface="Times New Roman"/>
                <a:ea typeface="Times New Roman"/>
                <a:cs typeface="Times New Roman"/>
                <a:sym typeface="Times New Roman"/>
              </a:rPr>
              <a:t>.”</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7: 15-20</a:t>
            </a:r>
            <a:endParaRPr>
              <a:latin typeface="Times New Roman"/>
              <a:ea typeface="Times New Roman"/>
              <a:cs typeface="Times New Roman"/>
              <a:sym typeface="Times New Roman"/>
            </a:endParaRPr>
          </a:p>
        </p:txBody>
      </p:sp>
      <p:sp>
        <p:nvSpPr>
          <p:cNvPr id="152" name="Google Shape;152;p1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t>
            </a:r>
            <a:r>
              <a:rPr lang="en" sz="2000" b="1">
                <a:solidFill>
                  <a:srgbClr val="000000"/>
                </a:solidFill>
                <a:latin typeface="Times New Roman"/>
                <a:ea typeface="Times New Roman"/>
                <a:cs typeface="Times New Roman"/>
                <a:sym typeface="Times New Roman"/>
              </a:rPr>
              <a:t>Beware of false prophets</a:t>
            </a:r>
            <a:r>
              <a:rPr lang="en" sz="1700">
                <a:solidFill>
                  <a:srgbClr val="000000"/>
                </a:solidFill>
                <a:latin typeface="Times New Roman"/>
                <a:ea typeface="Times New Roman"/>
                <a:cs typeface="Times New Roman"/>
                <a:sym typeface="Times New Roman"/>
              </a:rPr>
              <a:t>, who come to you in sheep’s clothing, but inwardly they are ravenous wolves. You will know them by their fruits. Do men gather grapes from thornbushes or figs from thistles? Even so, every good tree cannot bear bad fruit, nor can a bad tree bear good fruit. Every tree that does not bear good fruit is cut down and thrown into the fire. Therefore by their fruits you will know them.”</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14</a:t>
            </a:r>
            <a:endParaRPr>
              <a:latin typeface="Times New Roman"/>
              <a:ea typeface="Times New Roman"/>
              <a:cs typeface="Times New Roman"/>
              <a:sym typeface="Times New Roman"/>
            </a:endParaRPr>
          </a:p>
        </p:txBody>
      </p:sp>
      <p:sp>
        <p:nvSpPr>
          <p:cNvPr id="158" name="Google Shape;158;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“Why it is called the </a:t>
            </a:r>
            <a:r>
              <a:rPr lang="en" sz="2000" b="1">
                <a:solidFill>
                  <a:srgbClr val="000000"/>
                </a:solidFill>
                <a:latin typeface="Times New Roman"/>
                <a:ea typeface="Times New Roman"/>
                <a:cs typeface="Times New Roman"/>
                <a:sym typeface="Times New Roman"/>
              </a:rPr>
              <a:t>lesser</a:t>
            </a:r>
            <a:r>
              <a:rPr lang="en" sz="1700">
                <a:solidFill>
                  <a:srgbClr val="000000"/>
                </a:solidFill>
                <a:latin typeface="Times New Roman"/>
                <a:ea typeface="Times New Roman"/>
                <a:cs typeface="Times New Roman"/>
                <a:sym typeface="Times New Roman"/>
              </a:rPr>
              <a:t> priesthood is because it is an appendage to the greater, or the Melchizedek Priesthood, and has power in administering outward ordinances.”</a:t>
            </a:r>
            <a:endParaRPr sz="1700">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19"/>
          <p:cNvPicPr preferRelativeResize="0"/>
          <p:nvPr/>
        </p:nvPicPr>
        <p:blipFill>
          <a:blip r:embed="rId3">
            <a:alphaModFix/>
          </a:blip>
          <a:stretch>
            <a:fillRect/>
          </a:stretch>
        </p:blipFill>
        <p:spPr>
          <a:xfrm>
            <a:off x="777325" y="226850"/>
            <a:ext cx="7591051" cy="4688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Deacon’s Priesthood Organization</a:t>
            </a:r>
            <a:endParaRPr>
              <a:latin typeface="Times New Roman"/>
              <a:ea typeface="Times New Roman"/>
              <a:cs typeface="Times New Roman"/>
              <a:sym typeface="Times New Roman"/>
            </a:endParaRPr>
          </a:p>
        </p:txBody>
      </p:sp>
      <p:sp>
        <p:nvSpPr>
          <p:cNvPr id="169" name="Google Shape;169;p2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700">
                <a:solidFill>
                  <a:srgbClr val="000000"/>
                </a:solidFill>
                <a:latin typeface="Times New Roman"/>
                <a:ea typeface="Times New Roman"/>
                <a:cs typeface="Times New Roman"/>
                <a:sym typeface="Times New Roman"/>
              </a:rPr>
              <a:t>“A young man who has been baptized and confirmed a member of the Church and is worthy may be ordained to the office of deacon when he is 12 years old. The deacons are usually assigned to pass the sacrament to members of the Church, keep Church buildings and grounds in good order, act as messengers for priesthood leaders, and fulfill special assignments such as collecting fast offerings.”</a:t>
            </a:r>
            <a:endParaRPr sz="17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D&amp;C 107: 85</a:t>
            </a:r>
            <a:endParaRPr>
              <a:latin typeface="Times New Roman"/>
              <a:ea typeface="Times New Roman"/>
              <a:cs typeface="Times New Roman"/>
              <a:sym typeface="Times New Roman"/>
            </a:endParaRPr>
          </a:p>
        </p:txBody>
      </p:sp>
      <p:sp>
        <p:nvSpPr>
          <p:cNvPr id="175" name="Google Shape;175;p2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700">
                <a:solidFill>
                  <a:srgbClr val="000000"/>
                </a:solidFill>
                <a:latin typeface="Times New Roman"/>
                <a:ea typeface="Times New Roman"/>
                <a:cs typeface="Times New Roman"/>
                <a:sym typeface="Times New Roman"/>
              </a:rPr>
              <a:t>“And again, verily I say unto you, the duty of a president over the office of a deacon is to preside over twelve deacons, to sit in council with them, and to teach them their duty, edifying one another, as it is given according to the covenants.”</a:t>
            </a:r>
            <a:endParaRPr sz="17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3212</Words>
  <Application>Microsoft Macintosh PowerPoint</Application>
  <PresentationFormat>On-screen Show (16:9)</PresentationFormat>
  <Paragraphs>160</Paragraphs>
  <Slides>48</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Times New Roman</vt:lpstr>
      <vt:lpstr>Nunito</vt:lpstr>
      <vt:lpstr>Arial</vt:lpstr>
      <vt:lpstr>Shift</vt:lpstr>
      <vt:lpstr>Aaronic Priesthood</vt:lpstr>
      <vt:lpstr>Why?</vt:lpstr>
      <vt:lpstr>Matthew 28: 18-20</vt:lpstr>
      <vt:lpstr>2 Peter 2: 1</vt:lpstr>
      <vt:lpstr>Matthew 7: 15-20</vt:lpstr>
      <vt:lpstr>D&amp;C 107: 14</vt:lpstr>
      <vt:lpstr>PowerPoint Presentation</vt:lpstr>
      <vt:lpstr>Deacon’s Priesthood Organization</vt:lpstr>
      <vt:lpstr>D&amp;C 107: 85</vt:lpstr>
      <vt:lpstr>1 Tim 3: 8-12</vt:lpstr>
      <vt:lpstr>Deacons</vt:lpstr>
      <vt:lpstr>PowerPoint Presentation</vt:lpstr>
      <vt:lpstr>Teacher’s Priesthood Organization</vt:lpstr>
      <vt:lpstr>D&amp;C 20: 53-59</vt:lpstr>
      <vt:lpstr>Ephesians 4: 11-12</vt:lpstr>
      <vt:lpstr>Romans 1: 15-16</vt:lpstr>
      <vt:lpstr>Mark 16: 15-16</vt:lpstr>
      <vt:lpstr>Matthew 28: 18-20</vt:lpstr>
      <vt:lpstr>Acts 2: 38</vt:lpstr>
      <vt:lpstr>Teacher’s Priesthood Organization cont...</vt:lpstr>
      <vt:lpstr>D&amp;C 42: 12</vt:lpstr>
      <vt:lpstr>Matthew 28: 18-20</vt:lpstr>
      <vt:lpstr>Matthew 26: 17-19</vt:lpstr>
      <vt:lpstr>Matthew 26: 26-29</vt:lpstr>
      <vt:lpstr>Teachers/Preachers</vt:lpstr>
      <vt:lpstr>PowerPoint Presentation</vt:lpstr>
      <vt:lpstr>Priest’s Priesthood Organization</vt:lpstr>
      <vt:lpstr>D&amp;C 20: 46-51 </vt:lpstr>
      <vt:lpstr>1 Peter 2: 9-10</vt:lpstr>
      <vt:lpstr>Matthew 28: 19</vt:lpstr>
      <vt:lpstr>Priests/Christians</vt:lpstr>
      <vt:lpstr>PowerPoint Presentation</vt:lpstr>
      <vt:lpstr>Bishop’s Priesthood Organization</vt:lpstr>
      <vt:lpstr>D&amp;C 107: 87-88</vt:lpstr>
      <vt:lpstr>D&amp;C 107: 68</vt:lpstr>
      <vt:lpstr>1 Tim 3: 1-7</vt:lpstr>
      <vt:lpstr>Titus 1: 5-9</vt:lpstr>
      <vt:lpstr>1 Peter 5: 1-4</vt:lpstr>
      <vt:lpstr>Bishop/Elder</vt:lpstr>
      <vt:lpstr>Bishop’s Priesthood Organization cont...</vt:lpstr>
      <vt:lpstr>D&amp;C 107: 71-73 </vt:lpstr>
      <vt:lpstr>D&amp;C 68: 15 </vt:lpstr>
      <vt:lpstr>D&amp;C 107: 74</vt:lpstr>
      <vt:lpstr>Romans 7: 4-6</vt:lpstr>
      <vt:lpstr>1 Peter 5: 1-4</vt:lpstr>
      <vt:lpstr>Hebrews 4: 14-16</vt:lpstr>
      <vt:lpstr>Bishops/Elders</vt:lpstr>
      <vt:lpstr>Galatians 1: 7-9</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Aaronic Priesthood</dc:title>
  <cp:lastModifiedBy>Thomas Massengill</cp:lastModifiedBy>
  <cp:revision>1</cp:revision>
  <dcterms:modified xsi:type="dcterms:W3CDTF">2018-12-30T12:02:38Z</dcterms:modified>
</cp:coreProperties>
</file>