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11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1/11/19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1/11/19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1/11/19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1/11/19</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9 them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7079456"/>
          </a:xfrm>
          <a:prstGeom prst="rect">
            <a:avLst/>
          </a:prstGeom>
        </p:spPr>
      </p:pic>
    </p:spTree>
    <p:extLst>
      <p:ext uri="{BB962C8B-B14F-4D97-AF65-F5344CB8AC3E}">
        <p14:creationId xmlns:p14="http://schemas.microsoft.com/office/powerpoint/2010/main" val="26509359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1441"/>
            <a:ext cx="5113867" cy="978408"/>
          </a:xfrm>
        </p:spPr>
        <p:txBody>
          <a:bodyPr anchor="ctr"/>
          <a:lstStyle/>
          <a:p>
            <a:r>
              <a:rPr lang="en-US" sz="6600" b="1" u="sng" dirty="0" smtClean="0"/>
              <a:t>Hebrews’ </a:t>
            </a:r>
            <a:br>
              <a:rPr lang="en-US" sz="6600" b="1" u="sng" dirty="0" smtClean="0"/>
            </a:br>
            <a:r>
              <a:rPr lang="en-US" sz="6600" b="1" u="sng" dirty="0" smtClean="0"/>
              <a:t>Hortatory </a:t>
            </a:r>
            <a:br>
              <a:rPr lang="en-US" sz="6600" b="1" u="sng" dirty="0" smtClean="0"/>
            </a:br>
            <a:r>
              <a:rPr lang="en-US" sz="6600" b="1" u="sng" dirty="0" smtClean="0"/>
              <a:t>Subjunctives</a:t>
            </a:r>
            <a:endParaRPr lang="en-US" sz="6600" b="1" u="sng" dirty="0"/>
          </a:p>
        </p:txBody>
      </p:sp>
      <p:pic>
        <p:nvPicPr>
          <p:cNvPr id="5" name="Picture 4" descr="Heart Fire 2x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3500" y="31750"/>
            <a:ext cx="2730500" cy="6826250"/>
          </a:xfrm>
          <a:prstGeom prst="rect">
            <a:avLst/>
          </a:prstGeom>
        </p:spPr>
      </p:pic>
    </p:spTree>
    <p:extLst>
      <p:ext uri="{BB962C8B-B14F-4D97-AF65-F5344CB8AC3E}">
        <p14:creationId xmlns:p14="http://schemas.microsoft.com/office/powerpoint/2010/main" val="396764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833" y="783167"/>
            <a:ext cx="8191499" cy="5342996"/>
          </a:xfrm>
        </p:spPr>
        <p:txBody>
          <a:bodyPr>
            <a:noAutofit/>
          </a:bodyPr>
          <a:lstStyle/>
          <a:p>
            <a:pPr marL="0" indent="0" algn="ctr">
              <a:buNone/>
            </a:pPr>
            <a:r>
              <a:rPr lang="en-US" sz="2800" b="1" i="1" dirty="0">
                <a:effectLst/>
              </a:rPr>
              <a:t> “The [hortatory] subjunctive is commonly used to exhort or command oneself and one’s associates. This use of the subjunctive is used ‘to urge some one to unite with the speaker in a course of action upon which he has already decided.’ Since there is no first person imperative, the hortatory subjunctive is used to do roughly the same task. Thus this use of the subjunctive is an exhortation in the first person plural. The typical translation, rather than we should . . . is let us . . . ”</a:t>
            </a:r>
            <a:r>
              <a:rPr lang="en-US" sz="2800" b="1" dirty="0">
                <a:effectLst/>
              </a:rPr>
              <a:t> (Daniel B. Wallace, </a:t>
            </a:r>
            <a:r>
              <a:rPr lang="en-US" sz="2800" b="1" i="1" dirty="0">
                <a:effectLst/>
              </a:rPr>
              <a:t>Greek Grammar Beyond the Basics: an Exegetical Syntax of the New Testament</a:t>
            </a:r>
            <a:r>
              <a:rPr lang="en-US" sz="2800" b="1" dirty="0">
                <a:effectLst/>
              </a:rPr>
              <a:t>. Grand Rapids: Zondervan, 1996, p. 464)</a:t>
            </a:r>
            <a:r>
              <a:rPr lang="en-US" sz="2800" b="1" dirty="0" smtClean="0">
                <a:effectLst/>
              </a:rPr>
              <a:t>.</a:t>
            </a:r>
            <a:endParaRPr lang="en-US" sz="2800" b="1" dirty="0">
              <a:effectLst/>
            </a:endParaRPr>
          </a:p>
        </p:txBody>
      </p:sp>
    </p:spTree>
    <p:extLst>
      <p:ext uri="{BB962C8B-B14F-4D97-AF65-F5344CB8AC3E}">
        <p14:creationId xmlns:p14="http://schemas.microsoft.com/office/powerpoint/2010/main" val="7569549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To Be Steadfast</a:t>
            </a:r>
            <a:endParaRPr lang="en-US" b="1" u="sng" dirty="0"/>
          </a:p>
        </p:txBody>
      </p:sp>
      <p:sp>
        <p:nvSpPr>
          <p:cNvPr id="3" name="Content Placeholder 2"/>
          <p:cNvSpPr>
            <a:spLocks noGrp="1"/>
          </p:cNvSpPr>
          <p:nvPr>
            <p:ph idx="1"/>
          </p:nvPr>
        </p:nvSpPr>
        <p:spPr/>
        <p:txBody>
          <a:bodyPr>
            <a:normAutofit/>
          </a:bodyPr>
          <a:lstStyle/>
          <a:p>
            <a:r>
              <a:rPr lang="en-US" sz="3200" b="1" dirty="0" smtClean="0"/>
              <a:t>Hebrews 4:14</a:t>
            </a:r>
          </a:p>
          <a:p>
            <a:pPr lvl="1"/>
            <a:r>
              <a:rPr lang="en-US" sz="3000" i="1" dirty="0" smtClean="0"/>
              <a:t>“Let us hold fast our confession...”</a:t>
            </a:r>
          </a:p>
          <a:p>
            <a:r>
              <a:rPr lang="en-US" sz="3200" b="1" dirty="0" smtClean="0"/>
              <a:t>Hebrews 10:23</a:t>
            </a:r>
          </a:p>
          <a:p>
            <a:pPr lvl="1"/>
            <a:r>
              <a:rPr lang="en-US" sz="3000" i="1" dirty="0" smtClean="0"/>
              <a:t>“Let us hold fast...without wavering...”</a:t>
            </a:r>
            <a:endParaRPr lang="en-US" sz="3000" i="1" dirty="0"/>
          </a:p>
        </p:txBody>
      </p:sp>
      <p:pic>
        <p:nvPicPr>
          <p:cNvPr id="5" name="Picture 4" descr="Heart Fire 11x1.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53001"/>
            <a:ext cx="9144000" cy="1905000"/>
          </a:xfrm>
          <a:prstGeom prst="rect">
            <a:avLst/>
          </a:prstGeom>
        </p:spPr>
      </p:pic>
    </p:spTree>
    <p:extLst>
      <p:ext uri="{BB962C8B-B14F-4D97-AF65-F5344CB8AC3E}">
        <p14:creationId xmlns:p14="http://schemas.microsoft.com/office/powerpoint/2010/main" val="1664224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0" y="121023"/>
            <a:ext cx="7770813" cy="1429871"/>
          </a:xfrm>
        </p:spPr>
        <p:txBody>
          <a:bodyPr/>
          <a:lstStyle/>
          <a:p>
            <a:pPr algn="l"/>
            <a:r>
              <a:rPr lang="en-US" b="1" u="sng" dirty="0" smtClean="0"/>
              <a:t>To Become Stronger</a:t>
            </a:r>
            <a:endParaRPr lang="en-US" b="1" u="sng" dirty="0"/>
          </a:p>
        </p:txBody>
      </p:sp>
      <p:sp>
        <p:nvSpPr>
          <p:cNvPr id="3" name="Content Placeholder 2"/>
          <p:cNvSpPr>
            <a:spLocks noGrp="1"/>
          </p:cNvSpPr>
          <p:nvPr>
            <p:ph idx="1"/>
          </p:nvPr>
        </p:nvSpPr>
        <p:spPr>
          <a:xfrm>
            <a:off x="474130" y="1869141"/>
            <a:ext cx="7770813" cy="4257022"/>
          </a:xfrm>
        </p:spPr>
        <p:txBody>
          <a:bodyPr>
            <a:normAutofit/>
          </a:bodyPr>
          <a:lstStyle/>
          <a:p>
            <a:r>
              <a:rPr lang="en-US" sz="3200" b="1" dirty="0" smtClean="0"/>
              <a:t>Hebrews 6:1</a:t>
            </a:r>
          </a:p>
          <a:p>
            <a:pPr lvl="1"/>
            <a:r>
              <a:rPr lang="en-US" sz="3000" i="1" dirty="0" smtClean="0"/>
              <a:t>“Let us...go on to maturity...”</a:t>
            </a:r>
          </a:p>
          <a:p>
            <a:r>
              <a:rPr lang="en-US" sz="3200" b="1" dirty="0" smtClean="0"/>
              <a:t>Hebrews 10:24</a:t>
            </a:r>
          </a:p>
          <a:p>
            <a:pPr lvl="1"/>
            <a:r>
              <a:rPr lang="en-US" sz="3000" i="1" dirty="0" smtClean="0"/>
              <a:t>“Let us consider...one another...”</a:t>
            </a:r>
          </a:p>
          <a:p>
            <a:r>
              <a:rPr lang="en-US" sz="3200" b="1" dirty="0" smtClean="0"/>
              <a:t>Hebrews 12:1 (#1)</a:t>
            </a:r>
          </a:p>
          <a:p>
            <a:pPr lvl="1"/>
            <a:r>
              <a:rPr lang="en-US" sz="3000" i="1" dirty="0" smtClean="0"/>
              <a:t>“Let us also lay aside...”</a:t>
            </a:r>
          </a:p>
        </p:txBody>
      </p:sp>
      <p:pic>
        <p:nvPicPr>
          <p:cNvPr id="4" name="Picture 3" descr="Heart Fire 2x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0800" y="0"/>
            <a:ext cx="2743200" cy="6858000"/>
          </a:xfrm>
          <a:prstGeom prst="rect">
            <a:avLst/>
          </a:prstGeom>
        </p:spPr>
      </p:pic>
    </p:spTree>
    <p:extLst>
      <p:ext uri="{BB962C8B-B14F-4D97-AF65-F5344CB8AC3E}">
        <p14:creationId xmlns:p14="http://schemas.microsoft.com/office/powerpoint/2010/main" val="922404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To Worship</a:t>
            </a:r>
            <a:endParaRPr lang="en-US" b="1" u="sng" dirty="0"/>
          </a:p>
        </p:txBody>
      </p:sp>
      <p:sp>
        <p:nvSpPr>
          <p:cNvPr id="3" name="Content Placeholder 2"/>
          <p:cNvSpPr>
            <a:spLocks noGrp="1"/>
          </p:cNvSpPr>
          <p:nvPr>
            <p:ph idx="1"/>
          </p:nvPr>
        </p:nvSpPr>
        <p:spPr/>
        <p:txBody>
          <a:bodyPr>
            <a:normAutofit/>
          </a:bodyPr>
          <a:lstStyle/>
          <a:p>
            <a:r>
              <a:rPr lang="en-US" sz="3200" b="1" dirty="0" smtClean="0"/>
              <a:t>Hebrews 12:28 (2x)</a:t>
            </a:r>
          </a:p>
          <a:p>
            <a:pPr lvl="1"/>
            <a:r>
              <a:rPr lang="en-US" sz="3000" i="1" dirty="0" smtClean="0"/>
              <a:t>“Let us be grateful...”</a:t>
            </a:r>
          </a:p>
          <a:p>
            <a:pPr lvl="1"/>
            <a:r>
              <a:rPr lang="en-US" sz="3000" i="1" dirty="0" smtClean="0"/>
              <a:t>“Let us offer...”</a:t>
            </a:r>
          </a:p>
          <a:p>
            <a:r>
              <a:rPr lang="en-US" sz="3200" b="1" dirty="0" smtClean="0"/>
              <a:t>Hebrews 13:15-16</a:t>
            </a:r>
          </a:p>
          <a:p>
            <a:pPr lvl="1"/>
            <a:r>
              <a:rPr lang="en-US" sz="3000" i="1" dirty="0" smtClean="0"/>
              <a:t>“Let us continually offer up...”</a:t>
            </a:r>
          </a:p>
        </p:txBody>
      </p:sp>
      <p:pic>
        <p:nvPicPr>
          <p:cNvPr id="4" name="Picture 3" descr="Heart Fire 11x1.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270499"/>
            <a:ext cx="9144000" cy="1587501"/>
          </a:xfrm>
          <a:prstGeom prst="rect">
            <a:avLst/>
          </a:prstGeom>
        </p:spPr>
      </p:pic>
    </p:spTree>
    <p:extLst>
      <p:ext uri="{BB962C8B-B14F-4D97-AF65-F5344CB8AC3E}">
        <p14:creationId xmlns:p14="http://schemas.microsoft.com/office/powerpoint/2010/main" val="21853654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To Draw Near</a:t>
            </a:r>
            <a:endParaRPr lang="en-US" b="1" u="sng" dirty="0"/>
          </a:p>
        </p:txBody>
      </p:sp>
      <p:sp>
        <p:nvSpPr>
          <p:cNvPr id="3" name="Content Placeholder 2"/>
          <p:cNvSpPr>
            <a:spLocks noGrp="1"/>
          </p:cNvSpPr>
          <p:nvPr>
            <p:ph idx="1"/>
          </p:nvPr>
        </p:nvSpPr>
        <p:spPr/>
        <p:txBody>
          <a:bodyPr>
            <a:normAutofit/>
          </a:bodyPr>
          <a:lstStyle/>
          <a:p>
            <a:r>
              <a:rPr lang="en-US" sz="3200" b="1" dirty="0" smtClean="0"/>
              <a:t>Hebrews 4:16//10:19-22</a:t>
            </a:r>
          </a:p>
          <a:p>
            <a:pPr lvl="1"/>
            <a:r>
              <a:rPr lang="en-US" sz="3000" i="1" dirty="0" smtClean="0"/>
              <a:t>“Let us with confidence draw near...”</a:t>
            </a:r>
          </a:p>
          <a:p>
            <a:r>
              <a:rPr lang="en-US" sz="3200" b="1" dirty="0" smtClean="0"/>
              <a:t>Hebrews 13:112-14</a:t>
            </a:r>
          </a:p>
          <a:p>
            <a:pPr lvl="1"/>
            <a:r>
              <a:rPr lang="en-US" sz="3000" i="1" dirty="0" smtClean="0"/>
              <a:t>“Let us go to Him outside the camp...”</a:t>
            </a:r>
            <a:endParaRPr lang="en-US" sz="3000" i="1" dirty="0"/>
          </a:p>
        </p:txBody>
      </p:sp>
      <p:pic>
        <p:nvPicPr>
          <p:cNvPr id="4" name="Picture 3" descr="Heart Fire 11x1.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52999"/>
            <a:ext cx="9144000" cy="1905001"/>
          </a:xfrm>
          <a:prstGeom prst="rect">
            <a:avLst/>
          </a:prstGeom>
        </p:spPr>
      </p:pic>
    </p:spTree>
    <p:extLst>
      <p:ext uri="{BB962C8B-B14F-4D97-AF65-F5344CB8AC3E}">
        <p14:creationId xmlns:p14="http://schemas.microsoft.com/office/powerpoint/2010/main" val="3737904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To Persevere</a:t>
            </a:r>
            <a:endParaRPr lang="en-US" b="1" u="sng" dirty="0"/>
          </a:p>
        </p:txBody>
      </p:sp>
      <p:sp>
        <p:nvSpPr>
          <p:cNvPr id="3" name="Content Placeholder 2"/>
          <p:cNvSpPr>
            <a:spLocks noGrp="1"/>
          </p:cNvSpPr>
          <p:nvPr>
            <p:ph idx="1"/>
          </p:nvPr>
        </p:nvSpPr>
        <p:spPr/>
        <p:txBody>
          <a:bodyPr>
            <a:normAutofit/>
          </a:bodyPr>
          <a:lstStyle/>
          <a:p>
            <a:r>
              <a:rPr lang="en-US" sz="3200" b="1" dirty="0" smtClean="0"/>
              <a:t>Hebrews 4:1-3</a:t>
            </a:r>
          </a:p>
          <a:p>
            <a:pPr lvl="1"/>
            <a:r>
              <a:rPr lang="en-US" sz="3000" i="1" dirty="0" smtClean="0"/>
              <a:t>“Let us fear...”</a:t>
            </a:r>
          </a:p>
          <a:p>
            <a:r>
              <a:rPr lang="en-US" sz="3200" b="1" dirty="0" smtClean="0"/>
              <a:t>Hebrews 4:11-13</a:t>
            </a:r>
          </a:p>
          <a:p>
            <a:pPr lvl="1"/>
            <a:r>
              <a:rPr lang="en-US" sz="3000" i="1" dirty="0" smtClean="0"/>
              <a:t>“Let us strive to enter...”</a:t>
            </a:r>
          </a:p>
          <a:p>
            <a:r>
              <a:rPr lang="en-US" sz="3200" b="1" dirty="0" smtClean="0"/>
              <a:t>Hebrews 12:1-3 (#2)</a:t>
            </a:r>
          </a:p>
          <a:p>
            <a:pPr lvl="1"/>
            <a:r>
              <a:rPr lang="en-US" sz="3000" i="1" dirty="0" smtClean="0"/>
              <a:t>“Let us run with endurance...”</a:t>
            </a:r>
            <a:endParaRPr lang="en-US" sz="3000" i="1" dirty="0"/>
          </a:p>
        </p:txBody>
      </p:sp>
      <p:pic>
        <p:nvPicPr>
          <p:cNvPr id="4" name="Picture 3" descr="Heart Fire 2x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0800" y="0"/>
            <a:ext cx="2743200" cy="6858000"/>
          </a:xfrm>
          <a:prstGeom prst="rect">
            <a:avLst/>
          </a:prstGeom>
        </p:spPr>
      </p:pic>
    </p:spTree>
    <p:extLst>
      <p:ext uri="{BB962C8B-B14F-4D97-AF65-F5344CB8AC3E}">
        <p14:creationId xmlns:p14="http://schemas.microsoft.com/office/powerpoint/2010/main" val="34798018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668" y="535641"/>
            <a:ext cx="8487832" cy="4257022"/>
          </a:xfrm>
        </p:spPr>
        <p:txBody>
          <a:bodyPr/>
          <a:lstStyle/>
          <a:p>
            <a:pPr marL="0" indent="0" algn="ctr">
              <a:buNone/>
            </a:pPr>
            <a:r>
              <a:rPr lang="en-US" sz="4000" b="1" dirty="0" smtClean="0"/>
              <a:t>Now you know </a:t>
            </a:r>
          </a:p>
          <a:p>
            <a:pPr marL="0" indent="0" algn="ctr">
              <a:spcBef>
                <a:spcPts val="0"/>
              </a:spcBef>
              <a:buNone/>
            </a:pPr>
            <a:r>
              <a:rPr lang="en-US" sz="4000" b="1" u="sng" dirty="0" smtClean="0"/>
              <a:t>Hebrews’ Hortatory Subjunctives</a:t>
            </a:r>
            <a:r>
              <a:rPr lang="en-US" sz="4000" b="1" dirty="0" smtClean="0"/>
              <a:t>!</a:t>
            </a:r>
          </a:p>
          <a:p>
            <a:pPr marL="0" indent="0" algn="ctr">
              <a:spcBef>
                <a:spcPts val="0"/>
              </a:spcBef>
              <a:buNone/>
            </a:pPr>
            <a:endParaRPr lang="en-US" dirty="0" smtClean="0"/>
          </a:p>
          <a:p>
            <a:pPr lvl="1">
              <a:spcBef>
                <a:spcPts val="2400"/>
              </a:spcBef>
            </a:pPr>
            <a:r>
              <a:rPr lang="en-US" sz="3200" i="1" dirty="0" smtClean="0"/>
              <a:t>Exhortations To Be Steadfast!</a:t>
            </a:r>
          </a:p>
          <a:p>
            <a:pPr lvl="1">
              <a:spcBef>
                <a:spcPts val="2400"/>
              </a:spcBef>
            </a:pPr>
            <a:r>
              <a:rPr lang="en-US" sz="3200" i="1" dirty="0"/>
              <a:t>Exhortations To </a:t>
            </a:r>
            <a:r>
              <a:rPr lang="en-US" sz="3200" i="1" dirty="0" smtClean="0"/>
              <a:t>Become Stronger!</a:t>
            </a:r>
          </a:p>
          <a:p>
            <a:pPr lvl="1">
              <a:spcBef>
                <a:spcPts val="2400"/>
              </a:spcBef>
            </a:pPr>
            <a:r>
              <a:rPr lang="en-US" sz="3200" i="1" dirty="0"/>
              <a:t>Exhortations To </a:t>
            </a:r>
            <a:r>
              <a:rPr lang="en-US" sz="3200" i="1" dirty="0" smtClean="0"/>
              <a:t>Worship!</a:t>
            </a:r>
          </a:p>
          <a:p>
            <a:pPr lvl="1">
              <a:spcBef>
                <a:spcPts val="2400"/>
              </a:spcBef>
            </a:pPr>
            <a:r>
              <a:rPr lang="en-US" sz="3200" i="1" dirty="0"/>
              <a:t>Exhortations To </a:t>
            </a:r>
            <a:r>
              <a:rPr lang="en-US" sz="3200" i="1" dirty="0" smtClean="0"/>
              <a:t>Draw Near!</a:t>
            </a:r>
          </a:p>
          <a:p>
            <a:pPr lvl="1">
              <a:spcBef>
                <a:spcPts val="2400"/>
              </a:spcBef>
            </a:pPr>
            <a:r>
              <a:rPr lang="en-US" sz="3200" i="1" dirty="0"/>
              <a:t>Exhortations To </a:t>
            </a:r>
            <a:r>
              <a:rPr lang="en-US" sz="3200" i="1" dirty="0" smtClean="0"/>
              <a:t>Persevere!</a:t>
            </a:r>
          </a:p>
          <a:p>
            <a:pPr lvl="1"/>
            <a:endParaRPr lang="en-US" dirty="0" smtClean="0"/>
          </a:p>
          <a:p>
            <a:pPr lvl="1"/>
            <a:endParaRPr lang="en-US" dirty="0"/>
          </a:p>
        </p:txBody>
      </p:sp>
      <p:pic>
        <p:nvPicPr>
          <p:cNvPr id="4" name="Picture 3" descr="Heart Fire 3x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7160" y="4212961"/>
            <a:ext cx="2759340" cy="1839560"/>
          </a:xfrm>
          <a:prstGeom prst="rect">
            <a:avLst/>
          </a:prstGeom>
        </p:spPr>
      </p:pic>
    </p:spTree>
    <p:extLst>
      <p:ext uri="{BB962C8B-B14F-4D97-AF65-F5344CB8AC3E}">
        <p14:creationId xmlns:p14="http://schemas.microsoft.com/office/powerpoint/2010/main" val="13205491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25</TotalTime>
  <Words>397</Words>
  <Application>Microsoft Macintosh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Story</vt:lpstr>
      <vt:lpstr>PowerPoint Presentation</vt:lpstr>
      <vt:lpstr>Hebrews’  Hortatory  Subjunctives</vt:lpstr>
      <vt:lpstr>PowerPoint Presentation</vt:lpstr>
      <vt:lpstr>To Be Steadfast</vt:lpstr>
      <vt:lpstr>To Become Stronger</vt:lpstr>
      <vt:lpstr>To Worship</vt:lpstr>
      <vt:lpstr>To Draw Near</vt:lpstr>
      <vt:lpstr>To Persevere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Hortatory  Subjunctives</dc:title>
  <dc:creator>Eric Parker</dc:creator>
  <cp:lastModifiedBy>Eric Parker</cp:lastModifiedBy>
  <cp:revision>6</cp:revision>
  <dcterms:created xsi:type="dcterms:W3CDTF">2019-01-11T17:21:36Z</dcterms:created>
  <dcterms:modified xsi:type="dcterms:W3CDTF">2019-01-11T17:46:36Z</dcterms:modified>
</cp:coreProperties>
</file>