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0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51A0C47-018D-4460-B945-BFF7981B6CA6}" type="datetimeFigureOut">
              <a:rPr lang="en-US" smtClean="0"/>
              <a:t>2/23/19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her-2770301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28" y="2683037"/>
            <a:ext cx="3891161" cy="978408"/>
          </a:xfrm>
        </p:spPr>
        <p:txBody>
          <a:bodyPr/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God’s Adoption Of Us!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7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Romans 8:15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634504" cy="45262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The Christian As An Adopted </a:t>
            </a:r>
            <a:r>
              <a:rPr lang="en-US" sz="3200" b="1" u="sng" dirty="0"/>
              <a:t>Child Of </a:t>
            </a:r>
            <a:r>
              <a:rPr lang="en-US" sz="3200" b="1" u="sng" dirty="0" smtClean="0"/>
              <a:t>God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dirty="0">
                <a:solidFill>
                  <a:srgbClr val="2F5897"/>
                </a:solidFill>
              </a:rPr>
              <a:t>People were condemned in sin by the law of God as they walked </a:t>
            </a:r>
            <a:r>
              <a:rPr lang="en-US" sz="2600" dirty="0" smtClean="0">
                <a:solidFill>
                  <a:srgbClr val="2F5897"/>
                </a:solidFill>
              </a:rPr>
              <a:t>according </a:t>
            </a:r>
            <a:r>
              <a:rPr lang="en-US" sz="2600" dirty="0">
                <a:solidFill>
                  <a:srgbClr val="2F5897"/>
                </a:solidFill>
              </a:rPr>
              <a:t>to the flesh; yet, through Jesus Christ they are delivered </a:t>
            </a:r>
            <a:r>
              <a:rPr lang="en-US" sz="2600" dirty="0" smtClean="0">
                <a:solidFill>
                  <a:srgbClr val="2F5897"/>
                </a:solidFill>
              </a:rPr>
              <a:t>from </a:t>
            </a:r>
            <a:r>
              <a:rPr lang="en-US" sz="2600" dirty="0">
                <a:solidFill>
                  <a:srgbClr val="2F5897"/>
                </a:solidFill>
              </a:rPr>
              <a:t>condemnation as they walk in the Spirit (Rom. 7:24-13).</a:t>
            </a:r>
            <a:r>
              <a:rPr lang="en-US" sz="2600" dirty="0">
                <a:solidFill>
                  <a:srgbClr val="2F5897"/>
                </a:solidFill>
              </a:rPr>
              <a:t> </a:t>
            </a:r>
          </a:p>
        </p:txBody>
      </p:sp>
      <p:pic>
        <p:nvPicPr>
          <p:cNvPr id="7" name="Content Placeholder 6" descr="img_151845809d56203036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5450412" y="1494388"/>
            <a:ext cx="3289300" cy="4827935"/>
          </a:xfrm>
        </p:spPr>
      </p:pic>
    </p:spTree>
    <p:extLst>
      <p:ext uri="{BB962C8B-B14F-4D97-AF65-F5344CB8AC3E}">
        <p14:creationId xmlns:p14="http://schemas.microsoft.com/office/powerpoint/2010/main" val="276970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Galatians 4:4-7</a:t>
            </a:r>
            <a:endParaRPr lang="en-US" b="1" u="sng" dirty="0"/>
          </a:p>
        </p:txBody>
      </p:sp>
      <p:pic>
        <p:nvPicPr>
          <p:cNvPr id="5" name="Content Placeholder 4" descr="40670448055_5e37e82f1d_b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1979"/>
          <a:stretch/>
        </p:blipFill>
        <p:spPr>
          <a:xfrm>
            <a:off x="4920893" y="1600200"/>
            <a:ext cx="3968463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86392" y="1600200"/>
            <a:ext cx="4396394" cy="452628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Christians (Jew Or Gentile) As Adopted Children Of God</a:t>
            </a:r>
            <a:endParaRPr lang="en-US" sz="3200" b="1" u="sng" dirty="0"/>
          </a:p>
          <a:p>
            <a:pPr marL="0" indent="0" algn="ctr">
              <a:spcBef>
                <a:spcPts val="1800"/>
              </a:spcBef>
              <a:buNone/>
            </a:pPr>
            <a:r>
              <a:rPr lang="en-US" dirty="0">
                <a:solidFill>
                  <a:srgbClr val="2F5897"/>
                </a:solidFill>
              </a:rPr>
              <a:t>People were condemned in sin by the law of God</a:t>
            </a:r>
            <a:r>
              <a:rPr lang="en-US" dirty="0" smtClean="0">
                <a:solidFill>
                  <a:srgbClr val="2F5897"/>
                </a:solidFill>
              </a:rPr>
              <a:t>, particularly under </a:t>
            </a:r>
            <a:r>
              <a:rPr lang="en-US" dirty="0">
                <a:solidFill>
                  <a:srgbClr val="2F5897"/>
                </a:solidFill>
              </a:rPr>
              <a:t>the Law of Moses, as they walked according to the flesh. </a:t>
            </a:r>
            <a:r>
              <a:rPr lang="en-US" dirty="0" smtClean="0">
                <a:solidFill>
                  <a:srgbClr val="2F5897"/>
                </a:solidFill>
              </a:rPr>
              <a:t>Because of Jesus, they are now heirs, instead of slaves.</a:t>
            </a:r>
            <a:endParaRPr lang="en-US" dirty="0">
              <a:solidFill>
                <a:srgbClr val="2F58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7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Romans 8:23</a:t>
            </a:r>
            <a:endParaRPr lang="en-US" b="1" u="sng" dirty="0"/>
          </a:p>
        </p:txBody>
      </p:sp>
      <p:pic>
        <p:nvPicPr>
          <p:cNvPr id="5" name="Content Placeholder 4" descr="df21911865b834f1e33ff01bb36aa2b0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6" t="-7" b="7"/>
          <a:stretch/>
        </p:blipFill>
        <p:spPr/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u="sng" dirty="0" smtClean="0"/>
              <a:t>The Christian’s Resurrection As Adoption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dirty="0" smtClean="0">
                <a:solidFill>
                  <a:srgbClr val="2F5897"/>
                </a:solidFill>
              </a:rPr>
              <a:t>As a result of </a:t>
            </a:r>
            <a:r>
              <a:rPr lang="en-US" sz="2600" dirty="0">
                <a:solidFill>
                  <a:srgbClr val="2F5897"/>
                </a:solidFill>
              </a:rPr>
              <a:t>sin, our flesh and the entirety of the world </a:t>
            </a:r>
            <a:r>
              <a:rPr lang="en-US" sz="2600" dirty="0" smtClean="0">
                <a:solidFill>
                  <a:srgbClr val="2F5897"/>
                </a:solidFill>
              </a:rPr>
              <a:t>became subjected </a:t>
            </a:r>
            <a:r>
              <a:rPr lang="en-US" sz="2600" dirty="0">
                <a:solidFill>
                  <a:srgbClr val="2F5897"/>
                </a:solidFill>
              </a:rPr>
              <a:t>to futility. At Jesus’ return, this will dramatically change.</a:t>
            </a:r>
            <a:r>
              <a:rPr lang="en-US" sz="2600" dirty="0">
                <a:solidFill>
                  <a:srgbClr val="2F589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4268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11624"/>
            <a:ext cx="8229600" cy="1600200"/>
          </a:xfrm>
        </p:spPr>
        <p:txBody>
          <a:bodyPr/>
          <a:lstStyle/>
          <a:p>
            <a:r>
              <a:rPr lang="en-US" b="1" u="sng" dirty="0" smtClean="0"/>
              <a:t>What We Gain By God’s Choice To Adopt Us!</a:t>
            </a:r>
            <a:endParaRPr lang="en-US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063354"/>
            <a:ext cx="4038600" cy="24866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/>
              <a:t>A New Name &amp; Family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/>
              <a:t>A New Assurance Of Being Loved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/>
              <a:t>A New Hope</a:t>
            </a:r>
            <a:endParaRPr lang="en-US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65760" y="2063370"/>
            <a:ext cx="4041648" cy="248677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/>
              <a:t>A New Nature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/>
              <a:t>A New </a:t>
            </a:r>
            <a:r>
              <a:rPr lang="en-US" sz="2800" b="1" dirty="0" smtClean="0"/>
              <a:t>Image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/>
              <a:t>A New </a:t>
            </a:r>
            <a:r>
              <a:rPr lang="en-US" sz="2800" b="1" dirty="0" smtClean="0"/>
              <a:t>Spirit, The Spirit Of Adoption By Jesus</a:t>
            </a:r>
            <a:endParaRPr lang="en-US" sz="2800" b="1" dirty="0"/>
          </a:p>
        </p:txBody>
      </p:sp>
      <p:pic>
        <p:nvPicPr>
          <p:cNvPr id="8" name="Picture 7" descr="ho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8"/>
          <a:stretch/>
        </p:blipFill>
        <p:spPr>
          <a:xfrm>
            <a:off x="0" y="4550147"/>
            <a:ext cx="9144000" cy="23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3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248"/>
            <a:ext cx="8229600" cy="1600200"/>
          </a:xfrm>
        </p:spPr>
        <p:txBody>
          <a:bodyPr/>
          <a:lstStyle/>
          <a:p>
            <a:r>
              <a:rPr lang="en-US" b="1" u="sng" dirty="0" smtClean="0"/>
              <a:t>Our Role In The Adoption Process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195617"/>
            <a:ext cx="8229600" cy="4062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i="1" dirty="0"/>
              <a:t>“God foreordained that all those who voluntarily choose to walk by faith in Christ </a:t>
            </a:r>
            <a:r>
              <a:rPr lang="en-US" sz="2600" b="1" i="1" dirty="0" smtClean="0"/>
              <a:t>shall </a:t>
            </a:r>
            <a:r>
              <a:rPr lang="en-US" sz="2600" b="1" i="1" dirty="0"/>
              <a:t>be added to his family by adoption. God willed in his love that those </a:t>
            </a:r>
            <a:r>
              <a:rPr lang="en-US" sz="2600" b="1" i="1" dirty="0" smtClean="0"/>
              <a:t>in Christ </a:t>
            </a:r>
            <a:r>
              <a:rPr lang="en-US" sz="2600" b="1" i="1" dirty="0"/>
              <a:t>should be his sons with the full benefit of inheritance...This adoption, </a:t>
            </a:r>
            <a:r>
              <a:rPr lang="en-US" sz="2600" b="1" i="1" dirty="0" smtClean="0"/>
              <a:t>which </a:t>
            </a:r>
            <a:r>
              <a:rPr lang="en-US" sz="2600" b="1" i="1" dirty="0"/>
              <a:t>begins when we receive God’s invitation by being baptized into Christ, is </a:t>
            </a:r>
            <a:r>
              <a:rPr lang="en-US" sz="2600" b="1" i="1" dirty="0" smtClean="0"/>
              <a:t>meaningful </a:t>
            </a:r>
            <a:r>
              <a:rPr lang="en-US" sz="2600" b="1" i="1" dirty="0"/>
              <a:t>only as we are led by the Spirit through God’s word.”</a:t>
            </a:r>
            <a:r>
              <a:rPr lang="en-US" sz="2600" b="1" dirty="0"/>
              <a:t> (C.G. Caldwell, </a:t>
            </a:r>
            <a:r>
              <a:rPr lang="en-US" sz="2600" b="1" dirty="0" smtClean="0"/>
              <a:t>“</a:t>
            </a:r>
            <a:r>
              <a:rPr lang="en-US" sz="2600" b="1" dirty="0"/>
              <a:t>The Book of Ephesians,” </a:t>
            </a:r>
            <a:r>
              <a:rPr lang="en-US" sz="2600" b="1" i="1" dirty="0"/>
              <a:t>Truth Commentaries</a:t>
            </a:r>
            <a:r>
              <a:rPr lang="en-US" sz="2600" b="1" dirty="0"/>
              <a:t>, 21, 23)</a:t>
            </a:r>
            <a:r>
              <a:rPr lang="en-US" sz="2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838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077"/>
            <a:ext cx="8229600" cy="1600200"/>
          </a:xfrm>
        </p:spPr>
        <p:txBody>
          <a:bodyPr/>
          <a:lstStyle/>
          <a:p>
            <a:r>
              <a:rPr lang="en-US" b="1" u="sng" dirty="0" smtClean="0"/>
              <a:t>Our Role In The Adoption Process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0388" y="2010446"/>
            <a:ext cx="8448692" cy="40628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b="1" i="1" dirty="0"/>
              <a:t>“Baptism is the act of adoption by which we pass out of one family, and are brought </a:t>
            </a:r>
            <a:r>
              <a:rPr lang="en-US" sz="2600" b="1" i="1" dirty="0" smtClean="0"/>
              <a:t>into </a:t>
            </a:r>
            <a:r>
              <a:rPr lang="en-US" sz="2600" b="1" i="1" dirty="0"/>
              <a:t>the new one with God as our Father, and Jesus Christ as our elder brother, </a:t>
            </a:r>
            <a:r>
              <a:rPr lang="en-US" sz="2600" b="1" i="1" dirty="0" smtClean="0"/>
              <a:t>and </a:t>
            </a:r>
            <a:r>
              <a:rPr lang="en-US" sz="2600" b="1" i="1" dirty="0"/>
              <a:t>by which we acquire the right to the blessings and favors of the family of </a:t>
            </a:r>
            <a:r>
              <a:rPr lang="en-US" sz="2600" b="1" i="1" dirty="0" smtClean="0"/>
              <a:t>God</a:t>
            </a:r>
            <a:r>
              <a:rPr lang="en-US" sz="2600" b="1" i="1" dirty="0"/>
              <a:t>. After we have been legally adopted into the family of God, we must drink </a:t>
            </a:r>
            <a:r>
              <a:rPr lang="en-US" sz="2600" b="1" i="1" dirty="0" smtClean="0"/>
              <a:t>more </a:t>
            </a:r>
            <a:r>
              <a:rPr lang="en-US" sz="2600" b="1" i="1" dirty="0"/>
              <a:t>and more into the spirit of the family that we may not lose our fitness for </a:t>
            </a:r>
            <a:r>
              <a:rPr lang="en-US" sz="2600" b="1" i="1" dirty="0" smtClean="0"/>
              <a:t>its </a:t>
            </a:r>
            <a:r>
              <a:rPr lang="en-US" sz="2600" b="1" i="1" dirty="0"/>
              <a:t>privileges and forfeit our rights to its inheritance.” (Lipscomb, “Second </a:t>
            </a:r>
            <a:r>
              <a:rPr lang="en-US" sz="2600" b="1" i="1" dirty="0" smtClean="0"/>
              <a:t>Corinthians </a:t>
            </a:r>
            <a:r>
              <a:rPr lang="en-US" sz="2600" b="1" i="1" dirty="0"/>
              <a:t>and Galatians,” 1969, 241)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1118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rphans-on-the-street-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45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0442"/>
            <a:ext cx="8229600" cy="1600200"/>
          </a:xfrm>
        </p:spPr>
        <p:txBody>
          <a:bodyPr/>
          <a:lstStyle/>
          <a:p>
            <a:r>
              <a:rPr lang="en-US" sz="4800" b="1" u="sng" dirty="0" smtClean="0"/>
              <a:t>God Is Gracious Toward Our Helpless And Desperate Situation Brought On By Sin</a:t>
            </a:r>
            <a:endParaRPr lang="en-US" sz="48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147936"/>
            <a:ext cx="8229600" cy="2819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 smtClean="0"/>
              <a:t>“For </a:t>
            </a:r>
            <a:r>
              <a:rPr lang="en-US" sz="2800" b="1" i="1" dirty="0"/>
              <a:t>while we were still helpless, at the right time Christ died for the ungodly</a:t>
            </a:r>
            <a:r>
              <a:rPr lang="en-US" sz="2800" b="1" i="1" dirty="0" smtClean="0"/>
              <a:t>. </a:t>
            </a:r>
            <a:r>
              <a:rPr lang="en-US" sz="2800" b="1" i="1" dirty="0"/>
              <a:t>For one will hardly die for a righteous man; though perhaps for the good man someone would dare even to die</a:t>
            </a:r>
            <a:r>
              <a:rPr lang="en-US" sz="2800" b="1" i="1" dirty="0" smtClean="0"/>
              <a:t>. </a:t>
            </a:r>
            <a:r>
              <a:rPr lang="en-US" sz="2800" b="1" i="1" dirty="0"/>
              <a:t>But God demonstrates His own love toward us, in that while we were yet sinners, Christ died for us</a:t>
            </a:r>
            <a:r>
              <a:rPr lang="en-US" sz="2800" b="1" i="1" dirty="0" smtClean="0"/>
              <a:t>.” </a:t>
            </a:r>
            <a:r>
              <a:rPr lang="en-US" sz="2800" b="1" dirty="0" smtClean="0"/>
              <a:t>(Romans 5:6-8)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6418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892"/>
            <a:ext cx="8229600" cy="1600200"/>
          </a:xfrm>
        </p:spPr>
        <p:txBody>
          <a:bodyPr/>
          <a:lstStyle/>
          <a:p>
            <a:r>
              <a:rPr lang="en-US" b="1" u="sng" dirty="0" smtClean="0"/>
              <a:t>Understanding The Roman Background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5" y="2248526"/>
            <a:ext cx="8624792" cy="3877638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en-US" sz="2800" b="1" dirty="0" smtClean="0"/>
              <a:t>Deliberate Choice By The Adoptive Father To Perpetuate His Name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Adopted Son Totally Surrendered To The New Father And Fulfillment By Both Was Attained</a:t>
            </a:r>
          </a:p>
          <a:p>
            <a:pPr>
              <a:spcBef>
                <a:spcPts val="1800"/>
              </a:spcBef>
            </a:pPr>
            <a:r>
              <a:rPr lang="en-US" sz="2800" b="1" dirty="0" smtClean="0"/>
              <a:t>Important Terms: </a:t>
            </a:r>
            <a:r>
              <a:rPr lang="en-US" sz="2800" b="1" i="1" dirty="0" smtClean="0"/>
              <a:t>Patria </a:t>
            </a:r>
            <a:r>
              <a:rPr lang="en-US" sz="2800" b="1" i="1" dirty="0" err="1" smtClean="0"/>
              <a:t>Potestas</a:t>
            </a:r>
            <a:r>
              <a:rPr lang="en-US" sz="2800" b="1" i="1" dirty="0" smtClean="0"/>
              <a:t>, Paterfamilias, </a:t>
            </a:r>
            <a:r>
              <a:rPr lang="en-US" sz="2800" b="1" i="1" dirty="0" err="1" smtClean="0"/>
              <a:t>Mancipatio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Vindicatio</a:t>
            </a:r>
            <a:r>
              <a:rPr lang="en-US" sz="2800" b="1" i="1" dirty="0" smtClean="0"/>
              <a:t>, </a:t>
            </a:r>
            <a:r>
              <a:rPr lang="en-US" sz="2800" b="1" i="1" dirty="0" err="1" smtClean="0"/>
              <a:t>Adoptio</a:t>
            </a:r>
            <a:endParaRPr lang="en-US" sz="2800" b="1" i="1" dirty="0" smtClean="0"/>
          </a:p>
          <a:p>
            <a:pPr>
              <a:spcBef>
                <a:spcPts val="1800"/>
              </a:spcBef>
            </a:pPr>
            <a:r>
              <a:rPr lang="en-US" sz="2800" b="1" dirty="0" smtClean="0"/>
              <a:t>Examples Illustrated Even By The Emperors</a:t>
            </a:r>
          </a:p>
        </p:txBody>
      </p:sp>
    </p:spTree>
    <p:extLst>
      <p:ext uri="{BB962C8B-B14F-4D97-AF65-F5344CB8AC3E}">
        <p14:creationId xmlns:p14="http://schemas.microsoft.com/office/powerpoint/2010/main" val="147511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opted-empero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8"/>
          <a:stretch/>
        </p:blipFill>
        <p:spPr>
          <a:xfrm>
            <a:off x="0" y="0"/>
            <a:ext cx="9144000" cy="555517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55178"/>
            <a:ext cx="8229600" cy="1153778"/>
          </a:xfrm>
        </p:spPr>
        <p:txBody>
          <a:bodyPr anchor="ctr"/>
          <a:lstStyle/>
          <a:p>
            <a:r>
              <a:rPr lang="en-US" b="1" dirty="0" smtClean="0"/>
              <a:t>Augustus &amp; Tiberius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948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555178"/>
            <a:ext cx="8229600" cy="1153778"/>
          </a:xfrm>
        </p:spPr>
        <p:txBody>
          <a:bodyPr anchor="ctr"/>
          <a:lstStyle/>
          <a:p>
            <a:r>
              <a:rPr lang="en-US" b="1" dirty="0" smtClean="0"/>
              <a:t>Claudius &amp; Nero</a:t>
            </a:r>
            <a:endParaRPr lang="en-US" b="1" dirty="0"/>
          </a:p>
        </p:txBody>
      </p:sp>
      <p:pic>
        <p:nvPicPr>
          <p:cNvPr id="2" name="Picture 1" descr="2.2-Julio-Claudian-dynast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1" r="884"/>
          <a:stretch/>
        </p:blipFill>
        <p:spPr>
          <a:xfrm>
            <a:off x="0" y="-2"/>
            <a:ext cx="9144000" cy="555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Jewish Background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7831" y="1600200"/>
            <a:ext cx="8432157" cy="4525963"/>
          </a:xfrm>
        </p:spPr>
        <p:txBody>
          <a:bodyPr/>
          <a:lstStyle/>
          <a:p>
            <a:r>
              <a:rPr lang="en-US" sz="3200" b="1" dirty="0" smtClean="0"/>
              <a:t>Jacob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Ephraim, Manasseh (Gen. 48:5)</a:t>
            </a:r>
          </a:p>
          <a:p>
            <a:pPr lvl="1"/>
            <a:r>
              <a:rPr lang="en-US" sz="2600" i="1" dirty="0">
                <a:solidFill>
                  <a:srgbClr val="2F5897"/>
                </a:solidFill>
              </a:rPr>
              <a:t>Now your two sons, who were born to you in the land of Egypt before I came to you in Egypt, are mine; Ephraim and Manasseh shall be mine, as Reuben and Simeon are.</a:t>
            </a:r>
            <a:endParaRPr lang="en-US" sz="2600" i="1" dirty="0" smtClean="0">
              <a:solidFill>
                <a:srgbClr val="2F5897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200" b="1" dirty="0" smtClean="0"/>
              <a:t>Pharaoh’s Daughter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Moses (Ex. 2:10)</a:t>
            </a:r>
          </a:p>
          <a:p>
            <a:pPr lvl="1"/>
            <a:r>
              <a:rPr lang="en-US" sz="2600" i="1" dirty="0">
                <a:solidFill>
                  <a:srgbClr val="2F5897"/>
                </a:solidFill>
              </a:rPr>
              <a:t>The child grew, and she brought him to Pharaoh’s daughter and he became her son. And she named him </a:t>
            </a:r>
            <a:r>
              <a:rPr lang="en-US" sz="2600" i="1" dirty="0" smtClean="0">
                <a:solidFill>
                  <a:srgbClr val="2F5897"/>
                </a:solidFill>
              </a:rPr>
              <a:t>Moses</a:t>
            </a:r>
          </a:p>
        </p:txBody>
      </p:sp>
    </p:spTree>
    <p:extLst>
      <p:ext uri="{BB962C8B-B14F-4D97-AF65-F5344CB8AC3E}">
        <p14:creationId xmlns:p14="http://schemas.microsoft.com/office/powerpoint/2010/main" val="37719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Jewish Background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Mordecai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Esther (Esther 2:7, 15)</a:t>
            </a:r>
          </a:p>
          <a:p>
            <a:pPr lvl="1"/>
            <a:r>
              <a:rPr lang="en-US" sz="2600" i="1" dirty="0">
                <a:solidFill>
                  <a:schemeClr val="tx2"/>
                </a:solidFill>
              </a:rPr>
              <a:t>Mordecai had taken her as his own daughter when her father and mother </a:t>
            </a:r>
            <a:r>
              <a:rPr lang="en-US" sz="2600" i="1" dirty="0" smtClean="0">
                <a:solidFill>
                  <a:schemeClr val="tx2"/>
                </a:solidFill>
              </a:rPr>
              <a:t>died.</a:t>
            </a:r>
            <a:r>
              <a:rPr lang="en-US" sz="2600" i="1" dirty="0">
                <a:solidFill>
                  <a:schemeClr val="tx2"/>
                </a:solidFill>
              </a:rPr>
              <a:t>.</a:t>
            </a:r>
            <a:r>
              <a:rPr lang="en-US" sz="2600" i="1" dirty="0" smtClean="0">
                <a:solidFill>
                  <a:schemeClr val="tx2"/>
                </a:solidFill>
              </a:rPr>
              <a:t>.the </a:t>
            </a:r>
            <a:r>
              <a:rPr lang="en-US" sz="2600" i="1" dirty="0">
                <a:solidFill>
                  <a:schemeClr val="tx2"/>
                </a:solidFill>
              </a:rPr>
              <a:t>young woman Mordecai had adopted, the daughter of his uncle </a:t>
            </a:r>
            <a:r>
              <a:rPr lang="en-US" sz="2600" i="1" dirty="0" err="1">
                <a:solidFill>
                  <a:schemeClr val="tx2"/>
                </a:solidFill>
              </a:rPr>
              <a:t>Abihail</a:t>
            </a:r>
            <a:endParaRPr lang="en-US" sz="2600" i="1" dirty="0" smtClean="0">
              <a:solidFill>
                <a:schemeClr val="tx2"/>
              </a:solidFill>
            </a:endParaRPr>
          </a:p>
          <a:p>
            <a:pPr>
              <a:spcBef>
                <a:spcPts val="1800"/>
              </a:spcBef>
            </a:pPr>
            <a:r>
              <a:rPr lang="en-US" sz="3200" b="1" dirty="0" smtClean="0"/>
              <a:t>Jesus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By Joseph?</a:t>
            </a:r>
          </a:p>
          <a:p>
            <a:pPr>
              <a:spcBef>
                <a:spcPts val="1800"/>
              </a:spcBef>
            </a:pPr>
            <a:r>
              <a:rPr lang="en-US" sz="3200" b="1" dirty="0" smtClean="0"/>
              <a:t>God </a:t>
            </a:r>
            <a:r>
              <a:rPr lang="mr-IN" sz="3200" b="1" dirty="0" smtClean="0"/>
              <a:t>–</a:t>
            </a:r>
            <a:r>
              <a:rPr lang="en-US" sz="3200" b="1" dirty="0" smtClean="0"/>
              <a:t> Nation Of Israel (Romans 9:4)</a:t>
            </a:r>
          </a:p>
          <a:p>
            <a:pPr lvl="1"/>
            <a:r>
              <a:rPr lang="en-US" sz="2600" i="1" dirty="0">
                <a:solidFill>
                  <a:srgbClr val="2F5897"/>
                </a:solidFill>
              </a:rPr>
              <a:t>the people of Israel. Theirs is the adoption to sonship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906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800" b="1" u="sng" dirty="0" smtClean="0"/>
              <a:t>How Appropriate An Image!</a:t>
            </a:r>
            <a:endParaRPr lang="en-US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/>
              <a:t>“Men and women were created for life in fellowship with God, as children </a:t>
            </a:r>
            <a:r>
              <a:rPr lang="en-US" sz="2800" b="1" i="1" dirty="0" smtClean="0"/>
              <a:t>with </a:t>
            </a:r>
            <a:r>
              <a:rPr lang="en-US" sz="2800" b="1" i="1" dirty="0"/>
              <a:t>the Father (Gn. 1:26; Acts 17:28). By sin that privilege was </a:t>
            </a:r>
            <a:r>
              <a:rPr lang="en-US" sz="2800" b="1" i="1" dirty="0" smtClean="0"/>
              <a:t>forfeited</a:t>
            </a:r>
            <a:r>
              <a:rPr lang="en-US" sz="2800" b="1" i="1" dirty="0"/>
              <a:t>, but by grace, in and through Christ, restoration to sonship is </a:t>
            </a:r>
            <a:r>
              <a:rPr lang="en-US" sz="2800" b="1" i="1" dirty="0" smtClean="0"/>
              <a:t>made </a:t>
            </a:r>
            <a:r>
              <a:rPr lang="en-US" sz="2800" b="1" i="1" dirty="0"/>
              <a:t>possible (John 1:12). Adoption is the best way to describe this (cf. </a:t>
            </a:r>
            <a:r>
              <a:rPr lang="en-US" sz="2800" b="1" i="1" dirty="0" smtClean="0"/>
              <a:t>Rom</a:t>
            </a:r>
            <a:r>
              <a:rPr lang="en-US" sz="2800" b="1" i="1" dirty="0"/>
              <a:t>. 8:15, 23; Gal. 4:5), because adopted children have their position </a:t>
            </a:r>
            <a:r>
              <a:rPr lang="en-US" sz="2800" b="1" i="1" dirty="0" smtClean="0"/>
              <a:t>by grace </a:t>
            </a:r>
            <a:r>
              <a:rPr lang="en-US" sz="2800" b="1" i="1" dirty="0"/>
              <a:t>and not by right, and yet are brought into the family on the same </a:t>
            </a:r>
            <a:r>
              <a:rPr lang="en-US" sz="2800" b="1" i="1" dirty="0" smtClean="0"/>
              <a:t>footing </a:t>
            </a:r>
            <a:r>
              <a:rPr lang="en-US" sz="2800" b="1" i="1" dirty="0"/>
              <a:t>as children by birth.”</a:t>
            </a:r>
            <a:r>
              <a:rPr lang="en-US" sz="2800" b="1" dirty="0"/>
              <a:t> (</a:t>
            </a:r>
            <a:r>
              <a:rPr lang="en-US" sz="2800" b="1" dirty="0" err="1"/>
              <a:t>Foulkes</a:t>
            </a:r>
            <a:r>
              <a:rPr lang="en-US" sz="2800" b="1" dirty="0"/>
              <a:t>, “Ephesians,” </a:t>
            </a:r>
            <a:r>
              <a:rPr lang="en-US" sz="2800" b="1" i="1" dirty="0"/>
              <a:t>TNTC</a:t>
            </a:r>
            <a:r>
              <a:rPr lang="en-US" sz="2800" b="1" dirty="0"/>
              <a:t>, 1999, 56f).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54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b="1" u="sng" dirty="0" smtClean="0"/>
              <a:t>Ephesians 1:5</a:t>
            </a:r>
            <a:endParaRPr lang="en-US" b="1" u="sng" dirty="0"/>
          </a:p>
        </p:txBody>
      </p:sp>
      <p:pic>
        <p:nvPicPr>
          <p:cNvPr id="6" name="Content Placeholder 5" descr="eph-3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0" r="-3860"/>
          <a:stretch>
            <a:fillRect/>
          </a:stretch>
        </p:blipFill>
        <p:spPr>
          <a:xfrm>
            <a:off x="4921249" y="1600200"/>
            <a:ext cx="3968107" cy="4525963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365760" y="2010446"/>
            <a:ext cx="4290570" cy="411603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b="1" u="sng" dirty="0" smtClean="0"/>
              <a:t>God’s Plan To Adopt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600" dirty="0">
                <a:solidFill>
                  <a:srgbClr val="2F5897"/>
                </a:solidFill>
              </a:rPr>
              <a:t>God is to be blessed because of His incredible scheme of </a:t>
            </a:r>
            <a:r>
              <a:rPr lang="en-US" sz="2600" dirty="0" smtClean="0">
                <a:solidFill>
                  <a:srgbClr val="2F5897"/>
                </a:solidFill>
              </a:rPr>
              <a:t>redemption</a:t>
            </a:r>
            <a:r>
              <a:rPr lang="en-US" sz="2600" dirty="0">
                <a:solidFill>
                  <a:srgbClr val="2F5897"/>
                </a:solidFill>
              </a:rPr>
              <a:t>, set in place before the creation of the world, </a:t>
            </a:r>
            <a:r>
              <a:rPr lang="en-US" sz="2600" dirty="0" smtClean="0">
                <a:solidFill>
                  <a:srgbClr val="2F5897"/>
                </a:solidFill>
              </a:rPr>
              <a:t>accomplished </a:t>
            </a:r>
            <a:r>
              <a:rPr lang="en-US" sz="2600" dirty="0">
                <a:solidFill>
                  <a:srgbClr val="2F5897"/>
                </a:solidFill>
              </a:rPr>
              <a:t>through the death, burial, &amp; resurrection of Jesus.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021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123</TotalTime>
  <Words>887</Words>
  <Application>Microsoft Macintosh PowerPoint</Application>
  <PresentationFormat>On-screen Show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God’s Adoption Of Us!</vt:lpstr>
      <vt:lpstr>God Is Gracious Toward Our Helpless And Desperate Situation Brought On By Sin</vt:lpstr>
      <vt:lpstr>Understanding The Roman Background</vt:lpstr>
      <vt:lpstr>Augustus &amp; Tiberius</vt:lpstr>
      <vt:lpstr>Claudius &amp; Nero</vt:lpstr>
      <vt:lpstr>Jewish Background</vt:lpstr>
      <vt:lpstr>Jewish Background</vt:lpstr>
      <vt:lpstr>How Appropriate An Image!</vt:lpstr>
      <vt:lpstr>Ephesians 1:5</vt:lpstr>
      <vt:lpstr>Romans 8:15</vt:lpstr>
      <vt:lpstr>Galatians 4:4-7</vt:lpstr>
      <vt:lpstr>Romans 8:23</vt:lpstr>
      <vt:lpstr>What We Gain By God’s Choice To Adopt Us!</vt:lpstr>
      <vt:lpstr>Our Role In The Adoption Process</vt:lpstr>
      <vt:lpstr>Our Role In The Adoption Process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Adoption Of Us</dc:title>
  <dc:creator>Eric Parker</dc:creator>
  <cp:lastModifiedBy>Eric Parker</cp:lastModifiedBy>
  <cp:revision>13</cp:revision>
  <dcterms:created xsi:type="dcterms:W3CDTF">2019-02-23T17:17:15Z</dcterms:created>
  <dcterms:modified xsi:type="dcterms:W3CDTF">2019-02-23T19:21:15Z</dcterms:modified>
</cp:coreProperties>
</file>