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57" r:id="rId6"/>
    <p:sldId id="261" r:id="rId7"/>
    <p:sldId id="262" r:id="rId8"/>
    <p:sldId id="263" r:id="rId9"/>
    <p:sldId id="264" r:id="rId10"/>
    <p:sldId id="265" r:id="rId11"/>
    <p:sldId id="266" r:id="rId12"/>
    <p:sldId id="267" r:id="rId13"/>
    <p:sldId id="271" r:id="rId14"/>
    <p:sldId id="27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8" d="100"/>
          <a:sy n="48" d="100"/>
        </p:scale>
        <p:origin x="-99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EB0B773-1E62-C14F-BB3A-765E65EA885D}" type="datetimeFigureOut">
              <a:rPr lang="en-US" smtClean="0"/>
              <a:t>2/23/19</a:t>
            </a:fld>
            <a:endParaRPr lang="en-US"/>
          </a:p>
        </p:txBody>
      </p:sp>
      <p:sp>
        <p:nvSpPr>
          <p:cNvPr id="8" name="Slide Number Placeholder 7"/>
          <p:cNvSpPr>
            <a:spLocks noGrp="1"/>
          </p:cNvSpPr>
          <p:nvPr>
            <p:ph type="sldNum" sz="quarter" idx="11"/>
          </p:nvPr>
        </p:nvSpPr>
        <p:spPr/>
        <p:txBody>
          <a:bodyPr/>
          <a:lstStyle/>
          <a:p>
            <a:fld id="{0BF7C270-9952-7D4D-888F-7EE43AE6A08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0B773-1E62-C14F-BB3A-765E65EA885D}" type="datetimeFigureOut">
              <a:rPr lang="en-US" smtClean="0"/>
              <a:t>2/23/19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7C270-9952-7D4D-888F-7EE43AE6A0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0B773-1E62-C14F-BB3A-765E65EA885D}" type="datetimeFigureOut">
              <a:rPr lang="en-US" smtClean="0"/>
              <a:t>2/23/19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7C270-9952-7D4D-888F-7EE43AE6A0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EB0B773-1E62-C14F-BB3A-765E65EA885D}" type="datetimeFigureOut">
              <a:rPr lang="en-US" smtClean="0"/>
              <a:t>2/23/19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7C270-9952-7D4D-888F-7EE43AE6A0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B0B773-1E62-C14F-BB3A-765E65EA885D}" type="datetimeFigureOut">
              <a:rPr lang="en-US" smtClean="0"/>
              <a:t>2/23/19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7C270-9952-7D4D-888F-7EE43AE6A088}"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EB0B773-1E62-C14F-BB3A-765E65EA885D}" type="datetimeFigureOut">
              <a:rPr lang="en-US" smtClean="0"/>
              <a:t>2/23/19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7C270-9952-7D4D-888F-7EE43AE6A088}"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EB0B773-1E62-C14F-BB3A-765E65EA885D}" type="datetimeFigureOut">
              <a:rPr lang="en-US" smtClean="0"/>
              <a:t>2/23/19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F7C270-9952-7D4D-888F-7EE43AE6A088}"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B0B773-1E62-C14F-BB3A-765E65EA885D}" type="datetimeFigureOut">
              <a:rPr lang="en-US" smtClean="0"/>
              <a:t>2/23/19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F7C270-9952-7D4D-888F-7EE43AE6A0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0B773-1E62-C14F-BB3A-765E65EA885D}" type="datetimeFigureOut">
              <a:rPr lang="en-US" smtClean="0"/>
              <a:t>2/23/19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F7C270-9952-7D4D-888F-7EE43AE6A0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0B773-1E62-C14F-BB3A-765E65EA885D}" type="datetimeFigureOut">
              <a:rPr lang="en-US" smtClean="0"/>
              <a:t>2/23/19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7C270-9952-7D4D-888F-7EE43AE6A0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0B773-1E62-C14F-BB3A-765E65EA885D}" type="datetimeFigureOut">
              <a:rPr lang="en-US" smtClean="0"/>
              <a:t>2/23/19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7C270-9952-7D4D-888F-7EE43AE6A0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EB0B773-1E62-C14F-BB3A-765E65EA885D}" type="datetimeFigureOut">
              <a:rPr lang="en-US" smtClean="0"/>
              <a:t>2/23/19</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F7C270-9952-7D4D-888F-7EE43AE6A088}"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 Id="rId11"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ther-2770301_19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457200" y="1117539"/>
            <a:ext cx="8229600" cy="1600200"/>
          </a:xfrm>
        </p:spPr>
        <p:txBody>
          <a:bodyPr/>
          <a:lstStyle/>
          <a:p>
            <a:pPr algn="l"/>
            <a:r>
              <a:rPr lang="en-US" b="1" u="sng" dirty="0" smtClean="0">
                <a:solidFill>
                  <a:schemeClr val="bg1"/>
                </a:solidFill>
              </a:rPr>
              <a:t>Paying It Forward</a:t>
            </a:r>
            <a:r>
              <a:rPr lang="en-US" b="1" dirty="0" smtClean="0">
                <a:solidFill>
                  <a:schemeClr val="bg1"/>
                </a:solidFill>
              </a:rPr>
              <a:t>:</a:t>
            </a:r>
            <a:br>
              <a:rPr lang="en-US" b="1" dirty="0" smtClean="0">
                <a:solidFill>
                  <a:schemeClr val="bg1"/>
                </a:solidFill>
              </a:rPr>
            </a:br>
            <a:r>
              <a:rPr lang="en-US" b="1" dirty="0" smtClean="0">
                <a:solidFill>
                  <a:schemeClr val="bg1"/>
                </a:solidFill>
              </a:rPr>
              <a:t>The Christian’s Role In Adoption And Fostering</a:t>
            </a:r>
            <a:endParaRPr lang="en-US" b="1" dirty="0">
              <a:solidFill>
                <a:schemeClr val="bg1"/>
              </a:solidFill>
            </a:endParaRPr>
          </a:p>
        </p:txBody>
      </p:sp>
    </p:spTree>
    <p:extLst>
      <p:ext uri="{BB962C8B-B14F-4D97-AF65-F5344CB8AC3E}">
        <p14:creationId xmlns:p14="http://schemas.microsoft.com/office/powerpoint/2010/main" val="14320478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000" b="1" u="sng" dirty="0">
                <a:solidFill>
                  <a:srgbClr val="2F5897"/>
                </a:solidFill>
              </a:rPr>
              <a:t>How Can We Visit The Fatherless?</a:t>
            </a:r>
            <a:endParaRPr lang="en-US" dirty="0"/>
          </a:p>
        </p:txBody>
      </p:sp>
      <p:sp>
        <p:nvSpPr>
          <p:cNvPr id="3" name="Content Placeholder 2"/>
          <p:cNvSpPr>
            <a:spLocks noGrp="1"/>
          </p:cNvSpPr>
          <p:nvPr>
            <p:ph idx="1"/>
          </p:nvPr>
        </p:nvSpPr>
        <p:spPr/>
        <p:txBody>
          <a:bodyPr/>
          <a:lstStyle/>
          <a:p>
            <a:pPr>
              <a:spcBef>
                <a:spcPts val="1200"/>
              </a:spcBef>
            </a:pPr>
            <a:r>
              <a:rPr lang="en-US" sz="3200" b="1" u="sng" dirty="0" smtClean="0"/>
              <a:t>ADOPT!</a:t>
            </a:r>
          </a:p>
          <a:p>
            <a:pPr lvl="1">
              <a:spcBef>
                <a:spcPts val="1200"/>
              </a:spcBef>
            </a:pPr>
            <a:r>
              <a:rPr lang="en-US" sz="2600" b="1" dirty="0" smtClean="0">
                <a:solidFill>
                  <a:srgbClr val="2F5897"/>
                </a:solidFill>
              </a:rPr>
              <a:t>The Statistics Are Mindboggling.</a:t>
            </a:r>
          </a:p>
          <a:p>
            <a:pPr lvl="1">
              <a:spcBef>
                <a:spcPts val="1200"/>
              </a:spcBef>
            </a:pPr>
            <a:r>
              <a:rPr lang="en-US" sz="2600" b="1" i="1" dirty="0" smtClean="0">
                <a:solidFill>
                  <a:srgbClr val="2F5897"/>
                </a:solidFill>
              </a:rPr>
              <a:t>“I always questioned if I was ready to adopt. Then I realized no child was ready to be an orphan.” </a:t>
            </a:r>
            <a:r>
              <a:rPr lang="en-US" sz="2600" b="1" dirty="0"/>
              <a:t>(Let Children Smile, March 25, 2016)</a:t>
            </a:r>
            <a:r>
              <a:rPr lang="en-US" sz="2600" b="1" dirty="0"/>
              <a:t> </a:t>
            </a:r>
            <a:endParaRPr lang="en-US" sz="2600" b="1" dirty="0" smtClean="0"/>
          </a:p>
          <a:p>
            <a:pPr lvl="1">
              <a:spcBef>
                <a:spcPts val="1200"/>
              </a:spcBef>
            </a:pPr>
            <a:r>
              <a:rPr lang="en-US" sz="2600" b="1" i="1" dirty="0" smtClean="0">
                <a:solidFill>
                  <a:srgbClr val="2F5897"/>
                </a:solidFill>
              </a:rPr>
              <a:t>“They need to think less about themselves and more about kids who need help...” </a:t>
            </a:r>
            <a:r>
              <a:rPr lang="en-US" sz="2600" b="1" dirty="0" smtClean="0">
                <a:solidFill>
                  <a:srgbClr val="7F7F7F"/>
                </a:solidFill>
              </a:rPr>
              <a:t>(Lea Adams)</a:t>
            </a:r>
          </a:p>
          <a:p>
            <a:pPr lvl="1">
              <a:spcBef>
                <a:spcPts val="1200"/>
              </a:spcBef>
            </a:pPr>
            <a:r>
              <a:rPr lang="en-US" sz="2600" b="1" dirty="0" smtClean="0">
                <a:solidFill>
                  <a:srgbClr val="2F5897"/>
                </a:solidFill>
              </a:rPr>
              <a:t>Options: Public Or Private Adoption; The Process Is Arduous</a:t>
            </a:r>
            <a:endParaRPr lang="en-US" sz="2600" b="1" dirty="0">
              <a:solidFill>
                <a:srgbClr val="2F5897"/>
              </a:solidFill>
            </a:endParaRPr>
          </a:p>
        </p:txBody>
      </p:sp>
    </p:spTree>
    <p:extLst>
      <p:ext uri="{BB962C8B-B14F-4D97-AF65-F5344CB8AC3E}">
        <p14:creationId xmlns:p14="http://schemas.microsoft.com/office/powerpoint/2010/main" val="365326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18"/>
            <a:ext cx="8229600" cy="1600200"/>
          </a:xfrm>
        </p:spPr>
        <p:txBody>
          <a:bodyPr anchor="ctr"/>
          <a:lstStyle/>
          <a:p>
            <a:r>
              <a:rPr lang="en-US" sz="4000" b="1" u="sng" dirty="0">
                <a:solidFill>
                  <a:srgbClr val="2F5897"/>
                </a:solidFill>
              </a:rPr>
              <a:t>How Can We Visit The Fatherless?</a:t>
            </a:r>
            <a:endParaRPr lang="en-US" dirty="0"/>
          </a:p>
        </p:txBody>
      </p:sp>
      <p:pic>
        <p:nvPicPr>
          <p:cNvPr id="4" name="Image897" descr="https://prdweb.chfs.ky.gov/kape/Images/ShowImage.ashx?case_id=%20%20%20%20%20%20%20897&amp;image_id=%20%20%20%20%20%209064"/>
          <p:cNvPicPr/>
          <p:nvPr/>
        </p:nvPicPr>
        <p:blipFill>
          <a:blip r:embed="rId2">
            <a:extLst>
              <a:ext uri="{28A0092B-C50C-407E-A947-70E740481C1C}">
                <a14:useLocalDpi xmlns:a14="http://schemas.microsoft.com/office/drawing/2010/main" val="0"/>
              </a:ext>
            </a:extLst>
          </a:blip>
          <a:srcRect/>
          <a:stretch>
            <a:fillRect/>
          </a:stretch>
        </p:blipFill>
        <p:spPr bwMode="auto">
          <a:xfrm>
            <a:off x="3786273" y="1365282"/>
            <a:ext cx="1637255" cy="2007286"/>
          </a:xfrm>
          <a:prstGeom prst="rect">
            <a:avLst/>
          </a:prstGeom>
          <a:noFill/>
          <a:ln>
            <a:noFill/>
          </a:ln>
        </p:spPr>
      </p:pic>
      <p:pic>
        <p:nvPicPr>
          <p:cNvPr id="5" name="Image942" descr="https://prdweb.chfs.ky.gov/kape/Images/ShowImage.ashx?case_id=%20%20%20%20%20%20%20942&amp;image_id=%20%20%20%20%20%201237"/>
          <p:cNvPicPr/>
          <p:nvPr/>
        </p:nvPicPr>
        <p:blipFill rotWithShape="1">
          <a:blip r:embed="rId3">
            <a:extLst>
              <a:ext uri="{28A0092B-C50C-407E-A947-70E740481C1C}">
                <a14:useLocalDpi xmlns:a14="http://schemas.microsoft.com/office/drawing/2010/main" val="0"/>
              </a:ext>
            </a:extLst>
          </a:blip>
          <a:srcRect l="11292" r="11073"/>
          <a:stretch/>
        </p:blipFill>
        <p:spPr bwMode="auto">
          <a:xfrm>
            <a:off x="5317738" y="3359439"/>
            <a:ext cx="1455103" cy="2103252"/>
          </a:xfrm>
          <a:prstGeom prst="rect">
            <a:avLst/>
          </a:prstGeom>
          <a:noFill/>
          <a:ln>
            <a:noFill/>
          </a:ln>
        </p:spPr>
      </p:pic>
      <p:pic>
        <p:nvPicPr>
          <p:cNvPr id="6" name="Image879" descr="https://prdweb.chfs.ky.gov/kape/Images/ShowImage.ashx?case_id=%20%20%20%20%20%20%20879&amp;image_id=%20%20%20%20%20%207491"/>
          <p:cNvPicPr/>
          <p:nvPr/>
        </p:nvPicPr>
        <p:blipFill>
          <a:blip r:embed="rId4">
            <a:extLst>
              <a:ext uri="{28A0092B-C50C-407E-A947-70E740481C1C}">
                <a14:useLocalDpi xmlns:a14="http://schemas.microsoft.com/office/drawing/2010/main" val="0"/>
              </a:ext>
            </a:extLst>
          </a:blip>
          <a:srcRect/>
          <a:stretch>
            <a:fillRect/>
          </a:stretch>
        </p:blipFill>
        <p:spPr bwMode="auto">
          <a:xfrm>
            <a:off x="2222337" y="3372688"/>
            <a:ext cx="1549286" cy="2103253"/>
          </a:xfrm>
          <a:prstGeom prst="rect">
            <a:avLst/>
          </a:prstGeom>
          <a:noFill/>
          <a:ln>
            <a:noFill/>
          </a:ln>
        </p:spPr>
      </p:pic>
      <p:pic>
        <p:nvPicPr>
          <p:cNvPr id="7" name="Image869" descr="https://prdweb.chfs.ky.gov/kape/Images/ShowImage.ashx?case_id=%20%20%20%20%20%20%20869&amp;image_id=%20%20%20%20%20%207942"/>
          <p:cNvPicPr/>
          <p:nvPr/>
        </p:nvPicPr>
        <p:blipFill>
          <a:blip r:embed="rId5">
            <a:extLst>
              <a:ext uri="{28A0092B-C50C-407E-A947-70E740481C1C}">
                <a14:useLocalDpi xmlns:a14="http://schemas.microsoft.com/office/drawing/2010/main" val="0"/>
              </a:ext>
            </a:extLst>
          </a:blip>
          <a:srcRect/>
          <a:stretch>
            <a:fillRect/>
          </a:stretch>
        </p:blipFill>
        <p:spPr bwMode="auto">
          <a:xfrm>
            <a:off x="673051" y="3372689"/>
            <a:ext cx="1549286" cy="2103253"/>
          </a:xfrm>
          <a:prstGeom prst="rect">
            <a:avLst/>
          </a:prstGeom>
          <a:noFill/>
          <a:ln>
            <a:noFill/>
          </a:ln>
        </p:spPr>
      </p:pic>
      <p:pic>
        <p:nvPicPr>
          <p:cNvPr id="8" name="Image654" descr="https://prdweb.chfs.ky.gov/kape/Images/ShowImage.ashx?case_id=%20%20%20%20%20%20%20654&amp;image_id=%20%20%20%20%20%207896"/>
          <p:cNvPicPr/>
          <p:nvPr/>
        </p:nvPicPr>
        <p:blipFill>
          <a:blip r:embed="rId6">
            <a:extLst>
              <a:ext uri="{28A0092B-C50C-407E-A947-70E740481C1C}">
                <a14:useLocalDpi xmlns:a14="http://schemas.microsoft.com/office/drawing/2010/main" val="0"/>
              </a:ext>
            </a:extLst>
          </a:blip>
          <a:srcRect/>
          <a:stretch>
            <a:fillRect/>
          </a:stretch>
        </p:blipFill>
        <p:spPr bwMode="auto">
          <a:xfrm>
            <a:off x="673051" y="1338951"/>
            <a:ext cx="1549286" cy="2020488"/>
          </a:xfrm>
          <a:prstGeom prst="rect">
            <a:avLst/>
          </a:prstGeom>
          <a:noFill/>
          <a:ln>
            <a:noFill/>
          </a:ln>
        </p:spPr>
      </p:pic>
      <p:pic>
        <p:nvPicPr>
          <p:cNvPr id="9" name="Image610" descr="https://prdweb.chfs.ky.gov/kape/Images/ShowImage.ashx?case_id=%20%20%20%20%20%20%20610&amp;image_id=%20%20%20%20%20%209002"/>
          <p:cNvPicPr/>
          <p:nvPr/>
        </p:nvPicPr>
        <p:blipFill>
          <a:blip r:embed="rId7">
            <a:extLst>
              <a:ext uri="{28A0092B-C50C-407E-A947-70E740481C1C}">
                <a14:useLocalDpi xmlns:a14="http://schemas.microsoft.com/office/drawing/2010/main" val="0"/>
              </a:ext>
            </a:extLst>
          </a:blip>
          <a:srcRect/>
          <a:stretch>
            <a:fillRect/>
          </a:stretch>
        </p:blipFill>
        <p:spPr bwMode="auto">
          <a:xfrm>
            <a:off x="5423528" y="1352079"/>
            <a:ext cx="1349313" cy="2020609"/>
          </a:xfrm>
          <a:prstGeom prst="rect">
            <a:avLst/>
          </a:prstGeom>
          <a:noFill/>
          <a:ln>
            <a:noFill/>
          </a:ln>
        </p:spPr>
      </p:pic>
      <p:pic>
        <p:nvPicPr>
          <p:cNvPr id="10" name="Image894" descr="https://prdweb.chfs.ky.gov/kape/Images/ShowImage.ashx?case_id=%20%20%20%20%20%20%20894&amp;image_id=%20%20%20%20%20%207805"/>
          <p:cNvPicPr/>
          <p:nvPr/>
        </p:nvPicPr>
        <p:blipFill>
          <a:blip r:embed="rId8">
            <a:extLst>
              <a:ext uri="{28A0092B-C50C-407E-A947-70E740481C1C}">
                <a14:useLocalDpi xmlns:a14="http://schemas.microsoft.com/office/drawing/2010/main" val="0"/>
              </a:ext>
            </a:extLst>
          </a:blip>
          <a:srcRect/>
          <a:stretch>
            <a:fillRect/>
          </a:stretch>
        </p:blipFill>
        <p:spPr bwMode="auto">
          <a:xfrm>
            <a:off x="3790344" y="3359439"/>
            <a:ext cx="1633215" cy="2103252"/>
          </a:xfrm>
          <a:prstGeom prst="rect">
            <a:avLst/>
          </a:prstGeom>
          <a:noFill/>
          <a:ln>
            <a:noFill/>
          </a:ln>
        </p:spPr>
      </p:pic>
      <p:pic>
        <p:nvPicPr>
          <p:cNvPr id="11" name="Image830" descr="https://prdweb.chfs.ky.gov/kape/Images/ShowImage.ashx?case_id=%20%20%20%20%20%20%20830&amp;image_id=%20%20%20%20%20%207921"/>
          <p:cNvPicPr/>
          <p:nvPr/>
        </p:nvPicPr>
        <p:blipFill>
          <a:blip r:embed="rId9">
            <a:extLst>
              <a:ext uri="{28A0092B-C50C-407E-A947-70E740481C1C}">
                <a14:useLocalDpi xmlns:a14="http://schemas.microsoft.com/office/drawing/2010/main" val="0"/>
              </a:ext>
            </a:extLst>
          </a:blip>
          <a:srcRect/>
          <a:stretch>
            <a:fillRect/>
          </a:stretch>
        </p:blipFill>
        <p:spPr bwMode="auto">
          <a:xfrm>
            <a:off x="6772842" y="3359437"/>
            <a:ext cx="1666754" cy="2103254"/>
          </a:xfrm>
          <a:prstGeom prst="rect">
            <a:avLst/>
          </a:prstGeom>
          <a:noFill/>
          <a:ln>
            <a:noFill/>
          </a:ln>
        </p:spPr>
      </p:pic>
      <p:pic>
        <p:nvPicPr>
          <p:cNvPr id="12" name="Image794" descr="https://prdweb.chfs.ky.gov/kape/Images/ShowImage.ashx?case_id=%20%20%20%20%20%20%20794&amp;image_id=%20%20%20%20%20%207969"/>
          <p:cNvPicPr/>
          <p:nvPr/>
        </p:nvPicPr>
        <p:blipFill>
          <a:blip r:embed="rId10">
            <a:extLst>
              <a:ext uri="{28A0092B-C50C-407E-A947-70E740481C1C}">
                <a14:useLocalDpi xmlns:a14="http://schemas.microsoft.com/office/drawing/2010/main" val="0"/>
              </a:ext>
            </a:extLst>
          </a:blip>
          <a:srcRect/>
          <a:stretch>
            <a:fillRect/>
          </a:stretch>
        </p:blipFill>
        <p:spPr bwMode="auto">
          <a:xfrm>
            <a:off x="2222337" y="1352080"/>
            <a:ext cx="1549286" cy="2020488"/>
          </a:xfrm>
          <a:prstGeom prst="rect">
            <a:avLst/>
          </a:prstGeom>
          <a:noFill/>
          <a:ln>
            <a:noFill/>
          </a:ln>
        </p:spPr>
      </p:pic>
      <p:pic>
        <p:nvPicPr>
          <p:cNvPr id="13" name="Image775" descr="https://prdweb.chfs.ky.gov/kape/Images/ShowImage.ashx?case_id=%20%20%20%20%20%20%20775&amp;image_id=%20%20%20%20%20%207848"/>
          <p:cNvPicPr/>
          <p:nvPr/>
        </p:nvPicPr>
        <p:blipFill rotWithShape="1">
          <a:blip r:embed="rId11">
            <a:extLst>
              <a:ext uri="{28A0092B-C50C-407E-A947-70E740481C1C}">
                <a14:useLocalDpi xmlns:a14="http://schemas.microsoft.com/office/drawing/2010/main" val="0"/>
              </a:ext>
            </a:extLst>
          </a:blip>
          <a:srcRect l="12704" r="11073"/>
          <a:stretch/>
        </p:blipFill>
        <p:spPr bwMode="auto">
          <a:xfrm>
            <a:off x="6750495" y="1352079"/>
            <a:ext cx="1689100" cy="2020610"/>
          </a:xfrm>
          <a:prstGeom prst="rect">
            <a:avLst/>
          </a:prstGeom>
          <a:noFill/>
          <a:ln>
            <a:noFill/>
          </a:ln>
        </p:spPr>
      </p:pic>
      <p:sp>
        <p:nvSpPr>
          <p:cNvPr id="14" name="TextBox 13"/>
          <p:cNvSpPr txBox="1"/>
          <p:nvPr/>
        </p:nvSpPr>
        <p:spPr>
          <a:xfrm>
            <a:off x="820149" y="5581755"/>
            <a:ext cx="7460710" cy="830997"/>
          </a:xfrm>
          <a:prstGeom prst="rect">
            <a:avLst/>
          </a:prstGeom>
          <a:noFill/>
        </p:spPr>
        <p:txBody>
          <a:bodyPr wrap="square" rtlCol="0">
            <a:spAutoFit/>
          </a:bodyPr>
          <a:lstStyle/>
          <a:p>
            <a:pPr algn="ctr"/>
            <a:r>
              <a:rPr lang="en-US" sz="2400" b="1" dirty="0" smtClean="0"/>
              <a:t>10 of the 167 kids currently available for free adoption out of the Kentucky Foster Care System</a:t>
            </a:r>
            <a:endParaRPr lang="en-US" sz="2400" b="1" dirty="0"/>
          </a:p>
        </p:txBody>
      </p:sp>
    </p:spTree>
    <p:extLst>
      <p:ext uri="{BB962C8B-B14F-4D97-AF65-F5344CB8AC3E}">
        <p14:creationId xmlns:p14="http://schemas.microsoft.com/office/powerpoint/2010/main" val="2982908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par>
                                <p:cTn id="17" presetID="1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par>
                                <p:cTn id="21" presetID="1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par>
                                <p:cTn id="25" presetID="1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par>
                                <p:cTn id="29" presetID="1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par>
                                <p:cTn id="33" presetID="1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ppt_y</p:attrName>
                                        </p:attrNameLst>
                                      </p:cBhvr>
                                      <p:tavLst>
                                        <p:tav tm="0">
                                          <p:val>
                                            <p:strVal val="#ppt_y+#ppt_h*1.125000"/>
                                          </p:val>
                                        </p:tav>
                                        <p:tav tm="100000">
                                          <p:val>
                                            <p:strVal val="#ppt_y"/>
                                          </p:val>
                                        </p:tav>
                                      </p:tavLst>
                                    </p:anim>
                                    <p:animEffect transition="in" filter="wipe(up)">
                                      <p:cBhvr>
                                        <p:cTn id="36" dur="500"/>
                                        <p:tgtEl>
                                          <p:spTgt spid="11"/>
                                        </p:tgtEl>
                                      </p:cBhvr>
                                    </p:animEffect>
                                  </p:childTnLst>
                                </p:cTn>
                              </p:par>
                              <p:par>
                                <p:cTn id="37" presetID="1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p:tgtEl>
                                          <p:spTgt spid="12"/>
                                        </p:tgtEl>
                                        <p:attrNameLst>
                                          <p:attrName>ppt_y</p:attrName>
                                        </p:attrNameLst>
                                      </p:cBhvr>
                                      <p:tavLst>
                                        <p:tav tm="0">
                                          <p:val>
                                            <p:strVal val="#ppt_y+#ppt_h*1.125000"/>
                                          </p:val>
                                        </p:tav>
                                        <p:tav tm="100000">
                                          <p:val>
                                            <p:strVal val="#ppt_y"/>
                                          </p:val>
                                        </p:tav>
                                      </p:tavLst>
                                    </p:anim>
                                    <p:animEffect transition="in" filter="wipe(up)">
                                      <p:cBhvr>
                                        <p:cTn id="40" dur="500"/>
                                        <p:tgtEl>
                                          <p:spTgt spid="12"/>
                                        </p:tgtEl>
                                      </p:cBhvr>
                                    </p:animEffect>
                                  </p:childTnLst>
                                </p:cTn>
                              </p:par>
                              <p:par>
                                <p:cTn id="41" presetID="1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ppt_y</p:attrName>
                                        </p:attrNameLst>
                                      </p:cBhvr>
                                      <p:tavLst>
                                        <p:tav tm="0">
                                          <p:val>
                                            <p:strVal val="#ppt_y+#ppt_h*1.125000"/>
                                          </p:val>
                                        </p:tav>
                                        <p:tav tm="100000">
                                          <p:val>
                                            <p:strVal val="#ppt_y"/>
                                          </p:val>
                                        </p:tav>
                                      </p:tavLst>
                                    </p:anim>
                                    <p:animEffect transition="in" filter="wipe(up)">
                                      <p:cBhvr>
                                        <p:cTn id="44" dur="500"/>
                                        <p:tgtEl>
                                          <p:spTgt spid="13"/>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p:tgtEl>
                                          <p:spTgt spid="14"/>
                                        </p:tgtEl>
                                        <p:attrNameLst>
                                          <p:attrName>ppt_y</p:attrName>
                                        </p:attrNameLst>
                                      </p:cBhvr>
                                      <p:tavLst>
                                        <p:tav tm="0">
                                          <p:val>
                                            <p:strVal val="#ppt_y+#ppt_h*1.125000"/>
                                          </p:val>
                                        </p:tav>
                                        <p:tav tm="100000">
                                          <p:val>
                                            <p:strVal val="#ppt_y"/>
                                          </p:val>
                                        </p:tav>
                                      </p:tavLst>
                                    </p:anim>
                                    <p:animEffect transition="in" filter="wipe(up)">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sz="4000" b="1" u="sng" dirty="0">
                <a:solidFill>
                  <a:srgbClr val="2F5897"/>
                </a:solidFill>
              </a:rPr>
              <a:t>How Can We Visit The Fatherless?</a:t>
            </a:r>
            <a:endParaRPr lang="en-US" dirty="0"/>
          </a:p>
        </p:txBody>
      </p:sp>
      <p:sp>
        <p:nvSpPr>
          <p:cNvPr id="4" name="Content Placeholder 3"/>
          <p:cNvSpPr>
            <a:spLocks noGrp="1"/>
          </p:cNvSpPr>
          <p:nvPr>
            <p:ph idx="1"/>
          </p:nvPr>
        </p:nvSpPr>
        <p:spPr/>
        <p:txBody>
          <a:bodyPr>
            <a:normAutofit/>
          </a:bodyPr>
          <a:lstStyle/>
          <a:p>
            <a:pPr>
              <a:spcBef>
                <a:spcPts val="1800"/>
              </a:spcBef>
            </a:pPr>
            <a:r>
              <a:rPr lang="en-US" sz="2800" b="1" u="sng" dirty="0" smtClean="0"/>
              <a:t>FOSTER! (400,000 kids just in the U.S.!)</a:t>
            </a:r>
          </a:p>
          <a:p>
            <a:pPr lvl="1">
              <a:spcBef>
                <a:spcPts val="1200"/>
              </a:spcBef>
            </a:pPr>
            <a:r>
              <a:rPr lang="en-US" sz="2800" b="1" dirty="0">
                <a:solidFill>
                  <a:srgbClr val="2F5897"/>
                </a:solidFill>
              </a:rPr>
              <a:t>Become A Foster Family</a:t>
            </a:r>
          </a:p>
          <a:p>
            <a:pPr lvl="1">
              <a:spcBef>
                <a:spcPts val="1200"/>
              </a:spcBef>
            </a:pPr>
            <a:r>
              <a:rPr lang="en-US" sz="2800" b="1" dirty="0">
                <a:solidFill>
                  <a:srgbClr val="2F5897"/>
                </a:solidFill>
              </a:rPr>
              <a:t>Sign Up For Emergency Care</a:t>
            </a:r>
          </a:p>
          <a:p>
            <a:pPr lvl="1">
              <a:spcBef>
                <a:spcPts val="1200"/>
              </a:spcBef>
            </a:pPr>
            <a:r>
              <a:rPr lang="en-US" sz="2800" b="1" dirty="0">
                <a:solidFill>
                  <a:srgbClr val="2F5897"/>
                </a:solidFill>
              </a:rPr>
              <a:t>Sign Up For Respite </a:t>
            </a:r>
            <a:r>
              <a:rPr lang="en-US" sz="2800" b="1" dirty="0" smtClean="0">
                <a:solidFill>
                  <a:srgbClr val="2F5897"/>
                </a:solidFill>
              </a:rPr>
              <a:t>Care</a:t>
            </a:r>
            <a:endParaRPr lang="en-US" sz="1800" b="1" dirty="0" smtClean="0">
              <a:solidFill>
                <a:srgbClr val="2F5897"/>
              </a:solidFill>
            </a:endParaRPr>
          </a:p>
          <a:p>
            <a:pPr>
              <a:spcBef>
                <a:spcPts val="1800"/>
              </a:spcBef>
            </a:pPr>
            <a:r>
              <a:rPr lang="en-US" sz="2800" b="1" u="sng" dirty="0" smtClean="0"/>
              <a:t>CASA! (Proverbs 31:8-9)</a:t>
            </a:r>
          </a:p>
          <a:p>
            <a:pPr>
              <a:spcBef>
                <a:spcPts val="1800"/>
              </a:spcBef>
            </a:pPr>
            <a:r>
              <a:rPr lang="en-US" sz="2800" b="1" u="sng" dirty="0" smtClean="0"/>
              <a:t>GENERAL GOOD WORKS!</a:t>
            </a:r>
          </a:p>
          <a:p>
            <a:pPr>
              <a:spcBef>
                <a:spcPts val="1800"/>
              </a:spcBef>
            </a:pPr>
            <a:r>
              <a:rPr lang="en-US" sz="2800" b="1" u="sng" dirty="0" smtClean="0"/>
              <a:t>PRAY! PRAY! PRAY! (James 5:16)</a:t>
            </a:r>
          </a:p>
        </p:txBody>
      </p:sp>
      <p:pic>
        <p:nvPicPr>
          <p:cNvPr id="5" name="Picture 4" descr="Kids.jpg"/>
          <p:cNvPicPr>
            <a:picLocks noChangeAspect="1"/>
          </p:cNvPicPr>
          <p:nvPr/>
        </p:nvPicPr>
        <p:blipFill rotWithShape="1">
          <a:blip r:embed="rId2">
            <a:extLst>
              <a:ext uri="{28A0092B-C50C-407E-A947-70E740481C1C}">
                <a14:useLocalDpi xmlns:a14="http://schemas.microsoft.com/office/drawing/2010/main" val="0"/>
              </a:ext>
            </a:extLst>
          </a:blip>
          <a:srcRect l="39638" r="35768"/>
          <a:stretch/>
        </p:blipFill>
        <p:spPr>
          <a:xfrm>
            <a:off x="6508273" y="2313842"/>
            <a:ext cx="2059227" cy="2738726"/>
          </a:xfrm>
          <a:prstGeom prst="rect">
            <a:avLst/>
          </a:prstGeom>
        </p:spPr>
      </p:pic>
    </p:spTree>
    <p:extLst>
      <p:ext uri="{BB962C8B-B14F-4D97-AF65-F5344CB8AC3E}">
        <p14:creationId xmlns:p14="http://schemas.microsoft.com/office/powerpoint/2010/main" val="3874834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518"/>
            <a:ext cx="8229600" cy="5819710"/>
          </a:xfrm>
        </p:spPr>
        <p:txBody>
          <a:bodyPr anchor="ctr"/>
          <a:lstStyle/>
          <a:p>
            <a:pPr>
              <a:lnSpc>
                <a:spcPct val="100000"/>
              </a:lnSpc>
            </a:pPr>
            <a:r>
              <a:rPr lang="en-US" sz="3200" b="1" i="1" dirty="0">
                <a:effectLst/>
              </a:rPr>
              <a:t>“The Church exists that its members may be inspired to become a fountain of spiritual sympathy to the widow, and a ministry of moral help to the orphan. A congregation can offer no comelier praise than the music of constant acts of loving-kindness and tenderness and self-sacrifice. Where this worship is not rendered, the grandest sanctuary, so called, will be rather only a sepulcher of souls, and the most aesthetic church-service a ‘vain </a:t>
            </a:r>
            <a:r>
              <a:rPr lang="en-US" sz="3200" b="1" i="1" dirty="0" smtClean="0">
                <a:effectLst/>
              </a:rPr>
              <a:t>oblation’...</a:t>
            </a:r>
            <a:endParaRPr lang="en-US" sz="3200" b="1" dirty="0"/>
          </a:p>
        </p:txBody>
      </p:sp>
    </p:spTree>
    <p:extLst>
      <p:ext uri="{BB962C8B-B14F-4D97-AF65-F5344CB8AC3E}">
        <p14:creationId xmlns:p14="http://schemas.microsoft.com/office/powerpoint/2010/main" val="1286356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920" y="26452"/>
            <a:ext cx="8485070" cy="6137149"/>
          </a:xfrm>
        </p:spPr>
        <p:txBody>
          <a:bodyPr/>
          <a:lstStyle/>
          <a:p>
            <a:pPr>
              <a:lnSpc>
                <a:spcPct val="100000"/>
              </a:lnSpc>
            </a:pPr>
            <a:r>
              <a:rPr lang="en-US" sz="3200" b="1" i="1" dirty="0" smtClean="0">
                <a:solidFill>
                  <a:srgbClr val="2F5897"/>
                </a:solidFill>
                <a:effectLst/>
              </a:rPr>
              <a:t>“...The </a:t>
            </a:r>
            <a:r>
              <a:rPr lang="en-US" sz="3200" b="1" i="1" dirty="0">
                <a:solidFill>
                  <a:srgbClr val="2F5897"/>
                </a:solidFill>
                <a:effectLst/>
              </a:rPr>
              <a:t>true gospel </a:t>
            </a:r>
            <a:r>
              <a:rPr lang="en-US" sz="3200" b="1" i="1" dirty="0" err="1">
                <a:solidFill>
                  <a:srgbClr val="2F5897"/>
                </a:solidFill>
                <a:effectLst/>
              </a:rPr>
              <a:t>cultus</a:t>
            </a:r>
            <a:r>
              <a:rPr lang="en-US" sz="3200" b="1" i="1" dirty="0">
                <a:solidFill>
                  <a:srgbClr val="2F5897"/>
                </a:solidFill>
                <a:effectLst/>
              </a:rPr>
              <a:t> lies in personal acts of sympathy and kindness, done to the poor out of love to Jesus, and because the poor are his ‘brethren’ (Matt. xxv. 34—40). Every professing Christian should therefore try the reality and strength of his piety by this test: Does he give himself to the celebration of the true full ritual of Christ’s house—that which lies in a life of purity and charity?”</a:t>
            </a:r>
            <a:r>
              <a:rPr lang="en-US" sz="3200" b="1" dirty="0">
                <a:solidFill>
                  <a:srgbClr val="2F5897"/>
                </a:solidFill>
                <a:effectLst/>
              </a:rPr>
              <a:t> </a:t>
            </a:r>
            <a:r>
              <a:rPr lang="en-US" sz="3200" b="1" dirty="0" smtClean="0">
                <a:solidFill>
                  <a:srgbClr val="2F5897"/>
                </a:solidFill>
                <a:effectLst/>
              </a:rPr>
              <a:t/>
            </a:r>
            <a:br>
              <a:rPr lang="en-US" sz="3200" b="1" dirty="0" smtClean="0">
                <a:solidFill>
                  <a:srgbClr val="2F5897"/>
                </a:solidFill>
                <a:effectLst/>
              </a:rPr>
            </a:br>
            <a:r>
              <a:rPr lang="en-US" sz="3200" dirty="0" smtClean="0">
                <a:solidFill>
                  <a:srgbClr val="7F7F7F"/>
                </a:solidFill>
                <a:effectLst/>
              </a:rPr>
              <a:t>(</a:t>
            </a:r>
            <a:r>
              <a:rPr lang="en-US" sz="3200" dirty="0">
                <a:solidFill>
                  <a:srgbClr val="7F7F7F"/>
                </a:solidFill>
                <a:effectLst/>
              </a:rPr>
              <a:t>C. </a:t>
            </a:r>
            <a:r>
              <a:rPr lang="en-US" sz="3200" dirty="0" err="1">
                <a:solidFill>
                  <a:srgbClr val="7F7F7F"/>
                </a:solidFill>
                <a:effectLst/>
              </a:rPr>
              <a:t>Jerdan</a:t>
            </a:r>
            <a:r>
              <a:rPr lang="en-US" sz="3200" dirty="0">
                <a:solidFill>
                  <a:srgbClr val="7F7F7F"/>
                </a:solidFill>
                <a:effectLst/>
              </a:rPr>
              <a:t>, “The General Epistle of James,” </a:t>
            </a:r>
            <a:r>
              <a:rPr lang="en-US" sz="3200" i="1" dirty="0">
                <a:solidFill>
                  <a:srgbClr val="7F7F7F"/>
                </a:solidFill>
                <a:effectLst/>
              </a:rPr>
              <a:t>Pulpit Commentary</a:t>
            </a:r>
            <a:r>
              <a:rPr lang="en-US" sz="3200" dirty="0">
                <a:solidFill>
                  <a:srgbClr val="7F7F7F"/>
                </a:solidFill>
                <a:effectLst/>
              </a:rPr>
              <a:t>, 1962, 19)</a:t>
            </a:r>
            <a:endParaRPr lang="en-US" dirty="0">
              <a:solidFill>
                <a:srgbClr val="7F7F7F"/>
              </a:solidFill>
            </a:endParaRPr>
          </a:p>
        </p:txBody>
      </p:sp>
    </p:spTree>
    <p:extLst>
      <p:ext uri="{BB962C8B-B14F-4D97-AF65-F5344CB8AC3E}">
        <p14:creationId xmlns:p14="http://schemas.microsoft.com/office/powerpoint/2010/main" val="37285540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8818"/>
            <a:ext cx="8229600" cy="1600200"/>
          </a:xfrm>
        </p:spPr>
        <p:txBody>
          <a:bodyPr/>
          <a:lstStyle/>
          <a:p>
            <a:pPr>
              <a:lnSpc>
                <a:spcPct val="100000"/>
              </a:lnSpc>
            </a:pPr>
            <a:r>
              <a:rPr lang="en-US" sz="3200" b="1" u="sng" dirty="0" smtClean="0"/>
              <a:t>There Are Dangers In Neglecting Issues. There Are Also Dangers In Labeling Issues As MERELY Social Or Political, When They Are ALSO Spiritual And Moral.</a:t>
            </a:r>
            <a:endParaRPr lang="en-US" sz="3200" b="1" u="sng" dirty="0"/>
          </a:p>
        </p:txBody>
      </p:sp>
      <p:sp>
        <p:nvSpPr>
          <p:cNvPr id="4" name="Content Placeholder 3"/>
          <p:cNvSpPr>
            <a:spLocks noGrp="1"/>
          </p:cNvSpPr>
          <p:nvPr>
            <p:ph idx="1"/>
          </p:nvPr>
        </p:nvSpPr>
        <p:spPr>
          <a:xfrm>
            <a:off x="238107" y="2936312"/>
            <a:ext cx="8677705" cy="2819509"/>
          </a:xfrm>
        </p:spPr>
        <p:txBody>
          <a:bodyPr>
            <a:noAutofit/>
          </a:bodyPr>
          <a:lstStyle/>
          <a:p>
            <a:pPr marL="0" indent="0" algn="ctr">
              <a:buNone/>
            </a:pPr>
            <a:r>
              <a:rPr lang="en-US" sz="2800" b="1" i="1" dirty="0" smtClean="0"/>
              <a:t>Failure to see the spiritual realities behind these issues, makes us callous and inhibits viable and realistic alternatives/solutions to ungodly decisions that plague our world.</a:t>
            </a:r>
            <a:endParaRPr lang="en-US" sz="2800" b="1" i="1" dirty="0"/>
          </a:p>
          <a:p>
            <a:pPr marL="0" indent="0" algn="ctr">
              <a:spcBef>
                <a:spcPts val="1800"/>
              </a:spcBef>
              <a:buNone/>
            </a:pPr>
            <a:r>
              <a:rPr lang="en-US" sz="2800" b="1" i="1" dirty="0" smtClean="0"/>
              <a:t>Adoption and foster care are not merely social issues. Christians have alternatives and solutions to the spiritual foundations of these issues.</a:t>
            </a:r>
            <a:endParaRPr lang="en-US" sz="2800" b="1" i="1" dirty="0"/>
          </a:p>
        </p:txBody>
      </p:sp>
    </p:spTree>
    <p:extLst>
      <p:ext uri="{BB962C8B-B14F-4D97-AF65-F5344CB8AC3E}">
        <p14:creationId xmlns:p14="http://schemas.microsoft.com/office/powerpoint/2010/main" val="2754617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44" y="0"/>
            <a:ext cx="8422236" cy="1600200"/>
          </a:xfrm>
        </p:spPr>
        <p:txBody>
          <a:bodyPr anchor="ctr"/>
          <a:lstStyle/>
          <a:p>
            <a:r>
              <a:rPr lang="en-US" sz="4800" b="1" u="sng" dirty="0" smtClean="0"/>
              <a:t>Foundation: God Adopted 1</a:t>
            </a:r>
            <a:r>
              <a:rPr lang="en-US" sz="4800" b="1" u="sng" baseline="30000" dirty="0" smtClean="0"/>
              <a:t>st</a:t>
            </a:r>
            <a:endParaRPr lang="en-US" sz="4800" b="1" u="sng" dirty="0"/>
          </a:p>
        </p:txBody>
      </p:sp>
      <p:sp>
        <p:nvSpPr>
          <p:cNvPr id="3" name="Content Placeholder 2"/>
          <p:cNvSpPr>
            <a:spLocks noGrp="1"/>
          </p:cNvSpPr>
          <p:nvPr>
            <p:ph idx="1"/>
          </p:nvPr>
        </p:nvSpPr>
        <p:spPr>
          <a:xfrm>
            <a:off x="396844" y="1600200"/>
            <a:ext cx="8422236" cy="4525963"/>
          </a:xfrm>
        </p:spPr>
        <p:txBody>
          <a:bodyPr>
            <a:normAutofit/>
          </a:bodyPr>
          <a:lstStyle/>
          <a:p>
            <a:pPr>
              <a:spcBef>
                <a:spcPts val="1800"/>
              </a:spcBef>
            </a:pPr>
            <a:r>
              <a:rPr lang="en-US" sz="2600" b="1" dirty="0" smtClean="0"/>
              <a:t>Four NT Passages Explicitly State This (Galatians 4:5-7; Eph. 1:5-7; Romans 8:15, 23)</a:t>
            </a:r>
          </a:p>
          <a:p>
            <a:pPr>
              <a:spcBef>
                <a:spcPts val="1800"/>
              </a:spcBef>
            </a:pPr>
            <a:r>
              <a:rPr lang="en-US" sz="2600" b="1" dirty="0" smtClean="0"/>
              <a:t>God’s Nature Is To Be A “Father to the fatherless” Who “Makes A Home For The Lonely” (Ps. 68:5-6)</a:t>
            </a:r>
          </a:p>
          <a:p>
            <a:pPr>
              <a:spcBef>
                <a:spcPts val="1800"/>
              </a:spcBef>
            </a:pPr>
            <a:r>
              <a:rPr lang="en-US" sz="2600" b="1" dirty="0" smtClean="0"/>
              <a:t>God Executes Justice, Defends, And Gives Food &amp; Clothing To These </a:t>
            </a:r>
            <a:r>
              <a:rPr lang="en-US" sz="2600" b="1" dirty="0"/>
              <a:t>(Deut. 10:18; Ps. 10:14; 27:10; Jer. 49:11; Hos. 14:3</a:t>
            </a:r>
            <a:r>
              <a:rPr lang="en-US" sz="2600" b="1" dirty="0" smtClean="0"/>
              <a:t>)</a:t>
            </a:r>
            <a:endParaRPr lang="en-US" sz="2600" b="1" dirty="0"/>
          </a:p>
          <a:p>
            <a:pPr>
              <a:spcBef>
                <a:spcPts val="1800"/>
              </a:spcBef>
            </a:pPr>
            <a:r>
              <a:rPr lang="en-US" sz="2600" b="1" dirty="0" smtClean="0"/>
              <a:t>If This Is God’s Nature, What Does This Say Of His People? (Gen. 1:26-27; 2 Pet. 1:1-4)</a:t>
            </a:r>
            <a:endParaRPr lang="en-US" sz="2600" b="1" dirty="0"/>
          </a:p>
        </p:txBody>
      </p:sp>
    </p:spTree>
    <p:extLst>
      <p:ext uri="{BB962C8B-B14F-4D97-AF65-F5344CB8AC3E}">
        <p14:creationId xmlns:p14="http://schemas.microsoft.com/office/powerpoint/2010/main" val="989870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u="sng" dirty="0" smtClean="0"/>
              <a:t>OT Divine Expectation</a:t>
            </a:r>
            <a:endParaRPr lang="en-US" b="1" u="sng" dirty="0"/>
          </a:p>
        </p:txBody>
      </p:sp>
      <p:sp>
        <p:nvSpPr>
          <p:cNvPr id="3" name="Content Placeholder 2"/>
          <p:cNvSpPr>
            <a:spLocks noGrp="1"/>
          </p:cNvSpPr>
          <p:nvPr>
            <p:ph idx="1"/>
          </p:nvPr>
        </p:nvSpPr>
        <p:spPr>
          <a:xfrm>
            <a:off x="264563" y="1600200"/>
            <a:ext cx="8624793" cy="4525963"/>
          </a:xfrm>
        </p:spPr>
        <p:txBody>
          <a:bodyPr>
            <a:noAutofit/>
          </a:bodyPr>
          <a:lstStyle/>
          <a:p>
            <a:pPr>
              <a:spcBef>
                <a:spcPts val="1200"/>
              </a:spcBef>
            </a:pPr>
            <a:r>
              <a:rPr lang="en-US" sz="2600" b="1" dirty="0" smtClean="0"/>
              <a:t>Repeated Expectations To “Pay It Forward” (e.g. Deut. 24:17-21)</a:t>
            </a:r>
          </a:p>
          <a:p>
            <a:pPr>
              <a:spcBef>
                <a:spcPts val="1200"/>
              </a:spcBef>
            </a:pPr>
            <a:r>
              <a:rPr lang="en-US" sz="2600" b="1" dirty="0" smtClean="0"/>
              <a:t>Special Feasts Just For Orphans And Other People Worthy Of Special Compassion (Deut. 14:28-29)</a:t>
            </a:r>
          </a:p>
          <a:p>
            <a:pPr>
              <a:spcBef>
                <a:spcPts val="1200"/>
              </a:spcBef>
            </a:pPr>
            <a:r>
              <a:rPr lang="en-US" sz="2600" b="1" dirty="0" smtClean="0"/>
              <a:t>Failures Here Led To Calls Of Repentance (</a:t>
            </a:r>
            <a:r>
              <a:rPr lang="en-US" sz="2600" b="1" dirty="0"/>
              <a:t>Ps. 82:3-4; Is. 1:16-17; Jer. 7:5-</a:t>
            </a:r>
            <a:r>
              <a:rPr lang="en-US" sz="2600" b="1" dirty="0" smtClean="0"/>
              <a:t>7)</a:t>
            </a:r>
          </a:p>
          <a:p>
            <a:pPr>
              <a:spcBef>
                <a:spcPts val="1200"/>
              </a:spcBef>
            </a:pPr>
            <a:r>
              <a:rPr lang="en-US" sz="2600" b="1" dirty="0" smtClean="0"/>
              <a:t>Caring For The Fatherless Was Essential (Deut. 27:19; Ex. 22:22-23)</a:t>
            </a:r>
          </a:p>
          <a:p>
            <a:pPr>
              <a:spcBef>
                <a:spcPts val="1200"/>
              </a:spcBef>
            </a:pPr>
            <a:r>
              <a:rPr lang="en-US" sz="2600" b="1" dirty="0" smtClean="0"/>
              <a:t>Job As An Example Even From The Patriarchal Period (Job 29:12-17)</a:t>
            </a:r>
            <a:endParaRPr lang="en-US" sz="2600" b="1" dirty="0"/>
          </a:p>
        </p:txBody>
      </p:sp>
    </p:spTree>
    <p:extLst>
      <p:ext uri="{BB962C8B-B14F-4D97-AF65-F5344CB8AC3E}">
        <p14:creationId xmlns:p14="http://schemas.microsoft.com/office/powerpoint/2010/main" val="2993172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b="1" u="sng" dirty="0" smtClean="0"/>
              <a:t>NT </a:t>
            </a:r>
            <a:r>
              <a:rPr lang="en-US" b="1" u="sng" dirty="0"/>
              <a:t>Divine Expectation</a:t>
            </a:r>
            <a:endParaRPr lang="en-US" dirty="0"/>
          </a:p>
        </p:txBody>
      </p:sp>
      <p:pic>
        <p:nvPicPr>
          <p:cNvPr id="5" name="Content Placeholder 4" descr="james-1-26-27.jpg"/>
          <p:cNvPicPr>
            <a:picLocks noGrp="1" noChangeAspect="1"/>
          </p:cNvPicPr>
          <p:nvPr>
            <p:ph idx="1"/>
          </p:nvPr>
        </p:nvPicPr>
        <p:blipFill rotWithShape="1">
          <a:blip r:embed="rId2">
            <a:extLst>
              <a:ext uri="{28A0092B-C50C-407E-A947-70E740481C1C}">
                <a14:useLocalDpi xmlns:a14="http://schemas.microsoft.com/office/drawing/2010/main" val="0"/>
              </a:ext>
            </a:extLst>
          </a:blip>
          <a:srcRect t="9649"/>
          <a:stretch/>
        </p:blipFill>
        <p:spPr>
          <a:xfrm>
            <a:off x="457200" y="1600200"/>
            <a:ext cx="8229600" cy="4525963"/>
          </a:xfrm>
        </p:spPr>
      </p:pic>
    </p:spTree>
    <p:extLst>
      <p:ext uri="{BB962C8B-B14F-4D97-AF65-F5344CB8AC3E}">
        <p14:creationId xmlns:p14="http://schemas.microsoft.com/office/powerpoint/2010/main" val="1811219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51" y="105812"/>
            <a:ext cx="8730619" cy="1600200"/>
          </a:xfrm>
        </p:spPr>
        <p:txBody>
          <a:bodyPr/>
          <a:lstStyle/>
          <a:p>
            <a:pPr>
              <a:lnSpc>
                <a:spcPct val="100000"/>
              </a:lnSpc>
            </a:pPr>
            <a:r>
              <a:rPr lang="en-US" sz="4400" b="1" i="1" u="sng" dirty="0" smtClean="0">
                <a:effectLst/>
              </a:rPr>
              <a:t>“Pure </a:t>
            </a:r>
            <a:r>
              <a:rPr lang="en-US" sz="4400" b="1" i="1" u="sng" dirty="0">
                <a:effectLst/>
              </a:rPr>
              <a:t>and undefiled religion in the sight of our God and </a:t>
            </a:r>
            <a:r>
              <a:rPr lang="en-US" sz="4400" b="1" i="1" u="sng" dirty="0" smtClean="0">
                <a:effectLst/>
              </a:rPr>
              <a:t>Father...</a:t>
            </a:r>
            <a:endParaRPr lang="en-US" sz="4400" b="1" u="sng" dirty="0"/>
          </a:p>
        </p:txBody>
      </p:sp>
      <p:sp>
        <p:nvSpPr>
          <p:cNvPr id="3" name="Content Placeholder 2"/>
          <p:cNvSpPr>
            <a:spLocks noGrp="1"/>
          </p:cNvSpPr>
          <p:nvPr>
            <p:ph idx="1"/>
          </p:nvPr>
        </p:nvSpPr>
        <p:spPr>
          <a:xfrm>
            <a:off x="423304" y="1931085"/>
            <a:ext cx="8333772" cy="4300890"/>
          </a:xfrm>
        </p:spPr>
        <p:txBody>
          <a:bodyPr>
            <a:noAutofit/>
          </a:bodyPr>
          <a:lstStyle/>
          <a:p>
            <a:pPr marL="0" indent="0" algn="ctr">
              <a:buNone/>
            </a:pPr>
            <a:r>
              <a:rPr lang="en-US" sz="2800" b="1" i="1" dirty="0"/>
              <a:t>“The kind of ‘religion that God our Father accepts’ is the kind that exerts a </a:t>
            </a:r>
            <a:r>
              <a:rPr lang="en-US" sz="2800" b="1" i="1" dirty="0" smtClean="0"/>
              <a:t>positive </a:t>
            </a:r>
            <a:r>
              <a:rPr lang="en-US" sz="2800" b="1" i="1" dirty="0"/>
              <a:t>influence on one’s life. This verse...presents a concrete way of </a:t>
            </a:r>
            <a:r>
              <a:rPr lang="en-US" sz="2800" b="1" i="1" dirty="0" smtClean="0"/>
              <a:t>insisting </a:t>
            </a:r>
            <a:r>
              <a:rPr lang="en-US" sz="2800" b="1" i="1" dirty="0"/>
              <a:t>that genuine religion is a life-changing force. One’s religion </a:t>
            </a:r>
            <a:r>
              <a:rPr lang="en-US" sz="2800" b="1" i="1" dirty="0" smtClean="0"/>
              <a:t>should </a:t>
            </a:r>
            <a:r>
              <a:rPr lang="en-US" sz="2800" b="1" i="1" dirty="0"/>
              <a:t>be more than external; it must spring from an inner spiritual </a:t>
            </a:r>
            <a:r>
              <a:rPr lang="en-US" sz="2800" b="1" i="1" dirty="0" smtClean="0"/>
              <a:t>reality </a:t>
            </a:r>
            <a:r>
              <a:rPr lang="en-US" sz="2800" b="1" i="1" dirty="0"/>
              <a:t>that expresses itself in love to others and holiness before God.” </a:t>
            </a:r>
            <a:endParaRPr lang="en-US" sz="2800" b="1" i="1" dirty="0" smtClean="0"/>
          </a:p>
          <a:p>
            <a:pPr marL="0" indent="0" algn="ctr">
              <a:buNone/>
            </a:pPr>
            <a:r>
              <a:rPr lang="en-US" sz="2800" b="1" dirty="0" smtClean="0">
                <a:solidFill>
                  <a:schemeClr val="tx2"/>
                </a:solidFill>
              </a:rPr>
              <a:t>(</a:t>
            </a:r>
            <a:r>
              <a:rPr lang="en-US" sz="2800" b="1" dirty="0">
                <a:solidFill>
                  <a:schemeClr val="tx2"/>
                </a:solidFill>
              </a:rPr>
              <a:t>Barker, </a:t>
            </a:r>
            <a:r>
              <a:rPr lang="en-US" sz="2800" b="1" dirty="0" err="1">
                <a:solidFill>
                  <a:schemeClr val="tx2"/>
                </a:solidFill>
              </a:rPr>
              <a:t>Kohlenberger</a:t>
            </a:r>
            <a:r>
              <a:rPr lang="en-US" sz="2800" b="1" dirty="0">
                <a:solidFill>
                  <a:schemeClr val="tx2"/>
                </a:solidFill>
              </a:rPr>
              <a:t>, </a:t>
            </a:r>
            <a:r>
              <a:rPr lang="en-US" sz="2800" b="1" i="1" dirty="0">
                <a:solidFill>
                  <a:schemeClr val="tx2"/>
                </a:solidFill>
              </a:rPr>
              <a:t>Zondervan NIV Bible Commentary</a:t>
            </a:r>
            <a:r>
              <a:rPr lang="en-US" sz="2800" b="1" dirty="0">
                <a:solidFill>
                  <a:schemeClr val="tx2"/>
                </a:solidFill>
              </a:rPr>
              <a:t>: NT, 1024)</a:t>
            </a:r>
            <a:r>
              <a:rPr lang="en-US" sz="2800" b="1" dirty="0">
                <a:solidFill>
                  <a:schemeClr val="tx2"/>
                </a:solidFill>
              </a:rPr>
              <a:t> </a:t>
            </a:r>
          </a:p>
        </p:txBody>
      </p:sp>
    </p:spTree>
    <p:extLst>
      <p:ext uri="{BB962C8B-B14F-4D97-AF65-F5344CB8AC3E}">
        <p14:creationId xmlns:p14="http://schemas.microsoft.com/office/powerpoint/2010/main" val="2930665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436"/>
            <a:ext cx="8229600" cy="1600200"/>
          </a:xfrm>
        </p:spPr>
        <p:txBody>
          <a:bodyPr/>
          <a:lstStyle/>
          <a:p>
            <a:pPr>
              <a:lnSpc>
                <a:spcPct val="100000"/>
              </a:lnSpc>
            </a:pPr>
            <a:r>
              <a:rPr lang="en-US" sz="4400" b="1" i="1" u="sng" dirty="0" smtClean="0">
                <a:effectLst/>
              </a:rPr>
              <a:t>“...Is </a:t>
            </a:r>
            <a:r>
              <a:rPr lang="en-US" sz="4400" b="1" i="1" u="sng" dirty="0">
                <a:effectLst/>
              </a:rPr>
              <a:t>to visit orphans and widows in their </a:t>
            </a:r>
            <a:r>
              <a:rPr lang="en-US" sz="4400" b="1" i="1" u="sng" dirty="0" smtClean="0">
                <a:effectLst/>
              </a:rPr>
              <a:t>distress...”</a:t>
            </a:r>
            <a:endParaRPr lang="en-US" sz="4400" b="1" u="sng" dirty="0"/>
          </a:p>
        </p:txBody>
      </p:sp>
      <p:sp>
        <p:nvSpPr>
          <p:cNvPr id="3" name="Content Placeholder 2"/>
          <p:cNvSpPr>
            <a:spLocks noGrp="1"/>
          </p:cNvSpPr>
          <p:nvPr>
            <p:ph idx="1"/>
          </p:nvPr>
        </p:nvSpPr>
        <p:spPr>
          <a:xfrm>
            <a:off x="457200" y="2116257"/>
            <a:ext cx="8229600" cy="4327342"/>
          </a:xfrm>
        </p:spPr>
        <p:txBody>
          <a:bodyPr>
            <a:noAutofit/>
          </a:bodyPr>
          <a:lstStyle/>
          <a:p>
            <a:pPr>
              <a:spcBef>
                <a:spcPts val="1800"/>
              </a:spcBef>
            </a:pPr>
            <a:r>
              <a:rPr lang="en-US" sz="2600" b="1" dirty="0"/>
              <a:t>“Visit” is </a:t>
            </a:r>
            <a:r>
              <a:rPr lang="en-US" sz="2600" b="1" i="1" dirty="0" err="1" smtClean="0">
                <a:latin typeface="TekniaGreek"/>
                <a:cs typeface="TekniaGreek"/>
              </a:rPr>
              <a:t>episkeptesqai</a:t>
            </a:r>
            <a:r>
              <a:rPr lang="en-US" sz="2600" b="1" dirty="0" smtClean="0"/>
              <a:t> </a:t>
            </a:r>
            <a:r>
              <a:rPr lang="en-US" sz="2600" b="1" dirty="0"/>
              <a:t>&amp; means, “to see or inspect, w/ a view of assisting</a:t>
            </a:r>
            <a:r>
              <a:rPr lang="en-US" sz="2600" b="1" dirty="0" smtClean="0"/>
              <a:t>”</a:t>
            </a:r>
            <a:endParaRPr lang="en-US" sz="2600" b="1" dirty="0"/>
          </a:p>
          <a:p>
            <a:pPr>
              <a:spcBef>
                <a:spcPts val="1800"/>
              </a:spcBef>
            </a:pPr>
            <a:r>
              <a:rPr lang="en-US" sz="2600" b="1" dirty="0" smtClean="0"/>
              <a:t>Compare: </a:t>
            </a:r>
            <a:r>
              <a:rPr lang="en-US" sz="2600" b="1" dirty="0"/>
              <a:t>Judges 15:1 LXX; Mt. 25:36, 43; Luke </a:t>
            </a:r>
            <a:r>
              <a:rPr lang="en-US" sz="2600" b="1" dirty="0" smtClean="0"/>
              <a:t>1</a:t>
            </a:r>
            <a:r>
              <a:rPr lang="en-US" sz="2600" b="1" dirty="0"/>
              <a:t>:68, 78; 7:16; Acts 7:23; 15:14, 36; Heb. 2:6</a:t>
            </a:r>
            <a:r>
              <a:rPr lang="en-US" sz="2600" b="1" dirty="0"/>
              <a:t> </a:t>
            </a:r>
            <a:endParaRPr lang="en-US" sz="2600" b="1" dirty="0" smtClean="0"/>
          </a:p>
          <a:p>
            <a:pPr marL="0" indent="0" algn="ctr">
              <a:spcBef>
                <a:spcPts val="1800"/>
              </a:spcBef>
              <a:buNone/>
            </a:pPr>
            <a:r>
              <a:rPr lang="en-US" sz="2600" b="1" i="1" dirty="0" smtClean="0">
                <a:solidFill>
                  <a:schemeClr val="tx2"/>
                </a:solidFill>
              </a:rPr>
              <a:t>“Pure </a:t>
            </a:r>
            <a:r>
              <a:rPr lang="en-US" sz="2600" b="1" i="1" dirty="0">
                <a:solidFill>
                  <a:schemeClr val="tx2"/>
                </a:solidFill>
              </a:rPr>
              <a:t>and undefiled religion demands personal contact </a:t>
            </a:r>
            <a:r>
              <a:rPr lang="en-US" sz="2600" b="1" i="1" dirty="0" smtClean="0">
                <a:solidFill>
                  <a:schemeClr val="tx2"/>
                </a:solidFill>
              </a:rPr>
              <a:t>with </a:t>
            </a:r>
            <a:r>
              <a:rPr lang="en-US" sz="2600" b="1" i="1" dirty="0">
                <a:solidFill>
                  <a:schemeClr val="tx2"/>
                </a:solidFill>
              </a:rPr>
              <a:t>the world’s sorrow: to visit the afflicted, and to visit them in </a:t>
            </a:r>
            <a:r>
              <a:rPr lang="en-US" sz="2600" b="1" i="1" dirty="0" smtClean="0">
                <a:solidFill>
                  <a:schemeClr val="tx2"/>
                </a:solidFill>
              </a:rPr>
              <a:t>their </a:t>
            </a:r>
            <a:r>
              <a:rPr lang="en-US" sz="2600" b="1" i="1" dirty="0">
                <a:solidFill>
                  <a:schemeClr val="tx2"/>
                </a:solidFill>
              </a:rPr>
              <a:t>affliction” </a:t>
            </a:r>
            <a:r>
              <a:rPr lang="en-US" sz="2600" b="1" dirty="0">
                <a:solidFill>
                  <a:schemeClr val="tx2"/>
                </a:solidFill>
              </a:rPr>
              <a:t>(L.A. Mott, </a:t>
            </a:r>
            <a:r>
              <a:rPr lang="en-US" sz="2600" b="1" i="1" dirty="0">
                <a:solidFill>
                  <a:schemeClr val="tx2"/>
                </a:solidFill>
              </a:rPr>
              <a:t>Thinking Through James</a:t>
            </a:r>
            <a:r>
              <a:rPr lang="en-US" sz="2600" b="1" dirty="0">
                <a:solidFill>
                  <a:schemeClr val="tx2"/>
                </a:solidFill>
              </a:rPr>
              <a:t>, 2015, 32).</a:t>
            </a:r>
            <a:r>
              <a:rPr lang="en-US" sz="2600" b="1" dirty="0">
                <a:solidFill>
                  <a:schemeClr val="tx2"/>
                </a:solidFill>
              </a:rPr>
              <a:t> </a:t>
            </a:r>
            <a:endParaRPr lang="en-US" sz="2600" b="1" dirty="0" smtClean="0">
              <a:solidFill>
                <a:schemeClr val="tx2"/>
              </a:solidFill>
            </a:endParaRPr>
          </a:p>
        </p:txBody>
      </p:sp>
    </p:spTree>
    <p:extLst>
      <p:ext uri="{BB962C8B-B14F-4D97-AF65-F5344CB8AC3E}">
        <p14:creationId xmlns:p14="http://schemas.microsoft.com/office/powerpoint/2010/main" val="1040011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18"/>
            <a:ext cx="8229600" cy="1600200"/>
          </a:xfrm>
        </p:spPr>
        <p:txBody>
          <a:bodyPr/>
          <a:lstStyle/>
          <a:p>
            <a:pPr>
              <a:lnSpc>
                <a:spcPct val="100000"/>
              </a:lnSpc>
            </a:pPr>
            <a:r>
              <a:rPr lang="en-US" sz="4400" b="1" u="sng" dirty="0" smtClean="0"/>
              <a:t>“...</a:t>
            </a:r>
            <a:r>
              <a:rPr lang="en-US" sz="4400" b="1" i="1" u="sng" dirty="0" smtClean="0">
                <a:effectLst/>
              </a:rPr>
              <a:t>And </a:t>
            </a:r>
            <a:r>
              <a:rPr lang="en-US" sz="4400" b="1" i="1" u="sng" dirty="0">
                <a:effectLst/>
              </a:rPr>
              <a:t>to keep oneself unstained by the </a:t>
            </a:r>
            <a:r>
              <a:rPr lang="en-US" sz="4400" b="1" i="1" u="sng" dirty="0" smtClean="0">
                <a:effectLst/>
              </a:rPr>
              <a:t>world.”</a:t>
            </a:r>
            <a:r>
              <a:rPr lang="en-US" sz="4400" b="1" u="sng" dirty="0" smtClean="0">
                <a:effectLst/>
              </a:rPr>
              <a:t> </a:t>
            </a:r>
            <a:endParaRPr lang="en-US" sz="4400" b="1" u="sng" dirty="0"/>
          </a:p>
        </p:txBody>
      </p:sp>
      <p:sp>
        <p:nvSpPr>
          <p:cNvPr id="3" name="Content Placeholder 2"/>
          <p:cNvSpPr>
            <a:spLocks noGrp="1"/>
          </p:cNvSpPr>
          <p:nvPr>
            <p:ph idx="1"/>
          </p:nvPr>
        </p:nvSpPr>
        <p:spPr>
          <a:xfrm>
            <a:off x="457200" y="1904634"/>
            <a:ext cx="8229600" cy="4274435"/>
          </a:xfrm>
        </p:spPr>
        <p:txBody>
          <a:bodyPr/>
          <a:lstStyle/>
          <a:p>
            <a:pPr marL="0" indent="0" algn="ctr">
              <a:buNone/>
            </a:pPr>
            <a:r>
              <a:rPr lang="en-US" b="1" i="1" dirty="0"/>
              <a:t>“A close scrutiny of the passage before us will find quite readily that there is nothing </a:t>
            </a:r>
            <a:r>
              <a:rPr lang="en-US" b="1" i="1" dirty="0" smtClean="0"/>
              <a:t>here </a:t>
            </a:r>
            <a:r>
              <a:rPr lang="en-US" b="1" i="1" dirty="0"/>
              <a:t>that remotely resembles an institution of human ingenuity...Creation and </a:t>
            </a:r>
            <a:r>
              <a:rPr lang="en-US" b="1" i="1" dirty="0" smtClean="0"/>
              <a:t>maintenance </a:t>
            </a:r>
            <a:r>
              <a:rPr lang="en-US" b="1" i="1" dirty="0"/>
              <a:t>of such organizations is a matter of individual preference and </a:t>
            </a:r>
            <a:r>
              <a:rPr lang="en-US" b="1" i="1" dirty="0" smtClean="0"/>
              <a:t>conscience</a:t>
            </a:r>
            <a:r>
              <a:rPr lang="en-US" b="1" i="1" dirty="0"/>
              <a:t>, personal choice, and private enterprise. They have absolutely </a:t>
            </a:r>
            <a:r>
              <a:rPr lang="en-US" b="1" i="1" dirty="0" smtClean="0"/>
              <a:t>nothing </a:t>
            </a:r>
            <a:r>
              <a:rPr lang="en-US" b="1" i="1" dirty="0"/>
              <a:t>to do with the work of the New Testament church and should not </a:t>
            </a:r>
            <a:r>
              <a:rPr lang="en-US" b="1" i="1" dirty="0" smtClean="0"/>
              <a:t>therefore </a:t>
            </a:r>
            <a:r>
              <a:rPr lang="en-US" b="1" i="1" dirty="0"/>
              <a:t>be viewed as worthy objects of congregational support from local </a:t>
            </a:r>
            <a:r>
              <a:rPr lang="en-US" b="1" i="1" dirty="0" smtClean="0"/>
              <a:t>church </a:t>
            </a:r>
            <a:r>
              <a:rPr lang="en-US" b="1" i="1" dirty="0"/>
              <a:t>treasuries...It is not a forty-second cousin to what James was describing </a:t>
            </a:r>
            <a:r>
              <a:rPr lang="en-US" b="1" i="1" dirty="0" smtClean="0"/>
              <a:t>when </a:t>
            </a:r>
            <a:r>
              <a:rPr lang="en-US" b="1" i="1" dirty="0"/>
              <a:t>he wrote as he did.”</a:t>
            </a:r>
            <a:r>
              <a:rPr lang="en-US" b="1" dirty="0"/>
              <a:t> </a:t>
            </a:r>
            <a:endParaRPr lang="en-US" b="1" dirty="0" smtClean="0"/>
          </a:p>
          <a:p>
            <a:pPr marL="0" indent="0" algn="ctr">
              <a:buNone/>
            </a:pPr>
            <a:r>
              <a:rPr lang="en-US" b="1" dirty="0" smtClean="0">
                <a:solidFill>
                  <a:srgbClr val="2F5897"/>
                </a:solidFill>
              </a:rPr>
              <a:t>(</a:t>
            </a:r>
            <a:r>
              <a:rPr lang="en-US" b="1" dirty="0">
                <a:solidFill>
                  <a:srgbClr val="2F5897"/>
                </a:solidFill>
              </a:rPr>
              <a:t>Dan King, “James,” </a:t>
            </a:r>
            <a:r>
              <a:rPr lang="en-US" b="1" i="1" dirty="0">
                <a:solidFill>
                  <a:srgbClr val="2F5897"/>
                </a:solidFill>
              </a:rPr>
              <a:t>Truth</a:t>
            </a:r>
            <a:r>
              <a:rPr lang="en-US" b="1" dirty="0">
                <a:solidFill>
                  <a:srgbClr val="2F5897"/>
                </a:solidFill>
              </a:rPr>
              <a:t>, 220-222)</a:t>
            </a:r>
            <a:r>
              <a:rPr lang="en-US" b="1" dirty="0">
                <a:solidFill>
                  <a:srgbClr val="2F5897"/>
                </a:solidFill>
              </a:rPr>
              <a:t> </a:t>
            </a:r>
          </a:p>
        </p:txBody>
      </p:sp>
    </p:spTree>
    <p:extLst>
      <p:ext uri="{BB962C8B-B14F-4D97-AF65-F5344CB8AC3E}">
        <p14:creationId xmlns:p14="http://schemas.microsoft.com/office/powerpoint/2010/main" val="3118412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63" y="0"/>
            <a:ext cx="8624793" cy="1600200"/>
          </a:xfrm>
        </p:spPr>
        <p:txBody>
          <a:bodyPr anchor="ctr"/>
          <a:lstStyle/>
          <a:p>
            <a:r>
              <a:rPr lang="en-US" sz="4000" b="1" u="sng" dirty="0" smtClean="0"/>
              <a:t>How Can We Visit The Fatherless?</a:t>
            </a:r>
            <a:endParaRPr lang="en-US" sz="4000" b="1" u="sng" dirty="0"/>
          </a:p>
        </p:txBody>
      </p:sp>
      <p:sp>
        <p:nvSpPr>
          <p:cNvPr id="3" name="Content Placeholder 2"/>
          <p:cNvSpPr>
            <a:spLocks noGrp="1"/>
          </p:cNvSpPr>
          <p:nvPr>
            <p:ph idx="1"/>
          </p:nvPr>
        </p:nvSpPr>
        <p:spPr>
          <a:xfrm>
            <a:off x="457200" y="1441482"/>
            <a:ext cx="8229600" cy="4525963"/>
          </a:xfrm>
        </p:spPr>
        <p:txBody>
          <a:bodyPr>
            <a:normAutofit/>
          </a:bodyPr>
          <a:lstStyle/>
          <a:p>
            <a:pPr>
              <a:spcBef>
                <a:spcPts val="1800"/>
              </a:spcBef>
            </a:pPr>
            <a:r>
              <a:rPr lang="en-US" sz="2600" b="1" dirty="0" smtClean="0"/>
              <a:t>Proverbs 12:14</a:t>
            </a:r>
          </a:p>
          <a:p>
            <a:pPr>
              <a:spcBef>
                <a:spcPts val="1800"/>
              </a:spcBef>
            </a:pPr>
            <a:r>
              <a:rPr lang="en-US" sz="2600" b="1" dirty="0" smtClean="0"/>
              <a:t>Matthew 25:14-30</a:t>
            </a:r>
          </a:p>
          <a:p>
            <a:pPr>
              <a:spcBef>
                <a:spcPts val="1800"/>
              </a:spcBef>
            </a:pPr>
            <a:r>
              <a:rPr lang="en-US" sz="2600" b="1" dirty="0" smtClean="0"/>
              <a:t>Galatians 6:9-10</a:t>
            </a:r>
          </a:p>
          <a:p>
            <a:pPr>
              <a:spcBef>
                <a:spcPts val="1800"/>
              </a:spcBef>
            </a:pPr>
            <a:r>
              <a:rPr lang="en-US" sz="2600" b="1" dirty="0" smtClean="0"/>
              <a:t>1 Timothy 6:17-18</a:t>
            </a:r>
          </a:p>
          <a:p>
            <a:pPr>
              <a:spcBef>
                <a:spcPts val="1800"/>
              </a:spcBef>
            </a:pPr>
            <a:r>
              <a:rPr lang="en-US" sz="2600" b="1" dirty="0" smtClean="0"/>
              <a:t>Titus 2:14-15; 3:8, 14</a:t>
            </a:r>
          </a:p>
          <a:p>
            <a:pPr>
              <a:spcBef>
                <a:spcPts val="1800"/>
              </a:spcBef>
            </a:pPr>
            <a:r>
              <a:rPr lang="en-US" sz="2600" b="1" dirty="0" smtClean="0"/>
              <a:t>Hebrews 10:24</a:t>
            </a:r>
          </a:p>
          <a:p>
            <a:pPr>
              <a:spcBef>
                <a:spcPts val="1800"/>
              </a:spcBef>
            </a:pPr>
            <a:r>
              <a:rPr lang="en-US" sz="2600" b="1" dirty="0" smtClean="0"/>
              <a:t>James 3:13</a:t>
            </a:r>
          </a:p>
          <a:p>
            <a:pPr>
              <a:spcBef>
                <a:spcPts val="1800"/>
              </a:spcBef>
            </a:pPr>
            <a:r>
              <a:rPr lang="en-US" sz="2600" b="1" dirty="0" smtClean="0"/>
              <a:t>1 Peter 2:12</a:t>
            </a:r>
          </a:p>
        </p:txBody>
      </p:sp>
      <p:pic>
        <p:nvPicPr>
          <p:cNvPr id="4" name="Picture 3" descr="280px-Thomas_Benjamin_Kennington_-_Orpha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258" y="1520841"/>
            <a:ext cx="4194629" cy="4826000"/>
          </a:xfrm>
          <a:prstGeom prst="rect">
            <a:avLst/>
          </a:prstGeom>
        </p:spPr>
      </p:pic>
    </p:spTree>
    <p:extLst>
      <p:ext uri="{BB962C8B-B14F-4D97-AF65-F5344CB8AC3E}">
        <p14:creationId xmlns:p14="http://schemas.microsoft.com/office/powerpoint/2010/main" val="2256429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153</TotalTime>
  <Words>1100</Words>
  <Application>Microsoft Macintosh PowerPoint</Application>
  <PresentationFormat>On-screen Show (4:3)</PresentationFormat>
  <Paragraphs>53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Executive</vt:lpstr>
      <vt:lpstr>Paying It Forward: The Christian’s Role In Adoption And Fostering</vt:lpstr>
      <vt:lpstr>There Are Dangers In Neglecting Issues. There Are Also Dangers In Labeling Issues As MERELY Social Or Political, When They Are ALSO Spiritual And Moral.</vt:lpstr>
      <vt:lpstr>Foundation: God Adopted 1st</vt:lpstr>
      <vt:lpstr>OT Divine Expectation</vt:lpstr>
      <vt:lpstr>NT Divine Expectation</vt:lpstr>
      <vt:lpstr>“Pure and undefiled religion in the sight of our God and Father...</vt:lpstr>
      <vt:lpstr>“...Is to visit orphans and widows in their distress...”</vt:lpstr>
      <vt:lpstr>“...And to keep oneself unstained by the world.” </vt:lpstr>
      <vt:lpstr>How Can We Visit The Fatherless?</vt:lpstr>
      <vt:lpstr>How Can We Visit The Fatherless?</vt:lpstr>
      <vt:lpstr>How Can We Visit The Fatherless?</vt:lpstr>
      <vt:lpstr>How Can We Visit The Fatherless?</vt:lpstr>
      <vt:lpstr>“The Church exists that its members may be inspired to become a fountain of spiritual sympathy to the widow, and a ministry of moral help to the orphan. A congregation can offer no comelier praise than the music of constant acts of loving-kindness and tenderness and self-sacrifice. Where this worship is not rendered, the grandest sanctuary, so called, will be rather only a sepulcher of souls, and the most aesthetic church-service a ‘vain oblation’...</vt:lpstr>
      <vt:lpstr>“...The true gospel cultus lies in personal acts of sympathy and kindness, done to the poor out of love to Jesus, and because the poor are his ‘brethren’ (Matt. xxv. 34—40). Every professing Christian should therefore try the reality and strength of his piety by this test: Does he give himself to the celebration of the true full ritual of Christ’s house—that which lies in a life of purity and charity?”  (C. Jerdan, “The General Epistle of James,” Pulpit Commentary, 1962, 19)</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Christian’s Role In Adoption And Fostering</dc:title>
  <dc:creator>Eric Parker</dc:creator>
  <cp:lastModifiedBy>Eric Parker</cp:lastModifiedBy>
  <cp:revision>11</cp:revision>
  <dcterms:created xsi:type="dcterms:W3CDTF">2019-02-23T19:51:52Z</dcterms:created>
  <dcterms:modified xsi:type="dcterms:W3CDTF">2019-02-23T22:25:40Z</dcterms:modified>
</cp:coreProperties>
</file>