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1" r:id="rId12"/>
    <p:sldId id="267" r:id="rId13"/>
    <p:sldId id="268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B03A69E-F439-AE4E-9059-B6E5D8485778}" type="datetimeFigureOut">
              <a:rPr lang="en-US" smtClean="0"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1372D01-DE7C-7949-B8FE-1A095D5F3D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re-1411235_960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07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52" y="5555652"/>
            <a:ext cx="8736202" cy="978408"/>
          </a:xfrm>
        </p:spPr>
        <p:txBody>
          <a:bodyPr/>
          <a:lstStyle/>
          <a:p>
            <a:r>
              <a:rPr lang="en-US" b="1" dirty="0"/>
              <a:t>God Made </a:t>
            </a:r>
            <a:r>
              <a:rPr lang="en-US" b="1" u="sng" dirty="0" smtClean="0"/>
              <a:t>EVERY</a:t>
            </a:r>
            <a:r>
              <a:rPr lang="en-US" b="1" dirty="0" smtClean="0"/>
              <a:t> Nation </a:t>
            </a:r>
            <a:r>
              <a:rPr lang="en-US" b="1" dirty="0"/>
              <a:t>From </a:t>
            </a:r>
            <a:r>
              <a:rPr lang="en-US" b="1" u="sng" dirty="0" smtClean="0"/>
              <a:t>ONE</a:t>
            </a:r>
            <a:r>
              <a:rPr lang="en-US" b="1" dirty="0" smtClean="0"/>
              <a:t> Person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552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u="sng" dirty="0" smtClean="0"/>
              <a:t>The Bible Explains This Common Ancestry!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Adam &amp; Eve (Gen. 1-2)</a:t>
            </a:r>
          </a:p>
          <a:p>
            <a:r>
              <a:rPr lang="en-US" sz="2800" b="1" dirty="0" smtClean="0"/>
              <a:t>Cain, Abel, &amp; Seth (Gen. 4-5)</a:t>
            </a:r>
          </a:p>
          <a:p>
            <a:r>
              <a:rPr lang="en-US" sz="2800" b="1" dirty="0" smtClean="0"/>
              <a:t>Noah (Gen. 6-9)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Valkenborch_babel-tower-1080x6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762"/>
            <a:ext cx="9144000" cy="27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2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44" y="121023"/>
            <a:ext cx="8626724" cy="1429871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Patriarch #1: Japheth (Gen. 10:2-5)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05" y="1431281"/>
            <a:ext cx="8018708" cy="42570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Becomes </a:t>
            </a:r>
            <a:r>
              <a:rPr lang="en-US" sz="2800" b="1" u="sng" dirty="0" smtClean="0"/>
              <a:t>Europe</a:t>
            </a:r>
          </a:p>
          <a:p>
            <a:r>
              <a:rPr lang="en-US" sz="2800" b="1" dirty="0" smtClean="0"/>
              <a:t>Notable Names: </a:t>
            </a:r>
          </a:p>
          <a:p>
            <a:pPr lvl="1"/>
            <a:r>
              <a:rPr lang="en-US" sz="2800" b="1" dirty="0" err="1" smtClean="0"/>
              <a:t>Ashkenaz</a:t>
            </a:r>
            <a:r>
              <a:rPr lang="en-US" sz="2800" b="1" dirty="0" smtClean="0"/>
              <a:t> (Hebrew: Germany)</a:t>
            </a:r>
          </a:p>
          <a:p>
            <a:pPr lvl="1"/>
            <a:r>
              <a:rPr lang="en-US" sz="2800" b="1" dirty="0" err="1" smtClean="0"/>
              <a:t>Riphath</a:t>
            </a:r>
            <a:r>
              <a:rPr lang="en-US" sz="2800" b="1" dirty="0" smtClean="0"/>
              <a:t> (Hence, Europe)</a:t>
            </a:r>
          </a:p>
          <a:p>
            <a:pPr lvl="1"/>
            <a:r>
              <a:rPr lang="en-US" sz="2800" b="1" dirty="0" err="1" smtClean="0"/>
              <a:t>Tagarmah</a:t>
            </a:r>
            <a:r>
              <a:rPr lang="en-US" sz="2800" b="1" dirty="0" smtClean="0"/>
              <a:t> (Hence, Germany)</a:t>
            </a:r>
          </a:p>
          <a:p>
            <a:pPr lvl="1"/>
            <a:r>
              <a:rPr lang="en-US" sz="2800" b="1" dirty="0" err="1" smtClean="0"/>
              <a:t>Tarshish</a:t>
            </a:r>
            <a:r>
              <a:rPr lang="en-US" sz="2800" b="1" dirty="0" smtClean="0"/>
              <a:t> (Spain)</a:t>
            </a:r>
          </a:p>
          <a:p>
            <a:pPr lvl="1"/>
            <a:r>
              <a:rPr lang="en-US" sz="2800" b="1" dirty="0" err="1" smtClean="0"/>
              <a:t>Dodanim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Rodanim</a:t>
            </a:r>
            <a:r>
              <a:rPr lang="en-US" sz="2800" b="1" dirty="0" smtClean="0"/>
              <a:t> (Rhodes)</a:t>
            </a:r>
          </a:p>
          <a:p>
            <a:pPr lvl="1"/>
            <a:r>
              <a:rPr lang="en-US" sz="2800" b="1" dirty="0" err="1" smtClean="0"/>
              <a:t>Meshech</a:t>
            </a:r>
            <a:r>
              <a:rPr lang="en-US" sz="2800" b="1" dirty="0" smtClean="0"/>
              <a:t> (Hence, Moscow)</a:t>
            </a:r>
          </a:p>
          <a:p>
            <a:pPr lvl="1"/>
            <a:r>
              <a:rPr lang="en-US" sz="2800" b="1" dirty="0" err="1" smtClean="0"/>
              <a:t>Tiras</a:t>
            </a:r>
            <a:r>
              <a:rPr lang="en-US" sz="2800" b="1" dirty="0" smtClean="0"/>
              <a:t> (Hence, Etruscans)</a:t>
            </a:r>
            <a:endParaRPr lang="en-US" sz="2800" b="1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9"/>
          <a:stretch/>
        </p:blipFill>
        <p:spPr>
          <a:xfrm flipH="1">
            <a:off x="6209613" y="1518853"/>
            <a:ext cx="2548483" cy="45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44" y="121023"/>
            <a:ext cx="8626724" cy="1429871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Patriarch #2: Ham (Gen. 10:6-20)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05" y="1431280"/>
            <a:ext cx="8018708" cy="520231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Becomes </a:t>
            </a:r>
            <a:r>
              <a:rPr lang="en-US" sz="2800" b="1" u="sng" dirty="0" smtClean="0"/>
              <a:t>Africa</a:t>
            </a:r>
          </a:p>
          <a:p>
            <a:r>
              <a:rPr lang="en-US" sz="2800" b="1" dirty="0" smtClean="0"/>
              <a:t>Notable Names: </a:t>
            </a:r>
          </a:p>
          <a:p>
            <a:pPr lvl="1"/>
            <a:r>
              <a:rPr lang="en-US" sz="2600" b="1" dirty="0" smtClean="0"/>
              <a:t>Cush (Ethiopia)</a:t>
            </a:r>
          </a:p>
          <a:p>
            <a:pPr lvl="1"/>
            <a:r>
              <a:rPr lang="en-US" sz="2600" b="1" dirty="0" smtClean="0"/>
              <a:t>Nimrod (Mesopotamia)</a:t>
            </a:r>
          </a:p>
          <a:p>
            <a:pPr lvl="1"/>
            <a:r>
              <a:rPr lang="en-US" sz="2600" b="1" dirty="0" smtClean="0"/>
              <a:t>Babylon, Shinar (Babylon)</a:t>
            </a:r>
          </a:p>
          <a:p>
            <a:pPr lvl="1"/>
            <a:r>
              <a:rPr lang="en-US" sz="2600" b="1" dirty="0" smtClean="0"/>
              <a:t>Accad (Hence, </a:t>
            </a:r>
            <a:r>
              <a:rPr lang="en-US" sz="2600" b="1" dirty="0" err="1" smtClean="0"/>
              <a:t>Akkadians</a:t>
            </a:r>
            <a:r>
              <a:rPr lang="en-US" sz="2600" b="1" dirty="0" smtClean="0"/>
              <a:t>)</a:t>
            </a:r>
          </a:p>
          <a:p>
            <a:pPr lvl="1"/>
            <a:r>
              <a:rPr lang="en-US" sz="2600" b="1" dirty="0" smtClean="0"/>
              <a:t>Nineveh (Assyria)</a:t>
            </a:r>
          </a:p>
          <a:p>
            <a:pPr lvl="1"/>
            <a:r>
              <a:rPr lang="en-US" sz="2600" b="1" dirty="0" err="1" smtClean="0"/>
              <a:t>Mizraim</a:t>
            </a:r>
            <a:r>
              <a:rPr lang="en-US" sz="2600" b="1" dirty="0" smtClean="0"/>
              <a:t> (Hebrew: Egypt)</a:t>
            </a:r>
          </a:p>
          <a:p>
            <a:pPr lvl="1"/>
            <a:r>
              <a:rPr lang="en-US" sz="2600" b="1" dirty="0" smtClean="0"/>
              <a:t>Put (Libya)</a:t>
            </a:r>
          </a:p>
          <a:p>
            <a:pPr lvl="1"/>
            <a:r>
              <a:rPr lang="en-US" sz="2600" b="1" dirty="0" smtClean="0"/>
              <a:t>Canaan &amp; Children (Canaan)</a:t>
            </a: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9"/>
          <a:stretch/>
        </p:blipFill>
        <p:spPr>
          <a:xfrm flipH="1">
            <a:off x="5736553" y="1518853"/>
            <a:ext cx="3021542" cy="4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44" y="121023"/>
            <a:ext cx="8626724" cy="1429871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Patriarch #3: Shem (Gen. 10:21-31)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05" y="1431280"/>
            <a:ext cx="8018708" cy="520231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Becomes </a:t>
            </a:r>
            <a:r>
              <a:rPr lang="en-US" sz="2800" b="1" u="sng" dirty="0" smtClean="0"/>
              <a:t>Middle East/East</a:t>
            </a:r>
          </a:p>
          <a:p>
            <a:r>
              <a:rPr lang="en-US" sz="2800" b="1" dirty="0" smtClean="0"/>
              <a:t>Notable Names: </a:t>
            </a:r>
          </a:p>
          <a:p>
            <a:pPr lvl="1">
              <a:spcBef>
                <a:spcPts val="1800"/>
              </a:spcBef>
            </a:pPr>
            <a:r>
              <a:rPr lang="en-US" sz="2600" b="1" dirty="0" smtClean="0"/>
              <a:t>Asshur (Assyria)</a:t>
            </a:r>
          </a:p>
          <a:p>
            <a:pPr lvl="2">
              <a:spcBef>
                <a:spcPts val="1800"/>
              </a:spcBef>
            </a:pPr>
            <a:r>
              <a:rPr lang="en-US" sz="2400" b="1" dirty="0" smtClean="0"/>
              <a:t>Asshur In Ham’s Line Too!</a:t>
            </a:r>
          </a:p>
          <a:p>
            <a:pPr lvl="1">
              <a:spcBef>
                <a:spcPts val="1800"/>
              </a:spcBef>
            </a:pPr>
            <a:r>
              <a:rPr lang="en-US" sz="2600" b="1" dirty="0" err="1" smtClean="0"/>
              <a:t>Eber</a:t>
            </a:r>
            <a:r>
              <a:rPr lang="en-US" sz="2600" b="1" dirty="0" smtClean="0"/>
              <a:t> (Hence, Hebrews)</a:t>
            </a:r>
          </a:p>
          <a:p>
            <a:pPr lvl="1">
              <a:spcBef>
                <a:spcPts val="1800"/>
              </a:spcBef>
            </a:pPr>
            <a:r>
              <a:rPr lang="en-US" sz="2600" b="1" dirty="0" err="1" smtClean="0"/>
              <a:t>Peleg</a:t>
            </a:r>
            <a:r>
              <a:rPr lang="en-US" sz="2600" b="1" dirty="0" smtClean="0"/>
              <a:t> (Time Of Dispersion)</a:t>
            </a:r>
          </a:p>
          <a:p>
            <a:pPr lvl="1">
              <a:spcBef>
                <a:spcPts val="1800"/>
              </a:spcBef>
            </a:pPr>
            <a:r>
              <a:rPr lang="en-US" sz="2600" b="1" dirty="0" err="1" smtClean="0"/>
              <a:t>Lud</a:t>
            </a:r>
            <a:r>
              <a:rPr lang="en-US" sz="2600" b="1" dirty="0" smtClean="0"/>
              <a:t> (Hence, Lydia)</a:t>
            </a:r>
          </a:p>
          <a:p>
            <a:pPr lvl="1">
              <a:spcBef>
                <a:spcPts val="1800"/>
              </a:spcBef>
            </a:pPr>
            <a:r>
              <a:rPr lang="en-US" sz="2600" b="1" dirty="0" smtClean="0"/>
              <a:t>Aram (Hence, Aramaic)</a:t>
            </a: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9"/>
          <a:stretch/>
        </p:blipFill>
        <p:spPr>
          <a:xfrm flipH="1">
            <a:off x="5736553" y="1518853"/>
            <a:ext cx="3021542" cy="48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48" y="121023"/>
            <a:ext cx="8692410" cy="1429871"/>
          </a:xfrm>
        </p:spPr>
        <p:txBody>
          <a:bodyPr>
            <a:noAutofit/>
          </a:bodyPr>
          <a:lstStyle/>
          <a:p>
            <a:r>
              <a:rPr lang="en-US" sz="4000" b="1" u="sng" dirty="0">
                <a:effectLst/>
              </a:rPr>
              <a:t>What Does This Mean For Us Today?</a:t>
            </a:r>
            <a:r>
              <a:rPr lang="en-US" sz="4000" u="sng" dirty="0">
                <a:effectLst/>
              </a:rPr>
              <a:t>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10" y="1550894"/>
            <a:ext cx="8320191" cy="4575269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Through God’s oversight, Earth was populated. This process means we </a:t>
            </a:r>
            <a:r>
              <a:rPr lang="en-US" sz="2600" b="1" u="sng" dirty="0" smtClean="0"/>
              <a:t>ALL</a:t>
            </a:r>
            <a:r>
              <a:rPr lang="en-US" sz="2600" b="1" dirty="0" smtClean="0"/>
              <a:t> have the </a:t>
            </a:r>
            <a:r>
              <a:rPr lang="en-US" sz="2600" b="1" u="sng" dirty="0" smtClean="0"/>
              <a:t>SAME</a:t>
            </a:r>
            <a:r>
              <a:rPr lang="en-US" sz="2600" b="1" dirty="0" smtClean="0"/>
              <a:t> origin!</a:t>
            </a:r>
          </a:p>
          <a:p>
            <a:r>
              <a:rPr lang="en-US" sz="2600" b="1" dirty="0" smtClean="0"/>
              <a:t>As such, no person is inherently more valuable or worthy, better or purer, than any other!</a:t>
            </a:r>
          </a:p>
          <a:p>
            <a:r>
              <a:rPr lang="en-US" sz="2600" b="1" dirty="0" smtClean="0"/>
              <a:t>Common origin is a fact. However, cultural differences are also to be acknowledged &amp; celebrated!</a:t>
            </a:r>
            <a:endParaRPr lang="en-US" sz="2600" b="1" dirty="0"/>
          </a:p>
        </p:txBody>
      </p:sp>
      <p:pic>
        <p:nvPicPr>
          <p:cNvPr id="4" name="Picture 3" descr="un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510"/>
            <a:ext cx="9144000" cy="18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63720cf2e147255e943910d7f83e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8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8848" y="284610"/>
            <a:ext cx="4116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“Eve was the mother of all the living”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(Genesis 3:20)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848" y="2123627"/>
            <a:ext cx="4116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“From Shem, Ham, and Japheth, the whole Earth was populated.”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(Genesis 9:18-19)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848" y="4444292"/>
            <a:ext cx="41163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“He made from one person every nation of mankind.” </a:t>
            </a:r>
            <a:br>
              <a:rPr lang="en-US" sz="3200" i="1" dirty="0" smtClean="0"/>
            </a:br>
            <a:r>
              <a:rPr lang="en-US" sz="3200" dirty="0" smtClean="0"/>
              <a:t>(Acts 17:26)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49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8349"/>
            <a:ext cx="7770813" cy="1429871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We need to </a:t>
            </a:r>
            <a:r>
              <a:rPr lang="en-US" sz="4400" b="1" u="sng" dirty="0" smtClean="0"/>
              <a:t>transform</a:t>
            </a:r>
            <a:r>
              <a:rPr lang="en-US" sz="4400" b="1" dirty="0" smtClean="0"/>
              <a:t> how we see each other by looking at God’s history.</a:t>
            </a:r>
            <a:endParaRPr lang="en-US" sz="4400" b="1" dirty="0"/>
          </a:p>
        </p:txBody>
      </p:sp>
      <p:pic>
        <p:nvPicPr>
          <p:cNvPr id="6" name="Content Placeholder 5" descr="edle12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2" b="8341"/>
          <a:stretch/>
        </p:blipFill>
        <p:spPr>
          <a:xfrm>
            <a:off x="685800" y="2780417"/>
            <a:ext cx="7770813" cy="3608841"/>
          </a:xfrm>
        </p:spPr>
      </p:pic>
    </p:spTree>
    <p:extLst>
      <p:ext uri="{BB962C8B-B14F-4D97-AF65-F5344CB8AC3E}">
        <p14:creationId xmlns:p14="http://schemas.microsoft.com/office/powerpoint/2010/main" val="98554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410635909_dcd9013017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14" y="55344"/>
            <a:ext cx="8363982" cy="1429871"/>
          </a:xfrm>
        </p:spPr>
        <p:txBody>
          <a:bodyPr/>
          <a:lstStyle/>
          <a:p>
            <a:r>
              <a:rPr lang="en-US" b="1" u="sng" dirty="0" smtClean="0"/>
              <a:t>Scientific Study Shows This!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14" y="1409388"/>
            <a:ext cx="8363982" cy="52679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>
                <a:effectLst/>
              </a:rPr>
              <a:t>“The ancestral form of the language family that includes Greek is called </a:t>
            </a:r>
            <a:r>
              <a:rPr lang="en-US" sz="2400" i="1" dirty="0" smtClean="0">
                <a:effectLst/>
              </a:rPr>
              <a:t>Proto-Indo</a:t>
            </a:r>
            <a:r>
              <a:rPr lang="en-US" sz="2400" i="1" dirty="0">
                <a:effectLst/>
              </a:rPr>
              <a:t>-European. We do not know what the people who spoke this form </a:t>
            </a:r>
            <a:r>
              <a:rPr lang="en-US" sz="2400" i="1" dirty="0" smtClean="0">
                <a:effectLst/>
              </a:rPr>
              <a:t>called </a:t>
            </a:r>
            <a:r>
              <a:rPr lang="en-US" sz="2400" i="1" dirty="0">
                <a:effectLst/>
              </a:rPr>
              <a:t>their language, since they left no records. They probably lived in </a:t>
            </a:r>
            <a:r>
              <a:rPr lang="en-US" sz="2400" i="1" dirty="0" smtClean="0">
                <a:effectLst/>
              </a:rPr>
              <a:t>southeastern </a:t>
            </a:r>
            <a:r>
              <a:rPr lang="en-US" sz="2400" i="1" dirty="0">
                <a:effectLst/>
              </a:rPr>
              <a:t>Europe more than five thousand years ago. Eventually </a:t>
            </a:r>
            <a:r>
              <a:rPr lang="en-US" sz="2400" i="1" dirty="0" smtClean="0">
                <a:effectLst/>
              </a:rPr>
              <a:t>groups </a:t>
            </a:r>
            <a:r>
              <a:rPr lang="en-US" sz="2400" i="1" dirty="0">
                <a:effectLst/>
              </a:rPr>
              <a:t>of Proto-Indo-European speakers broke off from the main </a:t>
            </a:r>
            <a:r>
              <a:rPr lang="en-US" sz="2400" i="1" dirty="0" smtClean="0">
                <a:effectLst/>
              </a:rPr>
              <a:t>community </a:t>
            </a:r>
            <a:r>
              <a:rPr lang="en-US" sz="2400" i="1" dirty="0">
                <a:effectLst/>
              </a:rPr>
              <a:t>in repeated migrations, gradually spreading throughout </a:t>
            </a:r>
            <a:r>
              <a:rPr lang="en-US" sz="2400" i="1" dirty="0" smtClean="0">
                <a:effectLst/>
              </a:rPr>
              <a:t>Europe </a:t>
            </a:r>
            <a:r>
              <a:rPr lang="en-US" sz="2400" i="1" dirty="0">
                <a:effectLst/>
              </a:rPr>
              <a:t>and western Asia from India to Britain. Separated from one </a:t>
            </a:r>
            <a:r>
              <a:rPr lang="en-US" sz="2400" i="1" dirty="0" smtClean="0">
                <a:effectLst/>
              </a:rPr>
              <a:t>another</a:t>
            </a:r>
            <a:r>
              <a:rPr lang="en-US" sz="2400" i="1" dirty="0">
                <a:effectLst/>
              </a:rPr>
              <a:t>, they developed mutually unintelligible varieties of the </a:t>
            </a:r>
            <a:r>
              <a:rPr lang="en-US" sz="2400" i="1" dirty="0" smtClean="0">
                <a:effectLst/>
              </a:rPr>
              <a:t>original tongue</a:t>
            </a:r>
            <a:r>
              <a:rPr lang="en-US" sz="2400" i="1" dirty="0">
                <a:effectLst/>
              </a:rPr>
              <a:t>. Greek, Latin, Sanskrit, and Russian are varieties of Indo</a:t>
            </a:r>
            <a:r>
              <a:rPr lang="en-US" sz="2400" i="1" dirty="0" smtClean="0">
                <a:effectLst/>
              </a:rPr>
              <a:t>-European</a:t>
            </a:r>
            <a:r>
              <a:rPr lang="en-US" sz="2400" i="1" dirty="0">
                <a:effectLst/>
              </a:rPr>
              <a:t>, as are English, French, and German. Although these </a:t>
            </a:r>
            <a:r>
              <a:rPr lang="en-US" sz="2400" i="1" dirty="0" smtClean="0">
                <a:effectLst/>
              </a:rPr>
              <a:t>languages </a:t>
            </a:r>
            <a:r>
              <a:rPr lang="en-US" sz="2400" i="1" dirty="0">
                <a:effectLst/>
              </a:rPr>
              <a:t>may be related, the changes that took place in them are </a:t>
            </a:r>
            <a:r>
              <a:rPr lang="en-US" sz="2400" i="1" dirty="0" smtClean="0">
                <a:effectLst/>
              </a:rPr>
              <a:t>quite different</a:t>
            </a:r>
            <a:r>
              <a:rPr lang="en-US" sz="2400" i="1" dirty="0">
                <a:effectLst/>
              </a:rPr>
              <a:t>.”</a:t>
            </a:r>
            <a:r>
              <a:rPr lang="en-US" sz="2400" dirty="0">
                <a:effectLst/>
              </a:rPr>
              <a:t> David Alan Black, </a:t>
            </a:r>
            <a:r>
              <a:rPr lang="en-US" sz="2400" i="1" dirty="0">
                <a:effectLst/>
              </a:rPr>
              <a:t>Linguistics for Students of New Testament </a:t>
            </a:r>
            <a:r>
              <a:rPr lang="en-US" sz="2400" i="1" dirty="0" smtClean="0">
                <a:effectLst/>
              </a:rPr>
              <a:t>Greek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>
                <a:effectLst/>
              </a:rPr>
              <a:t>Grand Rapids: </a:t>
            </a:r>
            <a:r>
              <a:rPr lang="en-US" sz="2400" dirty="0" smtClean="0">
                <a:effectLst/>
              </a:rPr>
              <a:t>Baker</a:t>
            </a:r>
            <a:r>
              <a:rPr lang="en-US" sz="2400" dirty="0">
                <a:effectLst/>
              </a:rPr>
              <a:t>, 1995), 144.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30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14" y="55344"/>
            <a:ext cx="8363982" cy="1429871"/>
          </a:xfrm>
        </p:spPr>
        <p:txBody>
          <a:bodyPr/>
          <a:lstStyle/>
          <a:p>
            <a:r>
              <a:rPr lang="en-US" b="1" u="sng" dirty="0" smtClean="0"/>
              <a:t>Scientific Study Shows This!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14" y="1409388"/>
            <a:ext cx="8363982" cy="52679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i="1" dirty="0">
                <a:effectLst/>
              </a:rPr>
              <a:t>“The Tower of Babel explains why everyone doesn’t speak the same language </a:t>
            </a:r>
            <a:r>
              <a:rPr lang="en-US" sz="2600" i="1" dirty="0" smtClean="0">
                <a:effectLst/>
              </a:rPr>
              <a:t>today</a:t>
            </a:r>
            <a:r>
              <a:rPr lang="en-US" sz="2600" i="1" dirty="0">
                <a:effectLst/>
              </a:rPr>
              <a:t>. There are over 6,900 spoken languages in the world today. Yet </a:t>
            </a:r>
            <a:r>
              <a:rPr lang="en-US" sz="2600" i="1" dirty="0" smtClean="0">
                <a:effectLst/>
              </a:rPr>
              <a:t>the </a:t>
            </a:r>
            <a:r>
              <a:rPr lang="en-US" sz="2600" i="1" dirty="0">
                <a:effectLst/>
              </a:rPr>
              <a:t>number of languages emerging from Babel at the time of the </a:t>
            </a:r>
            <a:r>
              <a:rPr lang="en-US" sz="2600" i="1" dirty="0" smtClean="0">
                <a:effectLst/>
              </a:rPr>
              <a:t>dispersion </a:t>
            </a:r>
            <a:r>
              <a:rPr lang="en-US" sz="2600" i="1" dirty="0">
                <a:effectLst/>
              </a:rPr>
              <a:t>would have been much less than this—likely less than 100 </a:t>
            </a:r>
            <a:r>
              <a:rPr lang="en-US" sz="2600" i="1" dirty="0" smtClean="0">
                <a:effectLst/>
              </a:rPr>
              <a:t>different </a:t>
            </a:r>
            <a:r>
              <a:rPr lang="en-US" sz="2600" i="1" dirty="0">
                <a:effectLst/>
              </a:rPr>
              <a:t>language families...Both </a:t>
            </a:r>
            <a:r>
              <a:rPr lang="en-US" sz="2600" dirty="0" err="1">
                <a:effectLst/>
              </a:rPr>
              <a:t>Vistawide</a:t>
            </a:r>
            <a:r>
              <a:rPr lang="en-US" sz="2600" dirty="0">
                <a:effectLst/>
              </a:rPr>
              <a:t> World Languages and </a:t>
            </a:r>
            <a:r>
              <a:rPr lang="en-US" sz="2600" dirty="0" smtClean="0">
                <a:effectLst/>
              </a:rPr>
              <a:t>Cultures </a:t>
            </a:r>
            <a:r>
              <a:rPr lang="en-US" sz="2600" i="1" dirty="0">
                <a:effectLst/>
              </a:rPr>
              <a:t>and </a:t>
            </a:r>
            <a:r>
              <a:rPr lang="en-US" sz="2600" dirty="0" err="1">
                <a:effectLst/>
              </a:rPr>
              <a:t>Ethnologue</a:t>
            </a:r>
            <a:r>
              <a:rPr lang="en-US" sz="2600" i="1" dirty="0">
                <a:effectLst/>
              </a:rPr>
              <a:t> companies that provide statistics on language, </a:t>
            </a:r>
            <a:r>
              <a:rPr lang="en-US" sz="2600" i="1" dirty="0" smtClean="0">
                <a:effectLst/>
              </a:rPr>
              <a:t>agree </a:t>
            </a:r>
            <a:r>
              <a:rPr lang="en-US" sz="2600" i="1" dirty="0">
                <a:effectLst/>
              </a:rPr>
              <a:t>that only 94 language families have been so far ascertained. With </a:t>
            </a:r>
            <a:r>
              <a:rPr lang="en-US" sz="2600" i="1" dirty="0" smtClean="0">
                <a:effectLst/>
              </a:rPr>
              <a:t>further </a:t>
            </a:r>
            <a:r>
              <a:rPr lang="en-US" sz="2600" i="1" dirty="0">
                <a:effectLst/>
              </a:rPr>
              <a:t>study in years to come, this may change, but this figure is well </a:t>
            </a:r>
            <a:r>
              <a:rPr lang="en-US" sz="2600" i="1" dirty="0" smtClean="0">
                <a:effectLst/>
              </a:rPr>
              <a:t>within </a:t>
            </a:r>
            <a:r>
              <a:rPr lang="en-US" sz="2600" i="1" dirty="0">
                <a:effectLst/>
              </a:rPr>
              <a:t>the range of families that dispersed from Babel (Genesis 10).”</a:t>
            </a:r>
            <a:r>
              <a:rPr lang="en-US" sz="2600" dirty="0">
                <a:effectLst/>
              </a:rPr>
              <a:t> 	</a:t>
            </a:r>
            <a:r>
              <a:rPr lang="en-US" sz="2600" dirty="0" smtClean="0">
                <a:effectLst/>
              </a:rPr>
              <a:t>(</a:t>
            </a:r>
            <a:r>
              <a:rPr lang="en-US" sz="2600" dirty="0" err="1">
                <a:effectLst/>
              </a:rPr>
              <a:t>Bodie</a:t>
            </a:r>
            <a:r>
              <a:rPr lang="en-US" sz="2600" dirty="0">
                <a:effectLst/>
              </a:rPr>
              <a:t> Hodge, “Was the Dispersion at Babel a Real Event?,” </a:t>
            </a:r>
            <a:r>
              <a:rPr lang="en-US" sz="2600" i="1" dirty="0">
                <a:effectLst/>
              </a:rPr>
              <a:t>The New </a:t>
            </a:r>
            <a:r>
              <a:rPr lang="en-US" sz="2600" i="1" dirty="0" smtClean="0">
                <a:effectLst/>
              </a:rPr>
              <a:t>Answers </a:t>
            </a:r>
            <a:r>
              <a:rPr lang="en-US" sz="2600" i="1" dirty="0">
                <a:effectLst/>
              </a:rPr>
              <a:t>Book 2</a:t>
            </a:r>
            <a:r>
              <a:rPr lang="en-US" sz="2600" dirty="0">
                <a:effectLst/>
              </a:rPr>
              <a:t>)</a:t>
            </a:r>
            <a:r>
              <a:rPr lang="en-US" sz="2600" dirty="0">
                <a:effectLst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1871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91" y="121023"/>
            <a:ext cx="8123133" cy="1429871"/>
          </a:xfrm>
        </p:spPr>
        <p:txBody>
          <a:bodyPr/>
          <a:lstStyle/>
          <a:p>
            <a:r>
              <a:rPr lang="en-US" b="1" u="sng" dirty="0" smtClean="0"/>
              <a:t>Scientific Study Shows This!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592" y="1518853"/>
            <a:ext cx="8123132" cy="4257022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Father (English); </a:t>
            </a:r>
            <a:r>
              <a:rPr lang="en-US" sz="2800" dirty="0" smtClean="0">
                <a:effectLst/>
              </a:rPr>
              <a:t>pater </a:t>
            </a:r>
            <a:r>
              <a:rPr lang="en-US" sz="2800" dirty="0">
                <a:effectLst/>
              </a:rPr>
              <a:t>(Greek); pater (Latin); </a:t>
            </a:r>
            <a:r>
              <a:rPr lang="en-US" sz="2800" dirty="0" err="1">
                <a:effectLst/>
              </a:rPr>
              <a:t>pitar</a:t>
            </a:r>
            <a:r>
              <a:rPr lang="en-US" sz="2800" dirty="0">
                <a:effectLst/>
              </a:rPr>
              <a:t> (Sanskrit)</a:t>
            </a:r>
            <a:r>
              <a:rPr lang="en-US" sz="2800" dirty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effectLst/>
              </a:rPr>
              <a:t>Is (English); </a:t>
            </a:r>
            <a:r>
              <a:rPr lang="en-US" sz="2800" dirty="0" err="1">
                <a:effectLst/>
              </a:rPr>
              <a:t>esti</a:t>
            </a:r>
            <a:r>
              <a:rPr lang="en-US" sz="2800" dirty="0">
                <a:effectLst/>
              </a:rPr>
              <a:t> (Greek); </a:t>
            </a:r>
            <a:r>
              <a:rPr lang="en-US" sz="2800" dirty="0" err="1">
                <a:effectLst/>
              </a:rPr>
              <a:t>est</a:t>
            </a:r>
            <a:r>
              <a:rPr lang="en-US" sz="2800" dirty="0">
                <a:effectLst/>
              </a:rPr>
              <a:t> (</a:t>
            </a:r>
            <a:r>
              <a:rPr lang="en-US" sz="2800" dirty="0" err="1">
                <a:effectLst/>
              </a:rPr>
              <a:t>latin</a:t>
            </a:r>
            <a:r>
              <a:rPr lang="en-US" sz="2800" dirty="0">
                <a:effectLst/>
              </a:rPr>
              <a:t>); </a:t>
            </a:r>
            <a:r>
              <a:rPr lang="en-US" sz="2800" dirty="0" err="1">
                <a:effectLst/>
              </a:rPr>
              <a:t>asti</a:t>
            </a:r>
            <a:r>
              <a:rPr lang="en-US" sz="2800" dirty="0">
                <a:effectLst/>
              </a:rPr>
              <a:t> (Sanskrit)</a:t>
            </a:r>
            <a:r>
              <a:rPr lang="en-US" sz="2800" dirty="0">
                <a:effectLst/>
              </a:rPr>
              <a:t>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effectLst/>
              </a:rPr>
              <a:t>Three (English); </a:t>
            </a:r>
            <a:r>
              <a:rPr lang="en-US" sz="2800" dirty="0" err="1">
                <a:effectLst/>
              </a:rPr>
              <a:t>treis</a:t>
            </a:r>
            <a:r>
              <a:rPr lang="en-US" sz="2800" dirty="0">
                <a:effectLst/>
              </a:rPr>
              <a:t> (Greek); </a:t>
            </a:r>
            <a:r>
              <a:rPr lang="en-US" sz="2800" dirty="0" err="1">
                <a:effectLst/>
              </a:rPr>
              <a:t>tres</a:t>
            </a:r>
            <a:r>
              <a:rPr lang="en-US" sz="2800" dirty="0">
                <a:effectLst/>
              </a:rPr>
              <a:t> (Latin); </a:t>
            </a:r>
            <a:r>
              <a:rPr lang="en-US" sz="2800" dirty="0" err="1">
                <a:effectLst/>
              </a:rPr>
              <a:t>trayas</a:t>
            </a:r>
            <a:r>
              <a:rPr lang="en-US" sz="2800" dirty="0">
                <a:effectLst/>
              </a:rPr>
              <a:t> (Sanskrit)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pic>
        <p:nvPicPr>
          <p:cNvPr id="5" name="Picture 4" descr="GettyImages-648817898-600x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6228"/>
            <a:ext cx="4554210" cy="2246452"/>
          </a:xfrm>
          <a:prstGeom prst="rect">
            <a:avLst/>
          </a:prstGeom>
        </p:spPr>
      </p:pic>
      <p:pic>
        <p:nvPicPr>
          <p:cNvPr id="6" name="Picture 5" descr="images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1" y="4572000"/>
            <a:ext cx="45897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2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92" y="121023"/>
            <a:ext cx="8145028" cy="1429871"/>
          </a:xfrm>
        </p:spPr>
        <p:txBody>
          <a:bodyPr/>
          <a:lstStyle/>
          <a:p>
            <a:r>
              <a:rPr lang="en-US" b="1" u="sng" dirty="0"/>
              <a:t>Scientific Study Shows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13" y="1496960"/>
            <a:ext cx="8385877" cy="4257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i="1" dirty="0">
                <a:effectLst/>
              </a:rPr>
              <a:t>“There is simplicity and all inclusiveness </a:t>
            </a:r>
            <a:r>
              <a:rPr lang="en-US" sz="2600" i="1" dirty="0" smtClean="0">
                <a:effectLst/>
              </a:rPr>
              <a:t>to </a:t>
            </a:r>
            <a:r>
              <a:rPr lang="en-US" sz="2600" i="1" dirty="0">
                <a:effectLst/>
              </a:rPr>
              <a:t>the number three – the triangle, the Holy Trinity, three peas in a pod. </a:t>
            </a:r>
            <a:r>
              <a:rPr lang="en-US" sz="2600" i="1" dirty="0" smtClean="0">
                <a:effectLst/>
              </a:rPr>
              <a:t>So </a:t>
            </a:r>
            <a:r>
              <a:rPr lang="en-US" sz="2600" i="1" dirty="0">
                <a:effectLst/>
              </a:rPr>
              <a:t>it’s perhaps not surprising that the Family of Man is divided that way, </a:t>
            </a:r>
            <a:r>
              <a:rPr lang="en-US" sz="2600" i="1" dirty="0" smtClean="0">
                <a:effectLst/>
              </a:rPr>
              <a:t>too</a:t>
            </a:r>
            <a:r>
              <a:rPr lang="en-US" sz="2600" i="1" dirty="0">
                <a:effectLst/>
              </a:rPr>
              <a:t>. All of Earth’s people, according to a new analysis of the genomes of </a:t>
            </a:r>
            <a:r>
              <a:rPr lang="en-US" sz="2600" i="1" dirty="0" smtClean="0">
                <a:effectLst/>
              </a:rPr>
              <a:t>53 </a:t>
            </a:r>
            <a:r>
              <a:rPr lang="en-US" sz="2600" i="1" dirty="0">
                <a:effectLst/>
              </a:rPr>
              <a:t>populations, fall into just three genetic groups . . . Population </a:t>
            </a:r>
            <a:r>
              <a:rPr lang="en-US" sz="2600" i="1" dirty="0" smtClean="0">
                <a:effectLst/>
              </a:rPr>
              <a:t>geneticists </a:t>
            </a:r>
            <a:r>
              <a:rPr lang="en-US" sz="2600" i="1" dirty="0">
                <a:effectLst/>
              </a:rPr>
              <a:t>expected to find dramatic differences . . . [but] that’s not </a:t>
            </a:r>
            <a:r>
              <a:rPr lang="en-US" sz="2600" i="1" dirty="0" smtClean="0">
                <a:effectLst/>
              </a:rPr>
              <a:t>what </a:t>
            </a:r>
            <a:r>
              <a:rPr lang="en-US" sz="2600" i="1" dirty="0">
                <a:effectLst/>
              </a:rPr>
              <a:t>scientists have found. Dramatic genome variation among </a:t>
            </a:r>
            <a:r>
              <a:rPr lang="en-US" sz="2600" i="1" dirty="0" smtClean="0">
                <a:effectLst/>
              </a:rPr>
              <a:t>populations </a:t>
            </a:r>
            <a:r>
              <a:rPr lang="en-US" sz="2600" i="1" dirty="0">
                <a:effectLst/>
              </a:rPr>
              <a:t>turns out to be extremely rare.”</a:t>
            </a:r>
            <a:r>
              <a:rPr lang="en-US" sz="2600" dirty="0">
                <a:effectLst/>
              </a:rPr>
              <a:t> </a:t>
            </a:r>
            <a:endParaRPr lang="en-US" sz="2600" dirty="0"/>
          </a:p>
        </p:txBody>
      </p:sp>
      <p:pic>
        <p:nvPicPr>
          <p:cNvPr id="4" name="Picture 3" descr="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654"/>
            <a:ext cx="9144000" cy="1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86" y="2485473"/>
            <a:ext cx="2846381" cy="1429871"/>
          </a:xfrm>
        </p:spPr>
        <p:txBody>
          <a:bodyPr/>
          <a:lstStyle/>
          <a:p>
            <a:r>
              <a:rPr lang="en-US" b="1" u="sng" dirty="0"/>
              <a:t>Scientific Study Shows This!</a:t>
            </a:r>
            <a:endParaRPr lang="en-US" dirty="0"/>
          </a:p>
        </p:txBody>
      </p:sp>
      <p:pic>
        <p:nvPicPr>
          <p:cNvPr id="4" name="Picture 3" descr="early-irish-genea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0"/>
            <a:ext cx="529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86" y="2485473"/>
            <a:ext cx="2846381" cy="1429871"/>
          </a:xfrm>
        </p:spPr>
        <p:txBody>
          <a:bodyPr/>
          <a:lstStyle/>
          <a:p>
            <a:r>
              <a:rPr lang="en-US" b="1" u="sng" dirty="0"/>
              <a:t>Scientific Study Shows This!</a:t>
            </a:r>
            <a:endParaRPr lang="en-US" dirty="0"/>
          </a:p>
        </p:txBody>
      </p:sp>
      <p:pic>
        <p:nvPicPr>
          <p:cNvPr id="3" name="Picture 2" descr="nennius-and-table-of-european-na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86" y="0"/>
            <a:ext cx="543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8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139</TotalTime>
  <Words>805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Story</vt:lpstr>
      <vt:lpstr>God Made EVERY Nation From ONE Person</vt:lpstr>
      <vt:lpstr>We need to transform how we see each other by looking at God’s history.</vt:lpstr>
      <vt:lpstr>PowerPoint Presentation</vt:lpstr>
      <vt:lpstr>Scientific Study Shows This!</vt:lpstr>
      <vt:lpstr>Scientific Study Shows This!</vt:lpstr>
      <vt:lpstr>Scientific Study Shows This!</vt:lpstr>
      <vt:lpstr>Scientific Study Shows This!</vt:lpstr>
      <vt:lpstr>Scientific Study Shows This!</vt:lpstr>
      <vt:lpstr>Scientific Study Shows This!</vt:lpstr>
      <vt:lpstr>The Bible Explains This Common Ancestry!</vt:lpstr>
      <vt:lpstr>PowerPoint Presentation</vt:lpstr>
      <vt:lpstr>Patriarch #1: Japheth (Gen. 10:2-5)</vt:lpstr>
      <vt:lpstr>Patriarch #2: Ham (Gen. 10:6-20)</vt:lpstr>
      <vt:lpstr>Patriarch #3: Shem (Gen. 10:21-31)</vt:lpstr>
      <vt:lpstr>What Does This Mean For Us Today?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Made Every Nation From One Person</dc:title>
  <dc:creator>Eric Parker</dc:creator>
  <cp:lastModifiedBy>Eric Parker</cp:lastModifiedBy>
  <cp:revision>13</cp:revision>
  <dcterms:created xsi:type="dcterms:W3CDTF">2019-03-22T14:31:04Z</dcterms:created>
  <dcterms:modified xsi:type="dcterms:W3CDTF">2019-03-22T16:50:13Z</dcterms:modified>
</cp:coreProperties>
</file>