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2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685-35E1-5444-A0F4-E778758686EB}" type="datetimeFigureOut">
              <a:rPr lang="en-US" smtClean="0"/>
              <a:t>4/3/19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B3C206-D37E-4A47-BCBA-EFD3A3204A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685-35E1-5444-A0F4-E778758686EB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C206-D37E-4A47-BCBA-EFD3A3204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685-35E1-5444-A0F4-E778758686EB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C206-D37E-4A47-BCBA-EFD3A3204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685-35E1-5444-A0F4-E778758686EB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C206-D37E-4A47-BCBA-EFD3A3204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685-35E1-5444-A0F4-E778758686EB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C206-D37E-4A47-BCBA-EFD3A3204A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685-35E1-5444-A0F4-E778758686EB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C206-D37E-4A47-BCBA-EFD3A3204A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685-35E1-5444-A0F4-E778758686EB}" type="datetimeFigureOut">
              <a:rPr lang="en-US" smtClean="0"/>
              <a:t>4/3/19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C206-D37E-4A47-BCBA-EFD3A3204A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685-35E1-5444-A0F4-E778758686EB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C206-D37E-4A47-BCBA-EFD3A3204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685-35E1-5444-A0F4-E778758686EB}" type="datetimeFigureOut">
              <a:rPr lang="en-US" smtClean="0"/>
              <a:t>4/3/19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C206-D37E-4A47-BCBA-EFD3A3204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685-35E1-5444-A0F4-E778758686EB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C206-D37E-4A47-BCBA-EFD3A3204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685-35E1-5444-A0F4-E778758686EB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C206-D37E-4A47-BCBA-EFD3A3204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214685-35E1-5444-A0F4-E778758686EB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B3C206-D37E-4A47-BCBA-EFD3A3204A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43" y="5035402"/>
            <a:ext cx="8648620" cy="1439591"/>
          </a:xfrm>
        </p:spPr>
        <p:txBody>
          <a:bodyPr anchor="ctr"/>
          <a:lstStyle/>
          <a:p>
            <a:r>
              <a:rPr lang="en-US" sz="5400" b="1" u="sng" dirty="0" smtClean="0"/>
              <a:t>Introduction To Jeremiah</a:t>
            </a:r>
            <a:endParaRPr lang="en-US" sz="5400" b="1" u="sng" dirty="0"/>
          </a:p>
        </p:txBody>
      </p:sp>
      <p:pic>
        <p:nvPicPr>
          <p:cNvPr id="4" name="Picture 3" descr="Jeremiah Pain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03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6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u="sng" dirty="0" smtClean="0"/>
              <a:t>Basic Facts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949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Longest Book of the Bible (33,002 words)</a:t>
            </a:r>
          </a:p>
          <a:p>
            <a:r>
              <a:rPr lang="en-US" sz="2800" b="1" dirty="0" smtClean="0"/>
              <a:t>Personal Background</a:t>
            </a:r>
          </a:p>
          <a:p>
            <a:pPr lvl="1"/>
            <a:r>
              <a:rPr lang="en-US" sz="2800" dirty="0" smtClean="0"/>
              <a:t>Priestly Family (cf. Ezekiel &amp; Zechariah)</a:t>
            </a:r>
          </a:p>
          <a:p>
            <a:pPr lvl="1"/>
            <a:r>
              <a:rPr lang="en-US" sz="2800" dirty="0" smtClean="0"/>
              <a:t>From </a:t>
            </a:r>
            <a:r>
              <a:rPr lang="en-US" sz="2800" dirty="0" err="1" smtClean="0"/>
              <a:t>Anathoth</a:t>
            </a:r>
            <a:r>
              <a:rPr lang="en-US" sz="2800" dirty="0" smtClean="0"/>
              <a:t>, 2-3 miles NE of Jerusalem</a:t>
            </a:r>
          </a:p>
          <a:p>
            <a:pPr lvl="1"/>
            <a:r>
              <a:rPr lang="en-US" sz="2800" dirty="0" smtClean="0"/>
              <a:t>Name means “YHWH Hurls/Exalts”</a:t>
            </a:r>
          </a:p>
          <a:p>
            <a:r>
              <a:rPr lang="en-US" sz="2800" b="1" u="sng" dirty="0" smtClean="0"/>
              <a:t>Date</a:t>
            </a:r>
            <a:r>
              <a:rPr lang="en-US" sz="2800" b="1" dirty="0" smtClean="0"/>
              <a:t>: 627 to post-586 B.C.</a:t>
            </a:r>
          </a:p>
          <a:p>
            <a:pPr lvl="1"/>
            <a:r>
              <a:rPr lang="en-US" sz="2800" b="1" u="sng" dirty="0" smtClean="0"/>
              <a:t>Kings</a:t>
            </a:r>
            <a:r>
              <a:rPr lang="en-US" sz="2800" b="1" dirty="0" smtClean="0"/>
              <a:t>: </a:t>
            </a:r>
            <a:r>
              <a:rPr lang="en-US" sz="2800" dirty="0" smtClean="0"/>
              <a:t>Josiah, </a:t>
            </a:r>
            <a:r>
              <a:rPr lang="en-US" sz="2800" dirty="0" err="1" smtClean="0"/>
              <a:t>Jehoahaz</a:t>
            </a:r>
            <a:r>
              <a:rPr lang="en-US" sz="2800" dirty="0" smtClean="0"/>
              <a:t>, </a:t>
            </a:r>
            <a:r>
              <a:rPr lang="en-US" sz="2800" dirty="0" err="1" smtClean="0"/>
              <a:t>Jehoiakim</a:t>
            </a:r>
            <a:r>
              <a:rPr lang="en-US" sz="2800" dirty="0" smtClean="0"/>
              <a:t>, Jehoiachin, Zedekiah</a:t>
            </a:r>
          </a:p>
          <a:p>
            <a:pPr lvl="1"/>
            <a:r>
              <a:rPr lang="en-US" sz="2800" b="1" u="sng" dirty="0" smtClean="0"/>
              <a:t>Prophets</a:t>
            </a:r>
            <a:r>
              <a:rPr lang="en-US" sz="2800" b="1" dirty="0" smtClean="0"/>
              <a:t>: </a:t>
            </a:r>
            <a:r>
              <a:rPr lang="en-US" sz="2800" dirty="0" smtClean="0"/>
              <a:t>Zephaniah, Nahum, Habakkuk, Daniel, Ezekiel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219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u="sng" dirty="0" smtClean="0"/>
              <a:t>About Jeremiah’s Work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92630" y="1600200"/>
            <a:ext cx="4038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 smtClean="0"/>
              <a:t>Prophet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/>
              <a:t>Priest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/>
              <a:t>Preacher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/>
              <a:t>Writer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/>
              <a:t>Intercessor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/>
              <a:t>Statesman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/>
              <a:t>Counselor</a:t>
            </a:r>
            <a:endParaRPr lang="en-US" sz="3200" b="1" dirty="0"/>
          </a:p>
        </p:txBody>
      </p:sp>
      <p:pic>
        <p:nvPicPr>
          <p:cNvPr id="8" name="Content Placeholder 7" descr="jeremiah rembrandt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" r="1033"/>
          <a:stretch>
            <a:fillRect/>
          </a:stretch>
        </p:blipFill>
        <p:spPr>
          <a:xfrm>
            <a:off x="1110190" y="1600200"/>
            <a:ext cx="4041648" cy="4526280"/>
          </a:xfrm>
        </p:spPr>
      </p:pic>
    </p:spTree>
    <p:extLst>
      <p:ext uri="{BB962C8B-B14F-4D97-AF65-F5344CB8AC3E}">
        <p14:creationId xmlns:p14="http://schemas.microsoft.com/office/powerpoint/2010/main" val="194092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u="sng" dirty="0" smtClean="0"/>
              <a:t>“The Weeping Prophet”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Fellow prophet killed </a:t>
            </a:r>
            <a:r>
              <a:rPr lang="en-US" dirty="0"/>
              <a:t>(26:20-24)</a:t>
            </a:r>
          </a:p>
          <a:p>
            <a:r>
              <a:rPr lang="en-US" b="1" dirty="0"/>
              <a:t>Imprisoned</a:t>
            </a:r>
            <a:r>
              <a:rPr lang="en-US" dirty="0"/>
              <a:t> (37:11-15)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/>
              <a:t>Taken from dungeon to court of the guard and fed only bread </a:t>
            </a:r>
            <a:r>
              <a:rPr lang="en-US" dirty="0"/>
              <a:t>(37:16-21)</a:t>
            </a:r>
          </a:p>
          <a:p>
            <a:r>
              <a:rPr lang="en-US" b="1" dirty="0"/>
              <a:t>Cast in muddy cistern/pit </a:t>
            </a:r>
            <a:r>
              <a:rPr lang="en-US" dirty="0"/>
              <a:t>(38:1-13)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Sorrow</a:t>
            </a:r>
            <a:r>
              <a:rPr lang="en-US" dirty="0" smtClean="0"/>
              <a:t> </a:t>
            </a:r>
            <a:r>
              <a:rPr lang="en-US" dirty="0"/>
              <a:t>(2:5, 8, 11, 13, 19; 5:30f; 6:10-16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/>
              <a:t>Broken heart</a:t>
            </a:r>
            <a:r>
              <a:rPr lang="en-US" dirty="0" smtClean="0"/>
              <a:t> </a:t>
            </a:r>
            <a:r>
              <a:rPr lang="en-US" dirty="0"/>
              <a:t>(4:19f; 8:21f; 9:1; 13:17; 23:9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/>
              <a:t>Grief</a:t>
            </a:r>
            <a:r>
              <a:rPr lang="en-US" dirty="0" smtClean="0"/>
              <a:t> (15:10; 20:14-18)</a:t>
            </a:r>
          </a:p>
          <a:p>
            <a:r>
              <a:rPr lang="en-US" b="1" dirty="0"/>
              <a:t>Plots to kill him in hometown </a:t>
            </a:r>
            <a:r>
              <a:rPr lang="en-US" dirty="0"/>
              <a:t>(11:18-23)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/>
              <a:t>Propaganda against him </a:t>
            </a:r>
            <a:r>
              <a:rPr lang="en-US" dirty="0"/>
              <a:t>(18:18)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/>
              <a:t>Scourged and put in stocks </a:t>
            </a:r>
            <a:r>
              <a:rPr lang="en-US" dirty="0"/>
              <a:t>(19:14-20:6)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07408" y="5363799"/>
            <a:ext cx="42793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He was seen as a traitor for suggesting defection/surrender to Babylon.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2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u="sng" dirty="0" smtClean="0"/>
              <a:t>Messianic Prophecies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0849" y="1425056"/>
            <a:ext cx="455421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His Coming </a:t>
            </a:r>
          </a:p>
          <a:p>
            <a:pPr lvl="1"/>
            <a:r>
              <a:rPr lang="en-US" sz="2400" b="1" dirty="0" smtClean="0">
                <a:solidFill>
                  <a:srgbClr val="2F5897"/>
                </a:solidFill>
              </a:rPr>
              <a:t>30</a:t>
            </a:r>
            <a:r>
              <a:rPr lang="en-US" sz="2400" b="1" dirty="0">
                <a:solidFill>
                  <a:srgbClr val="2F5897"/>
                </a:solidFill>
              </a:rPr>
              <a:t>:24; 48:47; 49:6, </a:t>
            </a:r>
            <a:r>
              <a:rPr lang="en-US" sz="2400" b="1" dirty="0" smtClean="0">
                <a:solidFill>
                  <a:srgbClr val="2F5897"/>
                </a:solidFill>
              </a:rPr>
              <a:t>39</a:t>
            </a:r>
            <a:r>
              <a:rPr lang="en-US" sz="2400" b="1" dirty="0">
                <a:solidFill>
                  <a:srgbClr val="2F5897"/>
                </a:solidFill>
              </a:rPr>
              <a:t>/</a:t>
            </a:r>
            <a:r>
              <a:rPr lang="en-US" sz="2400" b="1" dirty="0" smtClean="0">
                <a:solidFill>
                  <a:srgbClr val="2F5897"/>
                </a:solidFill>
              </a:rPr>
              <a:t>30:21/31:15</a:t>
            </a:r>
          </a:p>
          <a:p>
            <a:r>
              <a:rPr lang="en-US" sz="2800" b="1" dirty="0" smtClean="0"/>
              <a:t>His Purpose</a:t>
            </a:r>
          </a:p>
          <a:p>
            <a:pPr lvl="1"/>
            <a:r>
              <a:rPr lang="en-US" sz="2400" b="1" dirty="0">
                <a:solidFill>
                  <a:srgbClr val="2F5897"/>
                </a:solidFill>
              </a:rPr>
              <a:t>23:5-8; 30:9; </a:t>
            </a:r>
            <a:r>
              <a:rPr lang="en-US" sz="2400" b="1" dirty="0" smtClean="0">
                <a:solidFill>
                  <a:srgbClr val="2F5897"/>
                </a:solidFill>
              </a:rPr>
              <a:t>33</a:t>
            </a:r>
            <a:r>
              <a:rPr lang="en-US" sz="2400" b="1" dirty="0">
                <a:solidFill>
                  <a:srgbClr val="2F5897"/>
                </a:solidFill>
              </a:rPr>
              <a:t>:14-</a:t>
            </a:r>
            <a:r>
              <a:rPr lang="en-US" sz="2400" b="1" dirty="0" smtClean="0">
                <a:solidFill>
                  <a:srgbClr val="2F5897"/>
                </a:solidFill>
              </a:rPr>
              <a:t>16/33</a:t>
            </a:r>
            <a:r>
              <a:rPr lang="en-US" sz="2400" b="1" dirty="0">
                <a:solidFill>
                  <a:srgbClr val="2F5897"/>
                </a:solidFill>
              </a:rPr>
              <a:t>:</a:t>
            </a:r>
            <a:r>
              <a:rPr lang="en-US" sz="2400" b="1" dirty="0" smtClean="0">
                <a:solidFill>
                  <a:srgbClr val="2F5897"/>
                </a:solidFill>
              </a:rPr>
              <a:t>17f/31</a:t>
            </a:r>
            <a:r>
              <a:rPr lang="en-US" sz="2400" b="1" dirty="0">
                <a:solidFill>
                  <a:srgbClr val="2F5897"/>
                </a:solidFill>
              </a:rPr>
              <a:t>:31-34; 50:</a:t>
            </a:r>
            <a:r>
              <a:rPr lang="en-US" sz="2400" b="1" dirty="0" smtClean="0">
                <a:solidFill>
                  <a:srgbClr val="2F5897"/>
                </a:solidFill>
              </a:rPr>
              <a:t>5/31</a:t>
            </a:r>
            <a:r>
              <a:rPr lang="en-US" sz="2400" b="1" dirty="0">
                <a:solidFill>
                  <a:srgbClr val="2F5897"/>
                </a:solidFill>
              </a:rPr>
              <a:t>:38-40</a:t>
            </a:r>
            <a:r>
              <a:rPr lang="en-US" sz="2400" b="1" dirty="0">
                <a:solidFill>
                  <a:srgbClr val="2F5897"/>
                </a:solidFill>
              </a:rPr>
              <a:t> </a:t>
            </a:r>
            <a:endParaRPr lang="en-US" sz="2400" b="1" dirty="0" smtClean="0">
              <a:solidFill>
                <a:srgbClr val="2F5897"/>
              </a:solidFill>
            </a:endParaRPr>
          </a:p>
          <a:p>
            <a:r>
              <a:rPr lang="en-US" sz="2800" b="1" dirty="0" smtClean="0"/>
              <a:t>His Effect</a:t>
            </a:r>
          </a:p>
          <a:p>
            <a:pPr lvl="1"/>
            <a:r>
              <a:rPr lang="en-US" sz="2400" b="1" dirty="0">
                <a:solidFill>
                  <a:srgbClr val="2F5897"/>
                </a:solidFill>
              </a:rPr>
              <a:t>31:</a:t>
            </a:r>
            <a:r>
              <a:rPr lang="en-US" sz="2400" b="1" dirty="0" smtClean="0">
                <a:solidFill>
                  <a:srgbClr val="2F5897"/>
                </a:solidFill>
              </a:rPr>
              <a:t>29f/3</a:t>
            </a:r>
            <a:r>
              <a:rPr lang="en-US" sz="2400" b="1" dirty="0">
                <a:solidFill>
                  <a:srgbClr val="2F5897"/>
                </a:solidFill>
              </a:rPr>
              <a:t>:14-18; 31:6; 32:36-</a:t>
            </a:r>
            <a:r>
              <a:rPr lang="en-US" sz="2400" b="1" dirty="0" smtClean="0">
                <a:solidFill>
                  <a:srgbClr val="2F5897"/>
                </a:solidFill>
              </a:rPr>
              <a:t>44/31</a:t>
            </a:r>
            <a:r>
              <a:rPr lang="en-US" sz="2400" b="1" dirty="0">
                <a:solidFill>
                  <a:srgbClr val="2F5897"/>
                </a:solidFill>
              </a:rPr>
              <a:t>:35-</a:t>
            </a:r>
            <a:r>
              <a:rPr lang="en-US" sz="2400" b="1" dirty="0" smtClean="0">
                <a:solidFill>
                  <a:srgbClr val="2F5897"/>
                </a:solidFill>
              </a:rPr>
              <a:t>37/31</a:t>
            </a:r>
            <a:r>
              <a:rPr lang="en-US" sz="2400" b="1" dirty="0">
                <a:solidFill>
                  <a:srgbClr val="2F5897"/>
                </a:solidFill>
              </a:rPr>
              <a:t>:</a:t>
            </a:r>
            <a:r>
              <a:rPr lang="en-US" sz="2400" b="1" dirty="0" smtClean="0">
                <a:solidFill>
                  <a:srgbClr val="2F5897"/>
                </a:solidFill>
              </a:rPr>
              <a:t>7/30</a:t>
            </a:r>
            <a:r>
              <a:rPr lang="en-US" sz="2400" b="1" dirty="0">
                <a:solidFill>
                  <a:srgbClr val="2F5897"/>
                </a:solidFill>
              </a:rPr>
              <a:t>:22; 31:1, 7, 14, 33; 32:38; 33:24</a:t>
            </a:r>
            <a:r>
              <a:rPr lang="en-US" sz="2400" b="1" dirty="0">
                <a:solidFill>
                  <a:srgbClr val="2F5897"/>
                </a:solidFill>
              </a:rPr>
              <a:t> </a:t>
            </a:r>
            <a:endParaRPr lang="en-US" sz="2400" b="1" dirty="0" smtClean="0">
              <a:solidFill>
                <a:srgbClr val="2F5897"/>
              </a:solidFill>
            </a:endParaRPr>
          </a:p>
        </p:txBody>
      </p:sp>
      <p:pic>
        <p:nvPicPr>
          <p:cNvPr id="6" name="Picture 5" descr="08-770x46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r="29835"/>
          <a:stretch/>
        </p:blipFill>
        <p:spPr>
          <a:xfrm>
            <a:off x="4882639" y="1534521"/>
            <a:ext cx="3678399" cy="491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9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u="sng" dirty="0" smtClean="0"/>
              <a:t>Outline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163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i="1" dirty="0" smtClean="0"/>
              <a:t>Chapter 1</a:t>
            </a:r>
            <a:r>
              <a:rPr lang="en-US" dirty="0" smtClean="0"/>
              <a:t>: </a:t>
            </a:r>
            <a:r>
              <a:rPr lang="en-US" dirty="0"/>
              <a:t>Jeremiah’s Call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b="1" i="1" dirty="0" smtClean="0"/>
              <a:t>Chapters </a:t>
            </a:r>
            <a:r>
              <a:rPr lang="en-US" b="1" i="1" dirty="0"/>
              <a:t>2-20</a:t>
            </a:r>
            <a:r>
              <a:rPr lang="en-US" dirty="0"/>
              <a:t>—Prophecies Concerning Judah &amp; Jerusalem During Josiah’s </a:t>
            </a:r>
            <a:r>
              <a:rPr lang="en-US" dirty="0" smtClean="0"/>
              <a:t>Reign </a:t>
            </a:r>
            <a:r>
              <a:rPr lang="en-US" dirty="0"/>
              <a:t>(627-608 B.C.)</a:t>
            </a:r>
          </a:p>
          <a:p>
            <a:pPr>
              <a:spcBef>
                <a:spcPts val="1200"/>
              </a:spcBef>
            </a:pPr>
            <a:r>
              <a:rPr lang="en-US" b="1" i="1" dirty="0" smtClean="0"/>
              <a:t>Chapters </a:t>
            </a:r>
            <a:r>
              <a:rPr lang="en-US" b="1" i="1" dirty="0"/>
              <a:t>21-39</a:t>
            </a:r>
            <a:r>
              <a:rPr lang="en-US" dirty="0"/>
              <a:t>—Prophecies of Specific Events During the Reign of </a:t>
            </a:r>
            <a:r>
              <a:rPr lang="en-US" dirty="0" err="1" smtClean="0"/>
              <a:t>Jehoiakim</a:t>
            </a:r>
            <a:r>
              <a:rPr lang="en-US" dirty="0" smtClean="0"/>
              <a:t> </a:t>
            </a:r>
            <a:r>
              <a:rPr lang="en-US" dirty="0"/>
              <a:t>(608-597 B.C.) and Zedekiah (597-586 B.C.)</a:t>
            </a:r>
          </a:p>
          <a:p>
            <a:pPr>
              <a:spcBef>
                <a:spcPts val="1200"/>
              </a:spcBef>
            </a:pPr>
            <a:r>
              <a:rPr lang="en-US" b="1" i="1" dirty="0" smtClean="0"/>
              <a:t>Chapters </a:t>
            </a:r>
            <a:r>
              <a:rPr lang="en-US" b="1" i="1" dirty="0"/>
              <a:t>40-44</a:t>
            </a:r>
            <a:r>
              <a:rPr lang="en-US" dirty="0"/>
              <a:t>—Jeremiah’s Ministry to Judah After the Fall of Jerusalem </a:t>
            </a:r>
            <a:r>
              <a:rPr lang="en-US" dirty="0" smtClean="0"/>
              <a:t>(</a:t>
            </a:r>
            <a:r>
              <a:rPr lang="en-US" dirty="0"/>
              <a:t>post-586 B.C.)</a:t>
            </a:r>
          </a:p>
          <a:p>
            <a:pPr>
              <a:spcBef>
                <a:spcPts val="1200"/>
              </a:spcBef>
            </a:pPr>
            <a:r>
              <a:rPr lang="en-US" b="1" i="1" dirty="0" smtClean="0"/>
              <a:t>Chapters </a:t>
            </a:r>
            <a:r>
              <a:rPr lang="en-US" b="1" i="1" dirty="0"/>
              <a:t>45-51</a:t>
            </a:r>
            <a:r>
              <a:rPr lang="en-US" dirty="0"/>
              <a:t>—Prophecies Against Foreign Nations</a:t>
            </a:r>
          </a:p>
          <a:p>
            <a:pPr>
              <a:spcBef>
                <a:spcPts val="1200"/>
              </a:spcBef>
            </a:pPr>
            <a:r>
              <a:rPr lang="en-US" b="1" i="1" dirty="0" smtClean="0"/>
              <a:t>Chapter </a:t>
            </a:r>
            <a:r>
              <a:rPr lang="en-US" b="1" i="1" dirty="0"/>
              <a:t>52</a:t>
            </a:r>
            <a:r>
              <a:rPr lang="en-US" dirty="0"/>
              <a:t>—The Fall of Jerusalem (586 B.C.)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1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48" y="-109465"/>
            <a:ext cx="8692410" cy="1600200"/>
          </a:xfrm>
        </p:spPr>
        <p:txBody>
          <a:bodyPr anchor="ctr"/>
          <a:lstStyle/>
          <a:p>
            <a:r>
              <a:rPr lang="en-US" sz="4400" b="1" u="sng" dirty="0" smtClean="0"/>
              <a:t>Lessons We Are Going To Learn!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698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God </a:t>
            </a:r>
            <a:r>
              <a:rPr lang="en-US" dirty="0"/>
              <a:t>judges </a:t>
            </a:r>
            <a:r>
              <a:rPr lang="en-US" b="1" u="sng" dirty="0" smtClean="0">
                <a:solidFill>
                  <a:srgbClr val="2F5897"/>
                </a:solidFill>
              </a:rPr>
              <a:t>ALL</a:t>
            </a:r>
            <a:r>
              <a:rPr lang="en-US" dirty="0" smtClean="0">
                <a:solidFill>
                  <a:srgbClr val="2F5897"/>
                </a:solidFill>
              </a:rPr>
              <a:t> </a:t>
            </a:r>
            <a:r>
              <a:rPr lang="en-US" dirty="0" smtClean="0"/>
              <a:t>wickedness.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Patient </a:t>
            </a:r>
            <a:r>
              <a:rPr lang="en-US" dirty="0"/>
              <a:t>perseverance.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Stand </a:t>
            </a:r>
            <a:r>
              <a:rPr lang="en-US" dirty="0"/>
              <a:t>for the truth even when everyone else </a:t>
            </a:r>
            <a:r>
              <a:rPr lang="en-US" dirty="0" smtClean="0"/>
              <a:t>lies.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Never </a:t>
            </a:r>
            <a:r>
              <a:rPr lang="en-US" dirty="0"/>
              <a:t>replace </a:t>
            </a:r>
            <a:r>
              <a:rPr lang="en-US" dirty="0" smtClean="0"/>
              <a:t>God with </a:t>
            </a:r>
            <a:r>
              <a:rPr lang="en-US" dirty="0"/>
              <a:t>false </a:t>
            </a:r>
            <a:r>
              <a:rPr lang="en-US" dirty="0" smtClean="0"/>
              <a:t>gods.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Let </a:t>
            </a:r>
            <a:r>
              <a:rPr lang="en-US" dirty="0"/>
              <a:t>God’s Word be a </a:t>
            </a:r>
            <a:r>
              <a:rPr lang="en-US" b="1" dirty="0">
                <a:solidFill>
                  <a:srgbClr val="2F5897"/>
                </a:solidFill>
              </a:rPr>
              <a:t>burning fire </a:t>
            </a:r>
            <a:r>
              <a:rPr lang="en-US" dirty="0"/>
              <a:t>in your soul.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You </a:t>
            </a:r>
            <a:r>
              <a:rPr lang="en-US" dirty="0"/>
              <a:t>will have people who hate and despise you, but you will also have people who 	</a:t>
            </a:r>
            <a:r>
              <a:rPr lang="en-US" dirty="0" smtClean="0"/>
              <a:t>step </a:t>
            </a:r>
            <a:r>
              <a:rPr lang="en-US" dirty="0"/>
              <a:t>up in big ways for you </a:t>
            </a:r>
            <a:r>
              <a:rPr lang="en-US" b="1" dirty="0">
                <a:solidFill>
                  <a:srgbClr val="2F5897"/>
                </a:solidFill>
              </a:rPr>
              <a:t>(e.g. </a:t>
            </a:r>
            <a:r>
              <a:rPr lang="en-US" b="1" dirty="0" err="1">
                <a:solidFill>
                  <a:srgbClr val="2F5897"/>
                </a:solidFill>
              </a:rPr>
              <a:t>Ebed-Melech</a:t>
            </a:r>
            <a:r>
              <a:rPr lang="en-US" b="1" dirty="0">
                <a:solidFill>
                  <a:srgbClr val="2F5897"/>
                </a:solidFill>
              </a:rPr>
              <a:t>)</a:t>
            </a:r>
            <a:r>
              <a:rPr lang="en-US" dirty="0">
                <a:solidFill>
                  <a:srgbClr val="2F5897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Leadership </a:t>
            </a:r>
            <a:r>
              <a:rPr lang="en-US" dirty="0"/>
              <a:t>isn’t always what it should be. Even though that is the case, that does </a:t>
            </a:r>
            <a:r>
              <a:rPr lang="en-US" dirty="0" smtClean="0"/>
              <a:t>not </a:t>
            </a:r>
            <a:r>
              <a:rPr lang="en-US" dirty="0"/>
              <a:t>justify evil </a:t>
            </a:r>
            <a:r>
              <a:rPr lang="en-US" dirty="0" smtClean="0"/>
              <a:t>actions, </a:t>
            </a:r>
            <a:r>
              <a:rPr lang="en-US" dirty="0"/>
              <a:t>or inaction when action should be taken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2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118</TotalTime>
  <Words>520</Words>
  <Application>Microsoft Macintosh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Executive</vt:lpstr>
      <vt:lpstr>Introduction To Jeremiah</vt:lpstr>
      <vt:lpstr>Basic Facts</vt:lpstr>
      <vt:lpstr>About Jeremiah’s Work</vt:lpstr>
      <vt:lpstr>“The Weeping Prophet”</vt:lpstr>
      <vt:lpstr>Messianic Prophecies</vt:lpstr>
      <vt:lpstr>Outline</vt:lpstr>
      <vt:lpstr>Lessons We Are Going To Learn!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Jeremiah</dc:title>
  <dc:creator>Eric Parker</dc:creator>
  <cp:lastModifiedBy>Eric Parker</cp:lastModifiedBy>
  <cp:revision>9</cp:revision>
  <dcterms:created xsi:type="dcterms:W3CDTF">2019-04-03T13:33:25Z</dcterms:created>
  <dcterms:modified xsi:type="dcterms:W3CDTF">2019-04-03T15:32:08Z</dcterms:modified>
</cp:coreProperties>
</file>